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9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8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s://www.youtube.com/watch?v=gOxfJbSDez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gOxfJbSDezs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D665BC-BF6C-A04A-51CF-889A7B85A4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045" t="35861" r="14626" b="41548"/>
          <a:stretch/>
        </p:blipFill>
        <p:spPr>
          <a:xfrm>
            <a:off x="5343822" y="7667554"/>
            <a:ext cx="1371102" cy="12159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Yield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04190"/>
            <a:ext cx="62097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1" i="0" dirty="0">
                <a:solidFill>
                  <a:srgbClr val="222222"/>
                </a:solidFill>
                <a:effectLst/>
              </a:rPr>
              <a:t>Copper oxide reacts with sulfuric acid to make copper </a:t>
            </a:r>
            <a:r>
              <a:rPr lang="en-GB" sz="2000" b="1" i="0" dirty="0" err="1">
                <a:solidFill>
                  <a:srgbClr val="222222"/>
                </a:solidFill>
                <a:effectLst/>
              </a:rPr>
              <a:t>sulfate</a:t>
            </a:r>
            <a:r>
              <a:rPr lang="en-GB" sz="2000" b="1" i="0" dirty="0">
                <a:solidFill>
                  <a:srgbClr val="222222"/>
                </a:solidFill>
                <a:effectLst/>
              </a:rPr>
              <a:t> and water. In an experiment, 1.6 g of dry copper </a:t>
            </a:r>
            <a:r>
              <a:rPr lang="en-GB" sz="2000" b="1" i="0" dirty="0" err="1">
                <a:solidFill>
                  <a:srgbClr val="222222"/>
                </a:solidFill>
                <a:effectLst/>
              </a:rPr>
              <a:t>sulfate</a:t>
            </a:r>
            <a:r>
              <a:rPr lang="en-GB" sz="2000" b="1" i="0" dirty="0">
                <a:solidFill>
                  <a:srgbClr val="222222"/>
                </a:solidFill>
                <a:effectLst/>
              </a:rPr>
              <a:t> crystals are made. If the theoretical yield is 2.0 g, calculate the percentage yield of copper </a:t>
            </a:r>
            <a:r>
              <a:rPr lang="en-GB" sz="2000" b="1" i="0" dirty="0" err="1">
                <a:solidFill>
                  <a:srgbClr val="222222"/>
                </a:solidFill>
                <a:effectLst/>
              </a:rPr>
              <a:t>sulfate</a:t>
            </a:r>
            <a:r>
              <a:rPr lang="en-GB" sz="2000" b="1" i="0" dirty="0">
                <a:solidFill>
                  <a:srgbClr val="222222"/>
                </a:solidFill>
                <a:effectLst/>
              </a:rPr>
              <a:t>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148D8D-77DD-16BE-BF82-BE8490967E71}"/>
              </a:ext>
            </a:extLst>
          </p:cNvPr>
          <p:cNvSpPr txBox="1"/>
          <p:nvPr/>
        </p:nvSpPr>
        <p:spPr>
          <a:xfrm rot="16200000">
            <a:off x="-1687033" y="5831937"/>
            <a:ext cx="4415634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8C1987-2A51-E286-FDC9-8F864B03D0B2}"/>
              </a:ext>
            </a:extLst>
          </p:cNvPr>
          <p:cNvSpPr txBox="1"/>
          <p:nvPr/>
        </p:nvSpPr>
        <p:spPr>
          <a:xfrm>
            <a:off x="884230" y="3824175"/>
            <a:ext cx="573493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Identify the actual yield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845105-760A-401E-51B3-9C416156EAF4}"/>
              </a:ext>
            </a:extLst>
          </p:cNvPr>
          <p:cNvSpPr txBox="1"/>
          <p:nvPr/>
        </p:nvSpPr>
        <p:spPr>
          <a:xfrm>
            <a:off x="884230" y="4974914"/>
            <a:ext cx="5734935" cy="4587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Place the variables into the equation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963AA2F-85F4-138C-FFA6-BF1AAEB7A357}"/>
              </a:ext>
            </a:extLst>
          </p:cNvPr>
          <p:cNvSpPr txBox="1"/>
          <p:nvPr/>
        </p:nvSpPr>
        <p:spPr>
          <a:xfrm>
            <a:off x="884229" y="6122768"/>
            <a:ext cx="5734935" cy="4587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Calculate yield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CD5FF4-1350-3D0F-A72A-AC91C2349E76}"/>
              </a:ext>
            </a:extLst>
          </p:cNvPr>
          <p:cNvSpPr txBox="1"/>
          <p:nvPr/>
        </p:nvSpPr>
        <p:spPr>
          <a:xfrm>
            <a:off x="308177" y="2588486"/>
            <a:ext cx="6215455" cy="107721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Yield= 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Actual yield of product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Theoretical yield of 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107B0B-7A25-A288-D1D4-18634616CF08}"/>
              </a:ext>
            </a:extLst>
          </p:cNvPr>
          <p:cNvSpPr txBox="1"/>
          <p:nvPr/>
        </p:nvSpPr>
        <p:spPr>
          <a:xfrm>
            <a:off x="884228" y="7212037"/>
            <a:ext cx="5734935" cy="4308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X by 100 to turn it into a percentage</a:t>
            </a:r>
          </a:p>
        </p:txBody>
      </p:sp>
      <p:sp>
        <p:nvSpPr>
          <p:cNvPr id="3" name="TextBox 2">
            <a:hlinkClick r:id="rId4"/>
            <a:extLst>
              <a:ext uri="{FF2B5EF4-FFF2-40B4-BE49-F238E27FC236}">
                <a16:creationId xmlns:a16="http://schemas.microsoft.com/office/drawing/2014/main" id="{36F063D9-81A0-ECCF-33D6-20F1A48996F9}"/>
              </a:ext>
            </a:extLst>
          </p:cNvPr>
          <p:cNvSpPr txBox="1"/>
          <p:nvPr/>
        </p:nvSpPr>
        <p:spPr>
          <a:xfrm>
            <a:off x="320728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Yield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nline Media 6" title="Percentage yeild question 1 youtube video">
            <a:hlinkClick r:id="" action="ppaction://media"/>
            <a:extLst>
              <a:ext uri="{FF2B5EF4-FFF2-40B4-BE49-F238E27FC236}">
                <a16:creationId xmlns:a16="http://schemas.microsoft.com/office/drawing/2014/main" id="{4AA8EAFF-70E2-3174-E31D-43B310DAE7F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089" r="22189"/>
          <a:stretch/>
        </p:blipFill>
        <p:spPr>
          <a:xfrm>
            <a:off x="535674" y="1006629"/>
            <a:ext cx="5786651" cy="77887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47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4864</TotalTime>
  <Words>87</Words>
  <Application>Microsoft Office PowerPoint</Application>
  <PresentationFormat>On-screen Show (4:3)</PresentationFormat>
  <Paragraphs>11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21</cp:revision>
  <dcterms:created xsi:type="dcterms:W3CDTF">2023-12-11T05:33:32Z</dcterms:created>
  <dcterms:modified xsi:type="dcterms:W3CDTF">2024-03-25T18:12:58Z</dcterms:modified>
</cp:coreProperties>
</file>