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921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255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1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193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805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624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6444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692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888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307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124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186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519886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Percentage Yield Calculation</a:t>
            </a:r>
            <a:endParaRPr kumimoji="0" lang="en-GB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876894"/>
            <a:ext cx="620973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b="1" i="0" dirty="0">
                <a:solidFill>
                  <a:srgbClr val="222222"/>
                </a:solidFill>
                <a:effectLst/>
              </a:rPr>
              <a:t>In a chemical reaction, 25.0 g of iron </a:t>
            </a:r>
            <a:r>
              <a:rPr lang="en-GB" b="1" i="0" dirty="0" err="1">
                <a:solidFill>
                  <a:srgbClr val="222222"/>
                </a:solidFill>
                <a:effectLst/>
              </a:rPr>
              <a:t>sulfide</a:t>
            </a:r>
            <a:r>
              <a:rPr lang="en-GB" b="1" i="0" dirty="0">
                <a:solidFill>
                  <a:srgbClr val="222222"/>
                </a:solidFill>
                <a:effectLst/>
              </a:rPr>
              <a:t> (</a:t>
            </a:r>
            <a:r>
              <a:rPr lang="en-GB" b="1" i="0" dirty="0" err="1">
                <a:solidFill>
                  <a:srgbClr val="222222"/>
                </a:solidFill>
                <a:effectLst/>
              </a:rPr>
              <a:t>FeS</a:t>
            </a:r>
            <a:r>
              <a:rPr lang="en-GB" b="1" i="0" dirty="0">
                <a:solidFill>
                  <a:srgbClr val="222222"/>
                </a:solidFill>
                <a:effectLst/>
              </a:rPr>
              <a:t>) is reacted with excess oxygen to produce iron oxide (Fe</a:t>
            </a:r>
            <a:r>
              <a:rPr lang="en-GB" sz="1400" b="1" i="0" dirty="0">
                <a:solidFill>
                  <a:srgbClr val="222222"/>
                </a:solidFill>
                <a:effectLst/>
              </a:rPr>
              <a:t>2</a:t>
            </a:r>
            <a:r>
              <a:rPr lang="en-GB" b="1" i="0" dirty="0">
                <a:solidFill>
                  <a:srgbClr val="222222"/>
                </a:solidFill>
                <a:effectLst/>
              </a:rPr>
              <a:t>O</a:t>
            </a:r>
            <a:r>
              <a:rPr lang="en-GB" sz="1400" b="1" i="0" dirty="0">
                <a:solidFill>
                  <a:srgbClr val="222222"/>
                </a:solidFill>
                <a:effectLst/>
              </a:rPr>
              <a:t>3</a:t>
            </a:r>
            <a:r>
              <a:rPr lang="en-GB" b="1" i="0" dirty="0">
                <a:solidFill>
                  <a:srgbClr val="222222"/>
                </a:solidFill>
                <a:effectLst/>
              </a:rPr>
              <a:t>) and sulfur dioxide (SO</a:t>
            </a:r>
            <a:r>
              <a:rPr lang="en-GB" sz="1400" b="1" i="0" dirty="0">
                <a:solidFill>
                  <a:srgbClr val="222222"/>
                </a:solidFill>
                <a:effectLst/>
              </a:rPr>
              <a:t>2</a:t>
            </a:r>
            <a:r>
              <a:rPr lang="en-GB" b="1" i="0" dirty="0">
                <a:solidFill>
                  <a:srgbClr val="222222"/>
                </a:solidFill>
                <a:effectLst/>
              </a:rPr>
              <a:t>). If the percentage yield of the reaction is 72.0% and the actual mass of iron oxide obtained is 18.0 g, what is the maximum theoretical mass of iron oxide produced in this reaction?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5A148D8D-77DD-16BE-BF82-BE8490967E71}"/>
              </a:ext>
            </a:extLst>
          </p:cNvPr>
          <p:cNvSpPr txBox="1"/>
          <p:nvPr/>
        </p:nvSpPr>
        <p:spPr>
          <a:xfrm>
            <a:off x="542717" y="3915417"/>
            <a:ext cx="5772566" cy="46166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108C1987-2A51-E286-FDC9-8F864B03D0B2}"/>
              </a:ext>
            </a:extLst>
          </p:cNvPr>
          <p:cNvSpPr txBox="1"/>
          <p:nvPr/>
        </p:nvSpPr>
        <p:spPr>
          <a:xfrm>
            <a:off x="542717" y="4522400"/>
            <a:ext cx="5734935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Identify the actual yield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7845105-760A-401E-51B3-9C416156EAF4}"/>
              </a:ext>
            </a:extLst>
          </p:cNvPr>
          <p:cNvSpPr txBox="1"/>
          <p:nvPr/>
        </p:nvSpPr>
        <p:spPr>
          <a:xfrm>
            <a:off x="542717" y="5673139"/>
            <a:ext cx="5734935" cy="45878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Rearrange the equation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9963AA2F-85F4-138C-FFA6-BF1AAEB7A357}"/>
              </a:ext>
            </a:extLst>
          </p:cNvPr>
          <p:cNvSpPr txBox="1"/>
          <p:nvPr/>
        </p:nvSpPr>
        <p:spPr>
          <a:xfrm>
            <a:off x="542716" y="6820993"/>
            <a:ext cx="5734935" cy="458781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  <a:latin typeface="Comic Sans MS" panose="030F0702030302020204" pitchFamily="66" charset="0"/>
              </a:rPr>
              <a:t>Place the variables into the equation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1CD5FF4-1350-3D0F-A72A-AC91C2349E76}"/>
              </a:ext>
            </a:extLst>
          </p:cNvPr>
          <p:cNvSpPr txBox="1"/>
          <p:nvPr/>
        </p:nvSpPr>
        <p:spPr>
          <a:xfrm>
            <a:off x="308177" y="2656726"/>
            <a:ext cx="6215455" cy="107721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762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% Yield= </a:t>
            </a:r>
            <a:r>
              <a:rPr kumimoji="0" lang="en-GB" sz="3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Actual yield of product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Theoretical yield of product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107B0B-7A25-A288-D1D4-18634616CF08}"/>
              </a:ext>
            </a:extLst>
          </p:cNvPr>
          <p:cNvSpPr txBox="1"/>
          <p:nvPr/>
        </p:nvSpPr>
        <p:spPr>
          <a:xfrm>
            <a:off x="542715" y="7910262"/>
            <a:ext cx="5734935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Calculate the answer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8396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5" grpId="0" animBg="1"/>
      <p:bldP spid="76" grpId="0" animBg="1"/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6.2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4880</TotalTime>
  <Words>99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25</cp:revision>
  <dcterms:created xsi:type="dcterms:W3CDTF">2023-12-11T05:33:32Z</dcterms:created>
  <dcterms:modified xsi:type="dcterms:W3CDTF">2024-04-02T05:27:14Z</dcterms:modified>
</cp:coreProperties>
</file>