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sldIdLst>
    <p:sldId id="257" r:id="rId3"/>
    <p:sldId id="259"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p:cViewPr varScale="1">
        <p:scale>
          <a:sx n="47" d="100"/>
          <a:sy n="47" d="100"/>
        </p:scale>
        <p:origin x="136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36979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1597157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00194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627237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4080477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AA4433-A435-4F16-AD0A-11C026674ABC}"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428875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AA4433-A435-4F16-AD0A-11C026674ABC}" type="datetimeFigureOut">
              <a:rPr lang="en-GB" smtClean="0"/>
              <a:t>04/08/2024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1363357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AA4433-A435-4F16-AD0A-11C026674ABC}" type="datetimeFigureOut">
              <a:rPr lang="en-GB" smtClean="0"/>
              <a:t>04/08/2024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3345346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AA4433-A435-4F16-AD0A-11C026674ABC}" type="datetimeFigureOut">
              <a:rPr lang="en-GB" smtClean="0"/>
              <a:t>04/08/2024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441371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A4433-A435-4F16-AD0A-11C026674ABC}" type="datetimeFigureOut">
              <a:rPr lang="en-GB" smtClean="0"/>
              <a:t>04/08/2024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4139634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04/08/2024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4018436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478962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9AA4433-A435-4F16-AD0A-11C026674ABC}" type="datetimeFigureOut">
              <a:rPr lang="en-GB" smtClean="0"/>
              <a:t>04/08/2024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615273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2231027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AA4433-A435-4F16-AD0A-11C026674ABC}"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3347DD-AFF3-410F-9857-6D81E87CA2D7}" type="slidenum">
              <a:rPr lang="en-GB" smtClean="0"/>
              <a:t>‹#›</a:t>
            </a:fld>
            <a:endParaRPr lang="en-GB"/>
          </a:p>
        </p:txBody>
      </p:sp>
    </p:spTree>
    <p:extLst>
      <p:ext uri="{BB962C8B-B14F-4D97-AF65-F5344CB8AC3E}">
        <p14:creationId xmlns:p14="http://schemas.microsoft.com/office/powerpoint/2010/main" val="595542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377C4E-E024-48FA-8573-FE6645764305}" type="datetimeFigureOut">
              <a:rPr lang="en-GB" smtClean="0"/>
              <a:t>04/08/2024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541864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377C4E-E024-48FA-8573-FE6645764305}" type="datetimeFigureOut">
              <a:rPr lang="en-GB" smtClean="0"/>
              <a:t>04/08/2024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2325955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377C4E-E024-48FA-8573-FE6645764305}" type="datetimeFigureOut">
              <a:rPr lang="en-GB" smtClean="0"/>
              <a:t>04/08/2024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35707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377C4E-E024-48FA-8573-FE6645764305}" type="datetimeFigureOut">
              <a:rPr lang="en-GB" smtClean="0"/>
              <a:t>04/08/2024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1969149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77C4E-E024-48FA-8573-FE6645764305}" type="datetimeFigureOut">
              <a:rPr lang="en-GB" smtClean="0"/>
              <a:t>04/08/2024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206865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E377C4E-E024-48FA-8573-FE6645764305}" type="datetimeFigureOut">
              <a:rPr lang="en-GB" smtClean="0"/>
              <a:t>04/08/2024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61217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E377C4E-E024-48FA-8573-FE6645764305}" type="datetimeFigureOut">
              <a:rPr lang="en-GB" smtClean="0"/>
              <a:t>04/08/2024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134629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E377C4E-E024-48FA-8573-FE6645764305}" type="datetimeFigureOut">
              <a:rPr lang="en-GB" smtClean="0"/>
              <a:t>04/08/2024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2B01241-C8E6-4DCD-8264-22BB957141B3}" type="slidenum">
              <a:rPr lang="en-GB" smtClean="0"/>
              <a:t>‹#›</a:t>
            </a:fld>
            <a:endParaRPr lang="en-GB"/>
          </a:p>
        </p:txBody>
      </p:sp>
    </p:spTree>
    <p:extLst>
      <p:ext uri="{BB962C8B-B14F-4D97-AF65-F5344CB8AC3E}">
        <p14:creationId xmlns:p14="http://schemas.microsoft.com/office/powerpoint/2010/main" val="9309550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09AA4433-A435-4F16-AD0A-11C026674ABC}" type="datetimeFigureOut">
              <a:rPr lang="en-GB" smtClean="0"/>
              <a:t>04/08/2024</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043347DD-AFF3-410F-9857-6D81E87CA2D7}" type="slidenum">
              <a:rPr lang="en-GB" smtClean="0"/>
              <a:t>‹#›</a:t>
            </a:fld>
            <a:endParaRPr lang="en-GB"/>
          </a:p>
        </p:txBody>
      </p:sp>
    </p:spTree>
    <p:extLst>
      <p:ext uri="{BB962C8B-B14F-4D97-AF65-F5344CB8AC3E}">
        <p14:creationId xmlns:p14="http://schemas.microsoft.com/office/powerpoint/2010/main" val="53455220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microsoft.com/office/2007/relationships/hdphoto" Target="../media/hdphoto2.wdp"/><Relationship Id="rId12"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7.png"/><Relationship Id="rId5" Type="http://schemas.microsoft.com/office/2007/relationships/hdphoto" Target="../media/hdphoto1.wdp"/><Relationship Id="rId10" Type="http://schemas.microsoft.com/office/2007/relationships/hdphoto" Target="../media/hdphoto3.wdp"/><Relationship Id="rId4" Type="http://schemas.openxmlformats.org/officeDocument/2006/relationships/image" Target="../media/image3.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hyperlink" Target="https://www.facebook.com/teachlikeahero" TargetMode="External"/><Relationship Id="rId13" Type="http://schemas.openxmlformats.org/officeDocument/2006/relationships/hyperlink" Target="https://www.teacherspayteachers.com/store/mr-chalks-science-resources?search=periodic%20table" TargetMode="External"/><Relationship Id="rId3" Type="http://schemas.openxmlformats.org/officeDocument/2006/relationships/hyperlink" Target="https://www.instagram.com/teachlikeahero/" TargetMode="External"/><Relationship Id="rId7" Type="http://schemas.openxmlformats.org/officeDocument/2006/relationships/hyperlink" Target="https://www.youtube.com/channel/UCusRyTOMev92b-esEk3kVew" TargetMode="External"/><Relationship Id="rId12" Type="http://schemas.openxmlformats.org/officeDocument/2006/relationships/hyperlink" Target="https://www.tes.com/resources/search/?authorId=429930&amp;q=periodic%20table&amp;shop=chalky1234567" TargetMode="External"/><Relationship Id="rId2" Type="http://schemas.openxmlformats.org/officeDocument/2006/relationships/image" Target="../media/image9.png"/><Relationship Id="rId1" Type="http://schemas.openxmlformats.org/officeDocument/2006/relationships/slideLayout" Target="../slideLayouts/slideLayout13.xml"/><Relationship Id="rId6" Type="http://schemas.openxmlformats.org/officeDocument/2006/relationships/hyperlink" Target="https://www.pinterest.co.uk/isany1coming4an/" TargetMode="External"/><Relationship Id="rId11" Type="http://schemas.openxmlformats.org/officeDocument/2006/relationships/hyperlink" Target="https://www.youtube.com/@MrChalksRevisionTips/search?query=periodic%20table" TargetMode="External"/><Relationship Id="rId5" Type="http://schemas.openxmlformats.org/officeDocument/2006/relationships/hyperlink" Target="https://twitter.com/teacherchalky1" TargetMode="External"/><Relationship Id="rId10" Type="http://schemas.openxmlformats.org/officeDocument/2006/relationships/image" Target="../media/image11.png"/><Relationship Id="rId4" Type="http://schemas.openxmlformats.org/officeDocument/2006/relationships/image" Target="../media/image10.jpeg"/><Relationship Id="rId9" Type="http://schemas.openxmlformats.org/officeDocument/2006/relationships/hyperlink" Target="https://mailchi.mp/b9218a58e7d3/subscribe-to-our-newsletter-to-keep-up-to-date-with-all-our-teaching-cpd-upd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Box 52">
            <a:extLst>
              <a:ext uri="{FF2B5EF4-FFF2-40B4-BE49-F238E27FC236}">
                <a16:creationId xmlns:a16="http://schemas.microsoft.com/office/drawing/2014/main" id="{151609DA-722F-434B-828C-DF568F253D85}"/>
              </a:ext>
            </a:extLst>
          </p:cNvPr>
          <p:cNvSpPr txBox="1"/>
          <p:nvPr/>
        </p:nvSpPr>
        <p:spPr>
          <a:xfrm>
            <a:off x="143513" y="5326810"/>
            <a:ext cx="5948943" cy="769441"/>
          </a:xfrm>
          <a:prstGeom prst="rect">
            <a:avLst/>
          </a:prstGeom>
          <a:solidFill>
            <a:schemeClr val="bg1"/>
          </a:solidFill>
          <a:ln w="28575">
            <a:solidFill>
              <a:srgbClr val="00B0F0"/>
            </a:solidFill>
            <a:prstDash val="lgDash"/>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b="1" kern="0" dirty="0">
                <a:solidFill>
                  <a:prstClr val="black"/>
                </a:solidFill>
              </a:rPr>
              <a:t>Group 0 Elements</a:t>
            </a:r>
            <a:endParaRPr kumimoji="0" lang="en-GB" sz="1100" b="1" i="0" u="none" strike="noStrike" kern="0" cap="none" spc="0" normalizeH="0" baseline="0" noProof="0" dirty="0">
              <a:ln>
                <a:noFill/>
              </a:ln>
              <a:solidFill>
                <a:prstClr val="black"/>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lang="en-GB" sz="1100" b="0" i="0" dirty="0">
                <a:solidFill>
                  <a:srgbClr val="202124"/>
                </a:solidFill>
                <a:effectLst/>
              </a:rPr>
              <a:t>The atoms of noble gases already have complete outer shells, so they have no tendency to lose, gain, or share electrons. This is why the noble gases are inert and </a:t>
            </a:r>
            <a:r>
              <a:rPr lang="en-GB" sz="1100" b="1" i="0" dirty="0">
                <a:solidFill>
                  <a:srgbClr val="202124"/>
                </a:solidFill>
                <a:effectLst/>
              </a:rPr>
              <a:t>do</a:t>
            </a:r>
            <a:r>
              <a:rPr lang="en-GB" sz="1100" b="0" i="0" dirty="0">
                <a:solidFill>
                  <a:srgbClr val="202124"/>
                </a:solidFill>
                <a:effectLst/>
              </a:rPr>
              <a:t> not take part in chemical </a:t>
            </a:r>
            <a:r>
              <a:rPr lang="en-GB" sz="1100" b="1" i="0" dirty="0">
                <a:solidFill>
                  <a:srgbClr val="202124"/>
                </a:solidFill>
                <a:effectLst/>
              </a:rPr>
              <a:t>reactions</a:t>
            </a:r>
            <a:r>
              <a:rPr lang="en-GB" sz="1100" b="0" i="0" dirty="0">
                <a:solidFill>
                  <a:srgbClr val="202124"/>
                </a:solidFill>
                <a:effectLst/>
              </a:rPr>
              <a:t>. Atoms of </a:t>
            </a:r>
            <a:r>
              <a:rPr lang="en-GB" sz="1100" b="1" i="0" dirty="0">
                <a:solidFill>
                  <a:srgbClr val="202124"/>
                </a:solidFill>
                <a:effectLst/>
              </a:rPr>
              <a:t>group 0 elements</a:t>
            </a:r>
            <a:r>
              <a:rPr lang="en-GB" sz="1100" b="0" i="0" dirty="0">
                <a:solidFill>
                  <a:srgbClr val="202124"/>
                </a:solidFill>
                <a:effectLst/>
              </a:rPr>
              <a:t> have complete outer shells (so they are unreactive)</a:t>
            </a:r>
            <a:endParaRPr kumimoji="0" lang="en-US" sz="1100" b="0" i="0" u="none" strike="noStrike" kern="0" cap="none" spc="0" normalizeH="0" baseline="0" noProof="0" dirty="0">
              <a:ln>
                <a:noFill/>
              </a:ln>
              <a:solidFill>
                <a:prstClr val="black"/>
              </a:solidFill>
              <a:effectLst/>
              <a:uLnTx/>
              <a:uFillTx/>
            </a:endParaRPr>
          </a:p>
        </p:txBody>
      </p:sp>
      <p:pic>
        <p:nvPicPr>
          <p:cNvPr id="7" name="Picture 6">
            <a:extLst>
              <a:ext uri="{FF2B5EF4-FFF2-40B4-BE49-F238E27FC236}">
                <a16:creationId xmlns:a16="http://schemas.microsoft.com/office/drawing/2014/main" id="{DF368109-B05C-4A5A-8985-01F87412D327}"/>
              </a:ext>
            </a:extLst>
          </p:cNvPr>
          <p:cNvPicPr>
            <a:picLocks noChangeAspect="1"/>
          </p:cNvPicPr>
          <p:nvPr/>
        </p:nvPicPr>
        <p:blipFill>
          <a:blip r:embed="rId2"/>
          <a:stretch>
            <a:fillRect/>
          </a:stretch>
        </p:blipFill>
        <p:spPr>
          <a:xfrm>
            <a:off x="143512" y="1944897"/>
            <a:ext cx="3021007" cy="1922019"/>
          </a:xfrm>
          <a:prstGeom prst="rect">
            <a:avLst/>
          </a:prstGeom>
        </p:spPr>
      </p:pic>
      <p:sp>
        <p:nvSpPr>
          <p:cNvPr id="110" name="TextBox 109">
            <a:extLst>
              <a:ext uri="{FF2B5EF4-FFF2-40B4-BE49-F238E27FC236}">
                <a16:creationId xmlns:a16="http://schemas.microsoft.com/office/drawing/2014/main" id="{9C5A230C-75CD-45D2-ACB6-89197E7B0F47}"/>
              </a:ext>
            </a:extLst>
          </p:cNvPr>
          <p:cNvSpPr txBox="1"/>
          <p:nvPr/>
        </p:nvSpPr>
        <p:spPr>
          <a:xfrm>
            <a:off x="3257674" y="1968203"/>
            <a:ext cx="3483507" cy="1895712"/>
          </a:xfrm>
          <a:prstGeom prst="rect">
            <a:avLst/>
          </a:prstGeom>
          <a:noFill/>
          <a:ln w="28575">
            <a:solidFill>
              <a:srgbClr val="00B0F0"/>
            </a:solidFill>
            <a:prstDash val="lgDash"/>
          </a:ln>
        </p:spPr>
        <p:txBody>
          <a:bodyPr wrap="square" rtlCol="0">
            <a:spAutoFit/>
          </a:bodyPr>
          <a:lstStyle/>
          <a:p>
            <a:pPr marL="0" marR="0" lvl="0" indent="0" algn="just" defTabSz="457200" rtl="0" eaLnBrk="1" fontAlgn="auto" latinLnBrk="0" hangingPunct="1">
              <a:lnSpc>
                <a:spcPct val="107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Here are the main features of the table:</a:t>
            </a:r>
          </a:p>
          <a:p>
            <a:pPr marL="171450" marR="0" lvl="0" indent="-171450" algn="just"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GB" sz="11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horizontal rows are called periods</a:t>
            </a:r>
          </a:p>
          <a:p>
            <a:pPr marL="171450" marR="0" lvl="0" indent="-171450" algn="just"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GB" sz="11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vertical columns are called groups</a:t>
            </a:r>
          </a:p>
          <a:p>
            <a:pPr marL="171450" marR="0" lvl="0" indent="-171450" algn="just"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GB" sz="11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elements in the same group are similar to each other</a:t>
            </a:r>
          </a:p>
          <a:p>
            <a:pPr marL="171450" marR="0" lvl="0" indent="-171450" algn="just"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GB" sz="11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metals are on the left and the non-metals are on the right</a:t>
            </a:r>
          </a:p>
          <a:p>
            <a:pPr marL="171450" marR="0" lvl="0" indent="-171450" algn="just"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GB" sz="11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main groups are numbered from 1 to 7 going from left to right, and the last group on the right is Group 0</a:t>
            </a:r>
          </a:p>
          <a:p>
            <a:pPr marL="171450" marR="0" lvl="0" indent="-171450" algn="just" defTabSz="457200" rtl="0" eaLnBrk="1" fontAlgn="auto" latinLnBrk="0" hangingPunct="1">
              <a:lnSpc>
                <a:spcPct val="107000"/>
              </a:lnSpc>
              <a:spcBef>
                <a:spcPts val="0"/>
              </a:spcBef>
              <a:spcAft>
                <a:spcPts val="0"/>
              </a:spcAft>
              <a:buClrTx/>
              <a:buSzTx/>
              <a:buFont typeface="Arial" panose="020B0604020202020204" pitchFamily="34" charset="0"/>
              <a:buChar char="•"/>
              <a:tabLst/>
              <a:defRPr/>
            </a:pPr>
            <a:r>
              <a:rPr kumimoji="0" lang="en-GB" sz="110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block in between Group 2 and Group 3 is where the transition metals are placed</a:t>
            </a:r>
          </a:p>
        </p:txBody>
      </p:sp>
      <p:sp>
        <p:nvSpPr>
          <p:cNvPr id="5" name="Rectangle 4">
            <a:extLst>
              <a:ext uri="{FF2B5EF4-FFF2-40B4-BE49-F238E27FC236}">
                <a16:creationId xmlns:a16="http://schemas.microsoft.com/office/drawing/2014/main" id="{DFB6ABEB-76A2-4F38-AF25-05D119E712A9}"/>
              </a:ext>
            </a:extLst>
          </p:cNvPr>
          <p:cNvSpPr/>
          <p:nvPr/>
        </p:nvSpPr>
        <p:spPr>
          <a:xfrm>
            <a:off x="0" y="-61670"/>
            <a:ext cx="6858000" cy="989556"/>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0" name="Picture 99">
            <a:extLst>
              <a:ext uri="{FF2B5EF4-FFF2-40B4-BE49-F238E27FC236}">
                <a16:creationId xmlns:a16="http://schemas.microsoft.com/office/drawing/2014/main" id="{BD4F26EF-4C09-4AF4-BF65-2500442ECAFB}"/>
              </a:ext>
            </a:extLst>
          </p:cNvPr>
          <p:cNvPicPr>
            <a:picLocks noChangeAspect="1"/>
          </p:cNvPicPr>
          <p:nvPr/>
        </p:nvPicPr>
        <p:blipFill>
          <a:blip r:embed="rId3"/>
          <a:stretch>
            <a:fillRect/>
          </a:stretch>
        </p:blipFill>
        <p:spPr>
          <a:xfrm rot="5400000">
            <a:off x="1537177" y="-441993"/>
            <a:ext cx="491882" cy="1351229"/>
          </a:xfrm>
          <a:prstGeom prst="rect">
            <a:avLst/>
          </a:prstGeom>
        </p:spPr>
      </p:pic>
      <p:grpSp>
        <p:nvGrpSpPr>
          <p:cNvPr id="20" name="Group 19">
            <a:extLst>
              <a:ext uri="{FF2B5EF4-FFF2-40B4-BE49-F238E27FC236}">
                <a16:creationId xmlns:a16="http://schemas.microsoft.com/office/drawing/2014/main" id="{92ACEAE7-0011-408F-9BCE-498CB80F1D96}"/>
              </a:ext>
            </a:extLst>
          </p:cNvPr>
          <p:cNvGrpSpPr/>
          <p:nvPr/>
        </p:nvGrpSpPr>
        <p:grpSpPr>
          <a:xfrm flipH="1">
            <a:off x="4399269" y="-384972"/>
            <a:ext cx="2442574" cy="2396516"/>
            <a:chOff x="1533525" y="2676525"/>
            <a:chExt cx="3790950" cy="3790950"/>
          </a:xfrm>
        </p:grpSpPr>
        <p:sp>
          <p:nvSpPr>
            <p:cNvPr id="19" name="Rectangle 18">
              <a:extLst>
                <a:ext uri="{FF2B5EF4-FFF2-40B4-BE49-F238E27FC236}">
                  <a16:creationId xmlns:a16="http://schemas.microsoft.com/office/drawing/2014/main" id="{562F221C-846E-4462-A8EA-CF1D36D53519}"/>
                </a:ext>
              </a:extLst>
            </p:cNvPr>
            <p:cNvSpPr/>
            <p:nvPr/>
          </p:nvSpPr>
          <p:spPr>
            <a:xfrm rot="1397024">
              <a:off x="1801081" y="4079000"/>
              <a:ext cx="1052187" cy="4967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Picture 17">
              <a:extLst>
                <a:ext uri="{FF2B5EF4-FFF2-40B4-BE49-F238E27FC236}">
                  <a16:creationId xmlns:a16="http://schemas.microsoft.com/office/drawing/2014/main" id="{EE2027F8-2006-4B5E-A1C8-F35F76641A0E}"/>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2312" b="91960" l="0" r="49749"/>
                      </a14:imgEffect>
                    </a14:imgLayer>
                  </a14:imgProps>
                </a:ext>
                <a:ext uri="{28A0092B-C50C-407E-A947-70E740481C1C}">
                  <a14:useLocalDpi xmlns:a14="http://schemas.microsoft.com/office/drawing/2010/main" val="0"/>
                </a:ext>
              </a:extLst>
            </a:blip>
            <a:stretch>
              <a:fillRect/>
            </a:stretch>
          </p:blipFill>
          <p:spPr>
            <a:xfrm>
              <a:off x="1533525" y="2676525"/>
              <a:ext cx="3790950" cy="3790950"/>
            </a:xfrm>
            <a:prstGeom prst="rect">
              <a:avLst/>
            </a:prstGeom>
          </p:spPr>
        </p:pic>
      </p:grpSp>
      <p:sp>
        <p:nvSpPr>
          <p:cNvPr id="16" name="Speech Bubble: Rectangle with Corners Rounded 15">
            <a:extLst>
              <a:ext uri="{FF2B5EF4-FFF2-40B4-BE49-F238E27FC236}">
                <a16:creationId xmlns:a16="http://schemas.microsoft.com/office/drawing/2014/main" id="{3D10BD40-0352-45F0-BDE9-6752CF50DA75}"/>
              </a:ext>
            </a:extLst>
          </p:cNvPr>
          <p:cNvSpPr/>
          <p:nvPr/>
        </p:nvSpPr>
        <p:spPr>
          <a:xfrm>
            <a:off x="749300" y="1022671"/>
            <a:ext cx="5135898" cy="813672"/>
          </a:xfrm>
          <a:prstGeom prst="wedgeRoundRectCallout">
            <a:avLst>
              <a:gd name="adj1" fmla="val 59586"/>
              <a:gd name="adj2" fmla="val -40556"/>
              <a:gd name="adj3" fmla="val 1666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0B281D1-5703-4953-8F84-2AB85F5A24FD}"/>
              </a:ext>
            </a:extLst>
          </p:cNvPr>
          <p:cNvSpPr txBox="1"/>
          <p:nvPr/>
        </p:nvSpPr>
        <p:spPr>
          <a:xfrm>
            <a:off x="2279737" y="-49166"/>
            <a:ext cx="358487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800" b="1" dirty="0">
                <a:solidFill>
                  <a:prstClr val="black"/>
                </a:solidFill>
                <a:latin typeface="Calibri" panose="020F0502020204030204"/>
              </a:rPr>
              <a:t>Periodic Table</a:t>
            </a:r>
            <a:r>
              <a:rPr kumimoji="0" lang="en-GB" sz="2800" b="1" i="0" u="none" strike="noStrike" kern="1200" cap="none" spc="0" normalizeH="0" baseline="0" noProof="0" dirty="0">
                <a:ln>
                  <a:noFill/>
                </a:ln>
                <a:solidFill>
                  <a:prstClr val="black"/>
                </a:solidFill>
                <a:effectLst/>
                <a:uLnTx/>
                <a:uFillTx/>
                <a:latin typeface="Calibri" panose="020F0502020204030204"/>
                <a:ea typeface="+mn-ea"/>
                <a:cs typeface="+mn-cs"/>
              </a:rPr>
              <a:t> Notes</a:t>
            </a:r>
          </a:p>
        </p:txBody>
      </p:sp>
      <p:sp>
        <p:nvSpPr>
          <p:cNvPr id="9" name="Rectangle: Rounded Corners 8">
            <a:extLst>
              <a:ext uri="{FF2B5EF4-FFF2-40B4-BE49-F238E27FC236}">
                <a16:creationId xmlns:a16="http://schemas.microsoft.com/office/drawing/2014/main" id="{A6937834-42EB-46F3-A260-F98DDAB66A84}"/>
              </a:ext>
            </a:extLst>
          </p:cNvPr>
          <p:cNvSpPr/>
          <p:nvPr/>
        </p:nvSpPr>
        <p:spPr>
          <a:xfrm>
            <a:off x="425886" y="494778"/>
            <a:ext cx="5298510" cy="785117"/>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40D8BC30-B541-4DAE-8AAA-1B063CB9AEDD}"/>
              </a:ext>
            </a:extLst>
          </p:cNvPr>
          <p:cNvSpPr txBox="1"/>
          <p:nvPr/>
        </p:nvSpPr>
        <p:spPr>
          <a:xfrm>
            <a:off x="409729" y="503037"/>
            <a:ext cx="5298510" cy="769441"/>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An element is a substance that cannot be broken down into any other substance. Every element is made up of its own type of atom. This is why the chemical elements are all very different from each other. Everything in the universe contains the atoms of at least one or more elements.</a:t>
            </a:r>
          </a:p>
        </p:txBody>
      </p:sp>
      <p:sp>
        <p:nvSpPr>
          <p:cNvPr id="40" name="TextBox 39">
            <a:extLst>
              <a:ext uri="{FF2B5EF4-FFF2-40B4-BE49-F238E27FC236}">
                <a16:creationId xmlns:a16="http://schemas.microsoft.com/office/drawing/2014/main" id="{53881757-CC93-4E1C-A6AD-D90FFA720F4A}"/>
              </a:ext>
            </a:extLst>
          </p:cNvPr>
          <p:cNvSpPr txBox="1"/>
          <p:nvPr/>
        </p:nvSpPr>
        <p:spPr>
          <a:xfrm>
            <a:off x="744475" y="1266463"/>
            <a:ext cx="5190056" cy="600164"/>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GB" sz="1100" b="0" i="0" dirty="0">
                <a:solidFill>
                  <a:srgbClr val="202124"/>
                </a:solidFill>
                <a:effectLst/>
                <a:latin typeface="arial" panose="020B0604020202020204" pitchFamily="34" charset="0"/>
              </a:rPr>
              <a:t>The </a:t>
            </a:r>
            <a:r>
              <a:rPr lang="en-GB" sz="1100" b="1" i="0" dirty="0">
                <a:solidFill>
                  <a:srgbClr val="202124"/>
                </a:solidFill>
                <a:effectLst/>
                <a:latin typeface="arial" panose="020B0604020202020204" pitchFamily="34" charset="0"/>
              </a:rPr>
              <a:t>periodic table</a:t>
            </a:r>
            <a:r>
              <a:rPr lang="en-GB" sz="1100" b="0" i="0" dirty="0">
                <a:solidFill>
                  <a:srgbClr val="202124"/>
                </a:solidFill>
                <a:effectLst/>
                <a:latin typeface="arial" panose="020B0604020202020204" pitchFamily="34" charset="0"/>
              </a:rPr>
              <a:t> is a </a:t>
            </a:r>
            <a:r>
              <a:rPr lang="en-GB" sz="1100" b="1" i="0" dirty="0">
                <a:solidFill>
                  <a:srgbClr val="202124"/>
                </a:solidFill>
                <a:effectLst/>
                <a:latin typeface="arial" panose="020B0604020202020204" pitchFamily="34" charset="0"/>
              </a:rPr>
              <a:t>chart</a:t>
            </a:r>
            <a:r>
              <a:rPr lang="en-GB" sz="1100" b="0" i="0" dirty="0">
                <a:solidFill>
                  <a:srgbClr val="202124"/>
                </a:solidFill>
                <a:effectLst/>
                <a:latin typeface="arial" panose="020B0604020202020204" pitchFamily="34" charset="0"/>
              </a:rPr>
              <a:t> showing all the elements arranged in order of increasing atomic number. The vertical columns in the </a:t>
            </a:r>
            <a:r>
              <a:rPr lang="en-GB" sz="1100" b="1" i="0" dirty="0">
                <a:solidFill>
                  <a:srgbClr val="202124"/>
                </a:solidFill>
                <a:effectLst/>
                <a:latin typeface="arial" panose="020B0604020202020204" pitchFamily="34" charset="0"/>
              </a:rPr>
              <a:t>periodic table</a:t>
            </a:r>
            <a:r>
              <a:rPr lang="en-GB" sz="1100" b="0" i="0" dirty="0">
                <a:solidFill>
                  <a:srgbClr val="202124"/>
                </a:solidFill>
                <a:effectLst/>
                <a:latin typeface="arial" panose="020B0604020202020204" pitchFamily="34" charset="0"/>
              </a:rPr>
              <a:t> are called groups. Each group contains elements that have similar properties .</a:t>
            </a:r>
            <a:endPar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38" name="Group 37">
            <a:extLst>
              <a:ext uri="{FF2B5EF4-FFF2-40B4-BE49-F238E27FC236}">
                <a16:creationId xmlns:a16="http://schemas.microsoft.com/office/drawing/2014/main" id="{2ECFECE1-144C-4CC5-B3CE-4526A5ABFB34}"/>
              </a:ext>
            </a:extLst>
          </p:cNvPr>
          <p:cNvGrpSpPr/>
          <p:nvPr/>
        </p:nvGrpSpPr>
        <p:grpSpPr>
          <a:xfrm>
            <a:off x="-465368" y="919452"/>
            <a:ext cx="1782507" cy="1746033"/>
            <a:chOff x="-3365065" y="2264036"/>
            <a:chExt cx="3790950" cy="3790950"/>
          </a:xfrm>
        </p:grpSpPr>
        <p:sp>
          <p:nvSpPr>
            <p:cNvPr id="37" name="Rectangle 36">
              <a:extLst>
                <a:ext uri="{FF2B5EF4-FFF2-40B4-BE49-F238E27FC236}">
                  <a16:creationId xmlns:a16="http://schemas.microsoft.com/office/drawing/2014/main" id="{07ADFBEA-7FB1-4E2A-B6B8-8918DA7F5B1F}"/>
                </a:ext>
              </a:extLst>
            </p:cNvPr>
            <p:cNvSpPr/>
            <p:nvPr/>
          </p:nvSpPr>
          <p:spPr>
            <a:xfrm rot="1674590">
              <a:off x="-1995432" y="3729976"/>
              <a:ext cx="1014609" cy="5832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6" name="Picture 35">
              <a:extLst>
                <a:ext uri="{FF2B5EF4-FFF2-40B4-BE49-F238E27FC236}">
                  <a16:creationId xmlns:a16="http://schemas.microsoft.com/office/drawing/2014/main" id="{46D6C02D-15D6-4F3C-9EA0-5FBA786ED313}"/>
                </a:ext>
              </a:extLst>
            </p:cNvPr>
            <p:cNvPicPr>
              <a:picLocks noChangeAspect="1"/>
            </p:cNvPicPr>
            <p:nvPr/>
          </p:nvPicPr>
          <p:blipFill>
            <a:blip r:embed="rId6">
              <a:extLst>
                <a:ext uri="{BEBA8EAE-BF5A-486C-A8C5-ECC9F3942E4B}">
                  <a14:imgProps xmlns:a14="http://schemas.microsoft.com/office/drawing/2010/main">
                    <a14:imgLayer r:embed="rId7">
                      <a14:imgEffect>
                        <a14:backgroundRemoval t="10302" b="100000" l="20101" r="89196"/>
                      </a14:imgEffect>
                    </a14:imgLayer>
                  </a14:imgProps>
                </a:ext>
                <a:ext uri="{28A0092B-C50C-407E-A947-70E740481C1C}">
                  <a14:useLocalDpi xmlns:a14="http://schemas.microsoft.com/office/drawing/2010/main" val="0"/>
                </a:ext>
              </a:extLst>
            </a:blip>
            <a:stretch>
              <a:fillRect/>
            </a:stretch>
          </p:blipFill>
          <p:spPr>
            <a:xfrm>
              <a:off x="-3365065" y="2264036"/>
              <a:ext cx="3790950" cy="3790950"/>
            </a:xfrm>
            <a:prstGeom prst="rect">
              <a:avLst/>
            </a:prstGeom>
          </p:spPr>
        </p:pic>
      </p:grpSp>
      <p:sp>
        <p:nvSpPr>
          <p:cNvPr id="60" name="TextBox 59">
            <a:extLst>
              <a:ext uri="{FF2B5EF4-FFF2-40B4-BE49-F238E27FC236}">
                <a16:creationId xmlns:a16="http://schemas.microsoft.com/office/drawing/2014/main" id="{6BC714F6-1183-400C-A6D3-B86B3ABB9A99}"/>
              </a:ext>
            </a:extLst>
          </p:cNvPr>
          <p:cNvSpPr txBox="1"/>
          <p:nvPr/>
        </p:nvSpPr>
        <p:spPr>
          <a:xfrm>
            <a:off x="128536" y="3955208"/>
            <a:ext cx="5736071" cy="1277273"/>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R="0" lvl="0" algn="just" defTabSz="914400" eaLnBrk="1" fontAlgn="auto" latinLnBrk="0" hangingPunct="1">
              <a:lnSpc>
                <a:spcPct val="100000"/>
              </a:lnSpc>
              <a:spcBef>
                <a:spcPts val="0"/>
              </a:spcBef>
              <a:spcAft>
                <a:spcPts val="0"/>
              </a:spcAft>
              <a:buClrTx/>
              <a:buSzTx/>
              <a:tabLst/>
              <a:defRPr/>
            </a:pPr>
            <a:r>
              <a:rPr kumimoji="0" lang="en-GB" sz="1100" b="1" i="0" u="none" strike="noStrike" kern="0" cap="none" spc="0" normalizeH="0" baseline="0" noProof="0" dirty="0">
                <a:ln>
                  <a:noFill/>
                </a:ln>
                <a:solidFill>
                  <a:prstClr val="black"/>
                </a:solidFill>
                <a:effectLst/>
                <a:uLnTx/>
                <a:uFillTx/>
              </a:rPr>
              <a:t>Dmitri Mendeleev</a:t>
            </a:r>
          </a:p>
          <a:p>
            <a:pPr marR="0" lvl="0" algn="just" defTabSz="914400" eaLnBrk="1" fontAlgn="auto" latinLnBrk="0" hangingPunct="1">
              <a:lnSpc>
                <a:spcPct val="100000"/>
              </a:lnSpc>
              <a:spcBef>
                <a:spcPts val="0"/>
              </a:spcBef>
              <a:spcAft>
                <a:spcPts val="0"/>
              </a:spcAft>
              <a:buClrTx/>
              <a:buSzTx/>
              <a:tabLst/>
              <a:defRPr/>
            </a:pPr>
            <a:r>
              <a:rPr kumimoji="0" lang="en-GB" sz="1100" i="0" u="none" strike="noStrike" kern="0" cap="none" spc="0" normalizeH="0" baseline="0" noProof="0" dirty="0">
                <a:ln>
                  <a:noFill/>
                </a:ln>
                <a:solidFill>
                  <a:prstClr val="black"/>
                </a:solidFill>
                <a:effectLst/>
                <a:uLnTx/>
                <a:uFillTx/>
              </a:rPr>
              <a:t>Dmitri Mendeleev was a Russian chemist. He wrote chemistry books and was looking for ways to organise the known elements. He published his first periodic table of the elements in 1869. In it, he arranged the elements in order of increasing atomic weights. He also took into account the properties of the elements and their compounds. This meant that his table:</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i="0" u="none" strike="noStrike" kern="0" cap="none" spc="0" normalizeH="0" baseline="0" noProof="0" dirty="0">
                <a:ln>
                  <a:noFill/>
                </a:ln>
                <a:solidFill>
                  <a:prstClr val="black"/>
                </a:solidFill>
                <a:effectLst/>
                <a:uLnTx/>
                <a:uFillTx/>
              </a:rPr>
              <a:t>had gaps in it</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i="0" u="none" strike="noStrike" kern="0" cap="none" spc="0" normalizeH="0" baseline="0" noProof="0" dirty="0">
                <a:ln>
                  <a:noFill/>
                </a:ln>
                <a:solidFill>
                  <a:prstClr val="black"/>
                </a:solidFill>
                <a:effectLst/>
                <a:uLnTx/>
                <a:uFillTx/>
              </a:rPr>
              <a:t>showed elements with similar chemical properties lined up in groups</a:t>
            </a:r>
          </a:p>
        </p:txBody>
      </p:sp>
      <p:pic>
        <p:nvPicPr>
          <p:cNvPr id="98" name="Picture 97">
            <a:extLst>
              <a:ext uri="{FF2B5EF4-FFF2-40B4-BE49-F238E27FC236}">
                <a16:creationId xmlns:a16="http://schemas.microsoft.com/office/drawing/2014/main" id="{FBD12BBC-8BE3-48BC-B1E6-D961880C08B3}"/>
              </a:ext>
            </a:extLst>
          </p:cNvPr>
          <p:cNvPicPr>
            <a:picLocks noChangeAspect="1"/>
          </p:cNvPicPr>
          <p:nvPr/>
        </p:nvPicPr>
        <p:blipFill>
          <a:blip r:embed="rId8"/>
          <a:stretch>
            <a:fillRect/>
          </a:stretch>
        </p:blipFill>
        <p:spPr>
          <a:xfrm>
            <a:off x="-91658" y="-101613"/>
            <a:ext cx="1309315" cy="1393515"/>
          </a:xfrm>
          <a:prstGeom prst="rect">
            <a:avLst/>
          </a:prstGeom>
        </p:spPr>
      </p:pic>
      <p:pic>
        <p:nvPicPr>
          <p:cNvPr id="3" name="Picture 2" descr="A close up of a womans face&#10;&#10;Description automatically generated">
            <a:extLst>
              <a:ext uri="{FF2B5EF4-FFF2-40B4-BE49-F238E27FC236}">
                <a16:creationId xmlns:a16="http://schemas.microsoft.com/office/drawing/2014/main" id="{3440CCD3-4D5B-4309-AE4E-72D03B49097A}"/>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9799" b="93467" l="9799" r="89950">
                        <a14:foregroundMark x1="45729" y1="93467" x2="57286" y2="92462"/>
                      </a14:backgroundRemoval>
                    </a14:imgEffect>
                  </a14:imgLayer>
                </a14:imgProps>
              </a:ext>
              <a:ext uri="{28A0092B-C50C-407E-A947-70E740481C1C}">
                <a14:useLocalDpi xmlns:a14="http://schemas.microsoft.com/office/drawing/2010/main" val="0"/>
              </a:ext>
            </a:extLst>
          </a:blip>
          <a:stretch>
            <a:fillRect/>
          </a:stretch>
        </p:blipFill>
        <p:spPr>
          <a:xfrm flipH="1">
            <a:off x="4399269" y="3095280"/>
            <a:ext cx="3933825" cy="3790950"/>
          </a:xfrm>
          <a:prstGeom prst="rect">
            <a:avLst/>
          </a:prstGeom>
        </p:spPr>
      </p:pic>
      <p:pic>
        <p:nvPicPr>
          <p:cNvPr id="56" name="Picture 55">
            <a:extLst>
              <a:ext uri="{FF2B5EF4-FFF2-40B4-BE49-F238E27FC236}">
                <a16:creationId xmlns:a16="http://schemas.microsoft.com/office/drawing/2014/main" id="{ACE49A59-1848-43CB-B13C-E02B2846FC9E}"/>
              </a:ext>
            </a:extLst>
          </p:cNvPr>
          <p:cNvPicPr>
            <a:picLocks noChangeAspect="1"/>
          </p:cNvPicPr>
          <p:nvPr/>
        </p:nvPicPr>
        <p:blipFill>
          <a:blip r:embed="rId11"/>
          <a:stretch>
            <a:fillRect/>
          </a:stretch>
        </p:blipFill>
        <p:spPr>
          <a:xfrm>
            <a:off x="5791891" y="6252679"/>
            <a:ext cx="1012946" cy="1360525"/>
          </a:xfrm>
          <a:prstGeom prst="rect">
            <a:avLst/>
          </a:prstGeom>
        </p:spPr>
      </p:pic>
      <p:pic>
        <p:nvPicPr>
          <p:cNvPr id="61" name="Picture 60">
            <a:extLst>
              <a:ext uri="{FF2B5EF4-FFF2-40B4-BE49-F238E27FC236}">
                <a16:creationId xmlns:a16="http://schemas.microsoft.com/office/drawing/2014/main" id="{0D740EB3-BFD5-434A-8A2C-8D9555CCFD4B}"/>
              </a:ext>
            </a:extLst>
          </p:cNvPr>
          <p:cNvPicPr>
            <a:picLocks noChangeAspect="1"/>
          </p:cNvPicPr>
          <p:nvPr/>
        </p:nvPicPr>
        <p:blipFill>
          <a:blip r:embed="rId12"/>
          <a:stretch>
            <a:fillRect/>
          </a:stretch>
        </p:blipFill>
        <p:spPr>
          <a:xfrm>
            <a:off x="36521" y="7675726"/>
            <a:ext cx="1049715" cy="1409002"/>
          </a:xfrm>
          <a:prstGeom prst="rect">
            <a:avLst/>
          </a:prstGeom>
        </p:spPr>
      </p:pic>
      <p:sp>
        <p:nvSpPr>
          <p:cNvPr id="71" name="TextBox 70">
            <a:extLst>
              <a:ext uri="{FF2B5EF4-FFF2-40B4-BE49-F238E27FC236}">
                <a16:creationId xmlns:a16="http://schemas.microsoft.com/office/drawing/2014/main" id="{00156A10-F84F-4762-8111-2420EE454430}"/>
              </a:ext>
            </a:extLst>
          </p:cNvPr>
          <p:cNvSpPr txBox="1"/>
          <p:nvPr/>
        </p:nvSpPr>
        <p:spPr>
          <a:xfrm>
            <a:off x="143513" y="6159463"/>
            <a:ext cx="5564726" cy="144655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R="0" lvl="0" algn="just" defTabSz="914400" eaLnBrk="1" fontAlgn="auto" latinLnBrk="0" hangingPunct="1">
              <a:lnSpc>
                <a:spcPct val="100000"/>
              </a:lnSpc>
              <a:spcBef>
                <a:spcPts val="0"/>
              </a:spcBef>
              <a:spcAft>
                <a:spcPts val="0"/>
              </a:spcAft>
              <a:buClrTx/>
              <a:buSzTx/>
              <a:tabLst/>
              <a:defRPr/>
            </a:pPr>
            <a:r>
              <a:rPr kumimoji="0" lang="en-GB" sz="1100" b="1" i="0" u="none" strike="noStrike" kern="0" cap="none" spc="0" normalizeH="0" baseline="0" noProof="0" dirty="0">
                <a:ln>
                  <a:noFill/>
                </a:ln>
                <a:solidFill>
                  <a:prstClr val="black"/>
                </a:solidFill>
                <a:effectLst/>
                <a:uLnTx/>
                <a:uFillTx/>
              </a:rPr>
              <a:t>Group 1 Elements</a:t>
            </a:r>
          </a:p>
          <a:p>
            <a:pPr marR="0" lvl="0" algn="just" defTabSz="914400" eaLnBrk="1" fontAlgn="auto" latinLnBrk="0" hangingPunct="1">
              <a:lnSpc>
                <a:spcPct val="100000"/>
              </a:lnSpc>
              <a:spcBef>
                <a:spcPts val="0"/>
              </a:spcBef>
              <a:spcAft>
                <a:spcPts val="0"/>
              </a:spcAft>
              <a:buClrTx/>
              <a:buSzTx/>
              <a:tabLst/>
              <a:defRPr/>
            </a:pPr>
            <a:r>
              <a:rPr kumimoji="0" lang="en-GB" sz="1100" i="0" u="none" strike="noStrike" kern="0" cap="none" spc="0" normalizeH="0" baseline="0" noProof="0" dirty="0">
                <a:ln>
                  <a:noFill/>
                </a:ln>
                <a:solidFill>
                  <a:prstClr val="black"/>
                </a:solidFill>
                <a:effectLst/>
                <a:uLnTx/>
                <a:uFillTx/>
              </a:rPr>
              <a:t>The reactivity of group 1 elements increases as you go down the group because: the atoms become larger. the outer electron becomes further from the nucleus. the force of attraction between the nucleus and the outer electron decreases.</a:t>
            </a:r>
          </a:p>
          <a:p>
            <a:pPr marL="171450" indent="-171450" algn="just" defTabSz="914400">
              <a:buFont typeface="Arial" panose="020B0604020202020204" pitchFamily="34" charset="0"/>
              <a:buChar char="•"/>
              <a:defRPr/>
            </a:pPr>
            <a:r>
              <a:rPr lang="en-US" sz="1100" b="1" dirty="0"/>
              <a:t>The atoms of each element get larger going down the group.</a:t>
            </a:r>
          </a:p>
          <a:p>
            <a:pPr marL="171450" indent="-171450" algn="just" defTabSz="914400">
              <a:buFont typeface="Arial" panose="020B0604020202020204" pitchFamily="34" charset="0"/>
              <a:buChar char="•"/>
              <a:defRPr/>
            </a:pPr>
            <a:r>
              <a:rPr lang="en-US" sz="1100" b="1" dirty="0"/>
              <a:t>The further an electron is from the positive nucleus, the easier it can be lost in reactions.</a:t>
            </a:r>
          </a:p>
          <a:p>
            <a:pPr marL="171450" indent="-171450" algn="just" defTabSz="914400">
              <a:buFont typeface="Arial" panose="020B0604020202020204" pitchFamily="34" charset="0"/>
              <a:buChar char="•"/>
              <a:defRPr/>
            </a:pPr>
            <a:r>
              <a:rPr lang="en-US" sz="1100" b="1" dirty="0"/>
              <a:t>They can readily lose the outer shell electron to form positive ions with a +1 charge and a full outer shell.</a:t>
            </a:r>
          </a:p>
        </p:txBody>
      </p:sp>
      <p:sp>
        <p:nvSpPr>
          <p:cNvPr id="72" name="TextBox 71">
            <a:extLst>
              <a:ext uri="{FF2B5EF4-FFF2-40B4-BE49-F238E27FC236}">
                <a16:creationId xmlns:a16="http://schemas.microsoft.com/office/drawing/2014/main" id="{277E6E5D-12AA-48DF-8858-A0F6C79BA0EA}"/>
              </a:ext>
            </a:extLst>
          </p:cNvPr>
          <p:cNvSpPr txBox="1"/>
          <p:nvPr/>
        </p:nvSpPr>
        <p:spPr>
          <a:xfrm>
            <a:off x="1128769" y="7663898"/>
            <a:ext cx="5633678" cy="1446550"/>
          </a:xfrm>
          <a:prstGeom prst="rect">
            <a:avLst/>
          </a:prstGeom>
          <a:solidFill>
            <a:schemeClr val="bg1"/>
          </a:solidFill>
          <a:ln w="28575">
            <a:solidFill>
              <a:srgbClr val="00B0F0"/>
            </a:solidFill>
            <a:prstDash val="lgDash"/>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1100" b="1" kern="0" dirty="0">
                <a:solidFill>
                  <a:prstClr val="black"/>
                </a:solidFill>
              </a:rPr>
              <a:t>Group 7 Elements</a:t>
            </a:r>
            <a:endParaRPr kumimoji="0" lang="en-GB" sz="1100" b="1" i="0" u="none" strike="noStrike" kern="0" cap="none" spc="0" normalizeH="0" baseline="0" noProof="0" dirty="0">
              <a:ln>
                <a:noFill/>
              </a:ln>
              <a:solidFill>
                <a:prstClr val="black"/>
              </a:solidFill>
              <a:effectLst/>
              <a:uLnTx/>
              <a:uFillTx/>
            </a:endParaRPr>
          </a:p>
          <a:p>
            <a:pPr marL="0" marR="0" lvl="0" indent="0" algn="just" defTabSz="914400" eaLnBrk="1" fontAlgn="auto" latinLnBrk="0" hangingPunct="1">
              <a:lnSpc>
                <a:spcPct val="100000"/>
              </a:lnSpc>
              <a:spcBef>
                <a:spcPts val="0"/>
              </a:spcBef>
              <a:spcAft>
                <a:spcPts val="0"/>
              </a:spcAft>
              <a:buClrTx/>
              <a:buSzTx/>
              <a:buFontTx/>
              <a:buNone/>
              <a:tabLst/>
              <a:defRPr/>
            </a:pPr>
            <a:r>
              <a:rPr lang="en-GB" sz="1100" b="0" i="0" dirty="0">
                <a:solidFill>
                  <a:srgbClr val="202124"/>
                </a:solidFill>
                <a:effectLst/>
              </a:rPr>
              <a:t>The Group 7 elements are called the halogens. They are placed in the vertical column, second from the right, in the periodic table . Chlorine, bromine and iodine are the three common Group 7 elements. Group 7 elements form salts when they react with metals.</a:t>
            </a:r>
          </a:p>
          <a:p>
            <a:pPr marL="171450" indent="-171450" algn="just" defTabSz="914400">
              <a:buFont typeface="Arial" panose="020B0604020202020204" pitchFamily="34" charset="0"/>
              <a:buChar char="•"/>
              <a:defRPr/>
            </a:pPr>
            <a:r>
              <a:rPr lang="en-US" sz="1100" b="1" dirty="0"/>
              <a:t>They can easily obtain a full outer shell by gaining one electron.</a:t>
            </a:r>
          </a:p>
          <a:p>
            <a:pPr marL="171450" indent="-171450" algn="just" defTabSz="914400">
              <a:buFont typeface="Arial" panose="020B0604020202020204" pitchFamily="34" charset="0"/>
              <a:buChar char="•"/>
              <a:defRPr/>
            </a:pPr>
            <a:r>
              <a:rPr lang="en-US" sz="1100" b="1" dirty="0"/>
              <a:t>They all gain an electron in reactions to form negative ions with a -1 charge.</a:t>
            </a:r>
          </a:p>
          <a:p>
            <a:pPr marL="171450" indent="-171450" algn="just" defTabSz="914400">
              <a:buFont typeface="Arial" panose="020B0604020202020204" pitchFamily="34" charset="0"/>
              <a:buChar char="•"/>
              <a:defRPr/>
            </a:pPr>
            <a:r>
              <a:rPr lang="en-US" sz="1100" b="1" dirty="0"/>
              <a:t>The further the outer shell is from the positive attraction of the nucleus, the harder it is to attract another electron to complete the outer shell.</a:t>
            </a:r>
          </a:p>
        </p:txBody>
      </p:sp>
    </p:spTree>
    <p:extLst>
      <p:ext uri="{BB962C8B-B14F-4D97-AF65-F5344CB8AC3E}">
        <p14:creationId xmlns:p14="http://schemas.microsoft.com/office/powerpoint/2010/main" val="2574934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61AB1D5-46D3-59D1-2B68-632BE9731D4E}"/>
              </a:ext>
            </a:extLst>
          </p:cNvPr>
          <p:cNvPicPr>
            <a:picLocks noChangeAspect="1"/>
          </p:cNvPicPr>
          <p:nvPr/>
        </p:nvPicPr>
        <p:blipFill>
          <a:blip r:embed="rId2"/>
          <a:stretch>
            <a:fillRect/>
          </a:stretch>
        </p:blipFill>
        <p:spPr>
          <a:xfrm>
            <a:off x="0" y="0"/>
            <a:ext cx="6858000" cy="9144000"/>
          </a:xfrm>
          <a:prstGeom prst="rect">
            <a:avLst/>
          </a:prstGeom>
        </p:spPr>
      </p:pic>
      <p:sp>
        <p:nvSpPr>
          <p:cNvPr id="5" name="TextBox 4">
            <a:extLst>
              <a:ext uri="{FF2B5EF4-FFF2-40B4-BE49-F238E27FC236}">
                <a16:creationId xmlns:a16="http://schemas.microsoft.com/office/drawing/2014/main" id="{CD88466C-4A7F-6581-C065-0F7F1AEC9599}"/>
              </a:ext>
            </a:extLst>
          </p:cNvPr>
          <p:cNvSpPr txBox="1"/>
          <p:nvPr/>
        </p:nvSpPr>
        <p:spPr>
          <a:xfrm>
            <a:off x="181866" y="6593553"/>
            <a:ext cx="10630513" cy="46166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Follow me on social media to stay in touch</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2C1EAFA8-0B77-BD02-E1B8-BE5054BB4AA7}"/>
              </a:ext>
            </a:extLst>
          </p:cNvPr>
          <p:cNvSpPr txBox="1"/>
          <p:nvPr/>
        </p:nvSpPr>
        <p:spPr>
          <a:xfrm>
            <a:off x="181867" y="7888002"/>
            <a:ext cx="6555818" cy="46166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Keep up to date with my new content:</a:t>
            </a:r>
            <a:endParaRPr kumimoji="0" lang="en-GB"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2" descr="Creating Social Media Share Buttons | by David Olurebi | Medium">
            <a:hlinkClick r:id="rId3"/>
            <a:extLst>
              <a:ext uri="{FF2B5EF4-FFF2-40B4-BE49-F238E27FC236}">
                <a16:creationId xmlns:a16="http://schemas.microsoft.com/office/drawing/2014/main" id="{8709037B-2D2A-2871-6025-219AB18D8A6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65745" b="50000"/>
          <a:stretch/>
        </p:blipFill>
        <p:spPr bwMode="auto">
          <a:xfrm>
            <a:off x="1538488" y="705521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Creating Social Media Share Buttons | by David Olurebi | Medium">
            <a:hlinkClick r:id="rId5"/>
            <a:extLst>
              <a:ext uri="{FF2B5EF4-FFF2-40B4-BE49-F238E27FC236}">
                <a16:creationId xmlns:a16="http://schemas.microsoft.com/office/drawing/2014/main" id="{FE4668F3-07B4-061C-992D-2AB8D9BFDF3C}"/>
              </a:ext>
            </a:extLst>
          </p:cNvPr>
          <p:cNvPicPr/>
          <p:nvPr/>
        </p:nvPicPr>
        <p:blipFill rotWithShape="1">
          <a:blip r:embed="rId4">
            <a:extLst>
              <a:ext uri="{28A0092B-C50C-407E-A947-70E740481C1C}">
                <a14:useLocalDpi xmlns:a14="http://schemas.microsoft.com/office/drawing/2010/main" val="0"/>
              </a:ext>
            </a:extLst>
          </a:blip>
          <a:srcRect l="34652" r="34165" b="51080"/>
          <a:stretch/>
        </p:blipFill>
        <p:spPr bwMode="auto">
          <a:xfrm>
            <a:off x="2289097" y="7069078"/>
            <a:ext cx="533400" cy="62759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reating Social Media Share Buttons | by David Olurebi | Medium">
            <a:hlinkClick r:id="rId6"/>
            <a:extLst>
              <a:ext uri="{FF2B5EF4-FFF2-40B4-BE49-F238E27FC236}">
                <a16:creationId xmlns:a16="http://schemas.microsoft.com/office/drawing/2014/main" id="{9D724994-7DC6-00DB-75CF-70F7C0A36D1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5745" b="50000"/>
          <a:stretch/>
        </p:blipFill>
        <p:spPr bwMode="auto">
          <a:xfrm>
            <a:off x="3056268" y="7069078"/>
            <a:ext cx="585949" cy="641459"/>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Creating Social Media Share Buttons | by David Olurebi | Medium">
            <a:hlinkClick r:id="rId7"/>
            <a:extLst>
              <a:ext uri="{FF2B5EF4-FFF2-40B4-BE49-F238E27FC236}">
                <a16:creationId xmlns:a16="http://schemas.microsoft.com/office/drawing/2014/main" id="{0C10102D-C99F-EFEB-B6C6-D7486B9749F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4255" t="50000" r="34563"/>
          <a:stretch/>
        </p:blipFill>
        <p:spPr bwMode="auto">
          <a:xfrm>
            <a:off x="3784545" y="7120116"/>
            <a:ext cx="533400" cy="64145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Creating Social Media Share Buttons | by David Olurebi | Medium">
            <a:hlinkClick r:id="rId8"/>
            <a:extLst>
              <a:ext uri="{FF2B5EF4-FFF2-40B4-BE49-F238E27FC236}">
                <a16:creationId xmlns:a16="http://schemas.microsoft.com/office/drawing/2014/main" id="{667B59A2-C43B-952A-BD9E-96C4CC0F7F33}"/>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66749" t="50000"/>
          <a:stretch/>
        </p:blipFill>
        <p:spPr bwMode="auto">
          <a:xfrm>
            <a:off x="4640224" y="7120115"/>
            <a:ext cx="568783" cy="64145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hlinkClick r:id="rId9"/>
            <a:extLst>
              <a:ext uri="{FF2B5EF4-FFF2-40B4-BE49-F238E27FC236}">
                <a16:creationId xmlns:a16="http://schemas.microsoft.com/office/drawing/2014/main" id="{F8C9123E-1A57-C29C-3133-2D24E1C8A5FA}"/>
              </a:ext>
            </a:extLst>
          </p:cNvPr>
          <p:cNvPicPr>
            <a:picLocks noChangeAspect="1"/>
          </p:cNvPicPr>
          <p:nvPr/>
        </p:nvPicPr>
        <p:blipFill>
          <a:blip r:embed="rId10"/>
          <a:stretch>
            <a:fillRect/>
          </a:stretch>
        </p:blipFill>
        <p:spPr>
          <a:xfrm>
            <a:off x="1831462" y="8410202"/>
            <a:ext cx="3517697" cy="493819"/>
          </a:xfrm>
          <a:prstGeom prst="rect">
            <a:avLst/>
          </a:prstGeom>
        </p:spPr>
      </p:pic>
      <p:sp>
        <p:nvSpPr>
          <p:cNvPr id="13" name="Rectangle 12">
            <a:extLst>
              <a:ext uri="{FF2B5EF4-FFF2-40B4-BE49-F238E27FC236}">
                <a16:creationId xmlns:a16="http://schemas.microsoft.com/office/drawing/2014/main" id="{240C70AA-9D1A-6EBE-7D76-FC2E8B5245FC}"/>
              </a:ext>
            </a:extLst>
          </p:cNvPr>
          <p:cNvSpPr/>
          <p:nvPr/>
        </p:nvSpPr>
        <p:spPr>
          <a:xfrm>
            <a:off x="402840" y="4032301"/>
            <a:ext cx="2653427"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TextBox 13">
            <a:hlinkClick r:id="rId11"/>
            <a:extLst>
              <a:ext uri="{FF2B5EF4-FFF2-40B4-BE49-F238E27FC236}">
                <a16:creationId xmlns:a16="http://schemas.microsoft.com/office/drawing/2014/main" id="{B44B7E01-518A-5A10-A601-09209E4CEF1A}"/>
              </a:ext>
            </a:extLst>
          </p:cNvPr>
          <p:cNvSpPr txBox="1"/>
          <p:nvPr/>
        </p:nvSpPr>
        <p:spPr>
          <a:xfrm>
            <a:off x="549037" y="4181605"/>
            <a:ext cx="2338542" cy="738664"/>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Click here to access my periodic table </a:t>
            </a:r>
            <a:r>
              <a:rPr kumimoji="0" lang="en-GB" sz="1400" b="1" i="0" u="none" strike="noStrike" kern="1200" cap="none" spc="0" normalizeH="0" baseline="0" noProof="0" dirty="0" err="1">
                <a:ln>
                  <a:noFill/>
                </a:ln>
                <a:solidFill>
                  <a:prstClr val="black"/>
                </a:solidFill>
                <a:effectLst/>
                <a:uLnTx/>
                <a:uFillTx/>
                <a:latin typeface="Aptos" panose="02110004020202020204"/>
                <a:ea typeface="+mn-ea"/>
                <a:cs typeface="+mn-cs"/>
              </a:rPr>
              <a:t>youtube</a:t>
            </a:r>
            <a:r>
              <a:rPr kumimoji="0" lang="en-GB" sz="1400" b="1" i="0" u="none" strike="noStrike" kern="1200" cap="none" spc="0" normalizeH="0" baseline="0" noProof="0" dirty="0">
                <a:ln>
                  <a:noFill/>
                </a:ln>
                <a:solidFill>
                  <a:prstClr val="black"/>
                </a:solidFill>
                <a:effectLst/>
                <a:uLnTx/>
                <a:uFillTx/>
                <a:latin typeface="Aptos" panose="02110004020202020204"/>
                <a:ea typeface="+mn-ea"/>
                <a:cs typeface="+mn-cs"/>
              </a:rPr>
              <a:t> videos</a:t>
            </a:r>
          </a:p>
        </p:txBody>
      </p:sp>
      <p:sp>
        <p:nvSpPr>
          <p:cNvPr id="16" name="Rectangle 15">
            <a:extLst>
              <a:ext uri="{FF2B5EF4-FFF2-40B4-BE49-F238E27FC236}">
                <a16:creationId xmlns:a16="http://schemas.microsoft.com/office/drawing/2014/main" id="{79F371CF-2DD3-9FE4-95D6-D7F2A1B89C68}"/>
              </a:ext>
            </a:extLst>
          </p:cNvPr>
          <p:cNvSpPr/>
          <p:nvPr/>
        </p:nvSpPr>
        <p:spPr>
          <a:xfrm>
            <a:off x="3313510" y="4032301"/>
            <a:ext cx="3141650" cy="2380245"/>
          </a:xfrm>
          <a:prstGeom prst="rect">
            <a:avLst/>
          </a:prstGeom>
          <a:solidFill>
            <a:schemeClr val="bg1"/>
          </a:solidFill>
          <a:ln w="5715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7" name="TextBox 16">
            <a:extLst>
              <a:ext uri="{FF2B5EF4-FFF2-40B4-BE49-F238E27FC236}">
                <a16:creationId xmlns:a16="http://schemas.microsoft.com/office/drawing/2014/main" id="{815893D7-5996-C913-F8FC-365A8A445234}"/>
              </a:ext>
            </a:extLst>
          </p:cNvPr>
          <p:cNvSpPr txBox="1"/>
          <p:nvPr/>
        </p:nvSpPr>
        <p:spPr>
          <a:xfrm>
            <a:off x="3202465" y="4086660"/>
            <a:ext cx="3252696"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0B050"/>
                </a:solidFill>
                <a:effectLst/>
                <a:uLnTx/>
                <a:uFillTx/>
                <a:latin typeface="Comic Sans MS" panose="030F0702030302020204" pitchFamily="66" charset="0"/>
                <a:ea typeface="+mn-ea"/>
                <a:cs typeface="+mn-cs"/>
              </a:rPr>
              <a:t>Resources that this activity would work well with</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8" name="TextBox 17">
            <a:hlinkClick r:id="rId12"/>
            <a:extLst>
              <a:ext uri="{FF2B5EF4-FFF2-40B4-BE49-F238E27FC236}">
                <a16:creationId xmlns:a16="http://schemas.microsoft.com/office/drawing/2014/main" id="{73842A33-4CC3-ED2D-3E8F-77BB3EEB177A}"/>
              </a:ext>
            </a:extLst>
          </p:cNvPr>
          <p:cNvSpPr txBox="1"/>
          <p:nvPr/>
        </p:nvSpPr>
        <p:spPr>
          <a:xfrm>
            <a:off x="3459107" y="4807498"/>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rPr>
              <a:t>Lessons on TES</a:t>
            </a:r>
          </a:p>
        </p:txBody>
      </p:sp>
      <p:sp>
        <p:nvSpPr>
          <p:cNvPr id="19" name="TextBox 18">
            <a:hlinkClick r:id="rId13"/>
            <a:extLst>
              <a:ext uri="{FF2B5EF4-FFF2-40B4-BE49-F238E27FC236}">
                <a16:creationId xmlns:a16="http://schemas.microsoft.com/office/drawing/2014/main" id="{A6B715A4-B4C1-D925-DB55-C751830CEEFE}"/>
              </a:ext>
            </a:extLst>
          </p:cNvPr>
          <p:cNvSpPr txBox="1"/>
          <p:nvPr/>
        </p:nvSpPr>
        <p:spPr>
          <a:xfrm>
            <a:off x="3459107" y="5361934"/>
            <a:ext cx="2849856" cy="36933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571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800" b="1" i="0" u="none" strike="noStrike" kern="1200" cap="none" spc="0" normalizeH="0" baseline="0" noProof="0" dirty="0" err="1">
                <a:ln>
                  <a:noFill/>
                </a:ln>
                <a:solidFill>
                  <a:prstClr val="black"/>
                </a:solidFill>
                <a:effectLst/>
                <a:uLnTx/>
                <a:uFillTx/>
                <a:latin typeface="Aptos" panose="02110004020202020204"/>
                <a:ea typeface="+mn-ea"/>
                <a:cs typeface="+mn-cs"/>
              </a:rPr>
              <a:t>Lessons</a:t>
            </a:r>
            <a:r>
              <a:rPr kumimoji="0" lang="fr-FR" sz="1800" b="1" i="0" u="none" strike="noStrike" kern="1200" cap="none" spc="0" normalizeH="0" baseline="0" noProof="0" dirty="0">
                <a:ln>
                  <a:noFill/>
                </a:ln>
                <a:solidFill>
                  <a:prstClr val="black"/>
                </a:solidFill>
                <a:effectLst/>
                <a:uLnTx/>
                <a:uFillTx/>
                <a:latin typeface="Aptos" panose="02110004020202020204"/>
                <a:ea typeface="+mn-ea"/>
                <a:cs typeface="+mn-cs"/>
              </a:rPr>
              <a:t> on TPT</a:t>
            </a:r>
            <a:endParaRPr kumimoji="0" lang="en-GB" sz="1800" b="1"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755514882"/>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112</TotalTime>
  <Words>578</Words>
  <Application>Microsoft Office PowerPoint</Application>
  <PresentationFormat>On-screen Show (4:3)</PresentationFormat>
  <Paragraphs>32</Paragraphs>
  <Slides>2</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vt:i4>
      </vt:variant>
    </vt:vector>
  </HeadingPairs>
  <TitlesOfParts>
    <vt:vector size="11" baseType="lpstr">
      <vt:lpstr>Aptos</vt:lpstr>
      <vt:lpstr>Aptos Display</vt:lpstr>
      <vt:lpstr>Arial</vt:lpstr>
      <vt:lpstr>Arial</vt:lpstr>
      <vt:lpstr>Calibri</vt:lpstr>
      <vt:lpstr>Calibri Light</vt:lpstr>
      <vt:lpstr>Comic Sans MS</vt:lpstr>
      <vt:lpstr>1_Office Theme</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15</cp:revision>
  <dcterms:created xsi:type="dcterms:W3CDTF">2020-12-06T13:49:48Z</dcterms:created>
  <dcterms:modified xsi:type="dcterms:W3CDTF">2024-08-04T19:31:57Z</dcterms:modified>
</cp:coreProperties>
</file>