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9" d="100"/>
          <a:sy n="49" d="100"/>
        </p:scale>
        <p:origin x="14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15/07/2019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15/07/2019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15/07/2019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15/07/2019</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Image result for periodic table">
            <a:extLst>
              <a:ext uri="{FF2B5EF4-FFF2-40B4-BE49-F238E27FC236}">
                <a16:creationId xmlns:a16="http://schemas.microsoft.com/office/drawing/2014/main" id="{AD6BC69F-0823-4253-A5A4-2D3BBDB08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612" y="663422"/>
            <a:ext cx="3538751" cy="1538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877" y="-745172"/>
            <a:ext cx="4809995" cy="1255210"/>
          </a:xfrm>
        </p:spPr>
        <p:txBody>
          <a:bodyPr>
            <a:noAutofit/>
          </a:bodyPr>
          <a:lstStyle/>
          <a:p>
            <a:pPr algn="l"/>
            <a:r>
              <a:rPr lang="en-GB" sz="2800" b="1" dirty="0">
                <a:solidFill>
                  <a:srgbClr val="00B050"/>
                </a:solidFill>
                <a:latin typeface="Comic Sans MS" pitchFamily="66" charset="0"/>
              </a:rPr>
              <a:t>The Periodic Table</a:t>
            </a:r>
          </a:p>
        </p:txBody>
      </p:sp>
      <p:sp>
        <p:nvSpPr>
          <p:cNvPr id="5" name="TextBox 4">
            <a:extLst>
              <a:ext uri="{FF2B5EF4-FFF2-40B4-BE49-F238E27FC236}">
                <a16:creationId xmlns:a16="http://schemas.microsoft.com/office/drawing/2014/main" id="{5CC14DE4-6B04-4B9C-9B4F-4440C207B430}"/>
              </a:ext>
            </a:extLst>
          </p:cNvPr>
          <p:cNvSpPr txBox="1"/>
          <p:nvPr/>
        </p:nvSpPr>
        <p:spPr>
          <a:xfrm>
            <a:off x="4809995" y="0"/>
            <a:ext cx="2048004"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prstClr val="black"/>
                </a:solidFill>
              </a:rPr>
              <a:t>Atoms &amp; the Periodic Table</a:t>
            </a:r>
          </a:p>
        </p:txBody>
      </p:sp>
      <p:sp>
        <p:nvSpPr>
          <p:cNvPr id="17" name="Rectangle 16">
            <a:extLst>
              <a:ext uri="{FF2B5EF4-FFF2-40B4-BE49-F238E27FC236}">
                <a16:creationId xmlns:a16="http://schemas.microsoft.com/office/drawing/2014/main" id="{CFA43210-7A76-4883-871E-02E95FD24494}"/>
              </a:ext>
            </a:extLst>
          </p:cNvPr>
          <p:cNvSpPr/>
          <p:nvPr/>
        </p:nvSpPr>
        <p:spPr>
          <a:xfrm>
            <a:off x="1582030" y="4524913"/>
            <a:ext cx="5195579" cy="938719"/>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Explain why the reactivity increases as we move down group 1</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0" name="TextBox 29">
            <a:extLst>
              <a:ext uri="{FF2B5EF4-FFF2-40B4-BE49-F238E27FC236}">
                <a16:creationId xmlns:a16="http://schemas.microsoft.com/office/drawing/2014/main" id="{1355E330-EE6B-43BE-91BE-ACD62E1EF9B3}"/>
              </a:ext>
            </a:extLst>
          </p:cNvPr>
          <p:cNvSpPr txBox="1"/>
          <p:nvPr/>
        </p:nvSpPr>
        <p:spPr>
          <a:xfrm>
            <a:off x="94672" y="647605"/>
            <a:ext cx="3334327"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FEB5110-DAF3-444B-8162-72980CC1A573}"/>
              </a:ext>
            </a:extLst>
          </p:cNvPr>
          <p:cNvSpPr/>
          <p:nvPr/>
        </p:nvSpPr>
        <p:spPr>
          <a:xfrm>
            <a:off x="94673" y="1072984"/>
            <a:ext cx="3191940"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To read the periodic table, start at the top left with the elements with the lowest atomic numbers, which tells you how many protons each atom has. Then, as you move right across the chart, make note that the atomic weight, shown at the bottom of the square, also increases</a:t>
            </a:r>
          </a:p>
        </p:txBody>
      </p:sp>
      <p:sp>
        <p:nvSpPr>
          <p:cNvPr id="24" name="Arrow: Right 23">
            <a:extLst>
              <a:ext uri="{FF2B5EF4-FFF2-40B4-BE49-F238E27FC236}">
                <a16:creationId xmlns:a16="http://schemas.microsoft.com/office/drawing/2014/main" id="{0D967DB4-68DD-428F-ACA7-E81F5B3BA0D5}"/>
              </a:ext>
            </a:extLst>
          </p:cNvPr>
          <p:cNvSpPr/>
          <p:nvPr/>
        </p:nvSpPr>
        <p:spPr>
          <a:xfrm rot="5400000">
            <a:off x="2909557" y="602797"/>
            <a:ext cx="754114" cy="487834"/>
          </a:xfrm>
          <a:prstGeom prst="rightArrow">
            <a:avLst>
              <a:gd name="adj1" fmla="val 31335"/>
              <a:gd name="adj2" fmla="val 74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17F75E7-C478-4E3E-A3F3-69DAF2F4460B}"/>
              </a:ext>
            </a:extLst>
          </p:cNvPr>
          <p:cNvSpPr/>
          <p:nvPr/>
        </p:nvSpPr>
        <p:spPr>
          <a:xfrm>
            <a:off x="1581652" y="2364403"/>
            <a:ext cx="5195958" cy="1277273"/>
          </a:xfrm>
          <a:prstGeom prst="rect">
            <a:avLst/>
          </a:prstGeom>
          <a:ln w="28575">
            <a:solidFill>
              <a:srgbClr val="00B0F0"/>
            </a:solidFill>
            <a:prstDash val="dash"/>
          </a:ln>
        </p:spPr>
        <p:txBody>
          <a:bodyPr wrap="square">
            <a:spAutoFit/>
          </a:bodyPr>
          <a:lstStyle/>
          <a:p>
            <a:pPr lvl="0">
              <a:defRPr/>
            </a:pPr>
            <a:r>
              <a:rPr lang="en-US" sz="1100" dirty="0">
                <a:solidFill>
                  <a:prstClr val="black"/>
                </a:solidFill>
              </a:rPr>
              <a:t>Describe </a:t>
            </a:r>
            <a:r>
              <a:rPr lang="en-GB" sz="1100" dirty="0">
                <a:solidFill>
                  <a:prstClr val="black"/>
                </a:solidFill>
              </a:rPr>
              <a:t>how Mendeleev developed the modern periodic table</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3" name="Rectangle 32">
            <a:extLst>
              <a:ext uri="{FF2B5EF4-FFF2-40B4-BE49-F238E27FC236}">
                <a16:creationId xmlns:a16="http://schemas.microsoft.com/office/drawing/2014/main" id="{CF7072C4-E939-41A5-8DD6-A9DF62829904}"/>
              </a:ext>
            </a:extLst>
          </p:cNvPr>
          <p:cNvSpPr/>
          <p:nvPr/>
        </p:nvSpPr>
        <p:spPr>
          <a:xfrm>
            <a:off x="216107" y="5637386"/>
            <a:ext cx="4926145"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Group 7 elements are called the halogens. They are placed in the vertical column, second from the right, in the periodic table . Chlorine, bromine and iodine are the three common Group 7 elements. Group 7 elements form salts when they react with metals.</a:t>
            </a:r>
          </a:p>
        </p:txBody>
      </p:sp>
      <p:sp>
        <p:nvSpPr>
          <p:cNvPr id="32" name="Rectangle 31">
            <a:extLst>
              <a:ext uri="{FF2B5EF4-FFF2-40B4-BE49-F238E27FC236}">
                <a16:creationId xmlns:a16="http://schemas.microsoft.com/office/drawing/2014/main" id="{B422B1BD-79CB-4F30-8C86-892B88AA1464}"/>
              </a:ext>
            </a:extLst>
          </p:cNvPr>
          <p:cNvSpPr/>
          <p:nvPr/>
        </p:nvSpPr>
        <p:spPr>
          <a:xfrm>
            <a:off x="1582031" y="3776143"/>
            <a:ext cx="5154036"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group 1 elements are all soft, reactive metals with low melting points. They react with water to produce an alkaline metal hydroxide solution and hydrogen. Reactivity increases down the group.</a:t>
            </a:r>
          </a:p>
        </p:txBody>
      </p:sp>
      <p:pic>
        <p:nvPicPr>
          <p:cNvPr id="7" name="Picture 6">
            <a:extLst>
              <a:ext uri="{FF2B5EF4-FFF2-40B4-BE49-F238E27FC236}">
                <a16:creationId xmlns:a16="http://schemas.microsoft.com/office/drawing/2014/main" id="{87138A2D-7EB8-43FA-BCB9-F3135CF38B61}"/>
              </a:ext>
            </a:extLst>
          </p:cNvPr>
          <p:cNvPicPr>
            <a:picLocks noChangeAspect="1"/>
          </p:cNvPicPr>
          <p:nvPr/>
        </p:nvPicPr>
        <p:blipFill>
          <a:blip r:embed="rId3"/>
          <a:stretch>
            <a:fillRect/>
          </a:stretch>
        </p:blipFill>
        <p:spPr>
          <a:xfrm>
            <a:off x="121933" y="2218170"/>
            <a:ext cx="1459718" cy="3305420"/>
          </a:xfrm>
          <a:prstGeom prst="rect">
            <a:avLst/>
          </a:prstGeom>
        </p:spPr>
      </p:pic>
      <p:pic>
        <p:nvPicPr>
          <p:cNvPr id="51" name="Picture 50">
            <a:extLst>
              <a:ext uri="{FF2B5EF4-FFF2-40B4-BE49-F238E27FC236}">
                <a16:creationId xmlns:a16="http://schemas.microsoft.com/office/drawing/2014/main" id="{7EB2D4C9-093E-4631-B3E3-83DBDBE1AC0E}"/>
              </a:ext>
            </a:extLst>
          </p:cNvPr>
          <p:cNvPicPr>
            <a:picLocks noChangeAspect="1"/>
          </p:cNvPicPr>
          <p:nvPr/>
        </p:nvPicPr>
        <p:blipFill rotWithShape="1">
          <a:blip r:embed="rId4"/>
          <a:srcRect l="64556" t="17842" b="3556"/>
          <a:stretch/>
        </p:blipFill>
        <p:spPr>
          <a:xfrm>
            <a:off x="5212170" y="5541013"/>
            <a:ext cx="1574264" cy="2618368"/>
          </a:xfrm>
          <a:prstGeom prst="rect">
            <a:avLst/>
          </a:prstGeom>
        </p:spPr>
      </p:pic>
      <p:pic>
        <p:nvPicPr>
          <p:cNvPr id="52" name="Picture 2" descr="Image result for group 0">
            <a:extLst>
              <a:ext uri="{FF2B5EF4-FFF2-40B4-BE49-F238E27FC236}">
                <a16:creationId xmlns:a16="http://schemas.microsoft.com/office/drawing/2014/main" id="{91903E4C-7AEF-4BF0-A82A-666CC1002B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254" t="22053" r="7200" b="5129"/>
          <a:stretch/>
        </p:blipFill>
        <p:spPr bwMode="auto">
          <a:xfrm>
            <a:off x="105862" y="6580581"/>
            <a:ext cx="1655973" cy="2477221"/>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9AA051D5-D6F5-4FD0-B625-66042E62484F}"/>
              </a:ext>
            </a:extLst>
          </p:cNvPr>
          <p:cNvSpPr/>
          <p:nvPr/>
        </p:nvSpPr>
        <p:spPr>
          <a:xfrm>
            <a:off x="1825869" y="6515266"/>
            <a:ext cx="3334050" cy="1615827"/>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Explain why the reactivity decreases as we move down group 7</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54" name="Rectangle 53">
            <a:extLst>
              <a:ext uri="{FF2B5EF4-FFF2-40B4-BE49-F238E27FC236}">
                <a16:creationId xmlns:a16="http://schemas.microsoft.com/office/drawing/2014/main" id="{755D445C-0496-4F2B-B84F-7668FA91A9D5}"/>
              </a:ext>
            </a:extLst>
          </p:cNvPr>
          <p:cNvSpPr/>
          <p:nvPr/>
        </p:nvSpPr>
        <p:spPr>
          <a:xfrm>
            <a:off x="1825869" y="8337397"/>
            <a:ext cx="4926269"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group 0 elements, the noble gases, are all unreactive non-metal gases. They show trends in their physical properties. Their uses depend on their inertness, low density and non-flammability.</a:t>
            </a:r>
          </a:p>
        </p:txBody>
      </p:sp>
    </p:spTree>
    <p:extLst>
      <p:ext uri="{BB962C8B-B14F-4D97-AF65-F5344CB8AC3E}">
        <p14:creationId xmlns:p14="http://schemas.microsoft.com/office/powerpoint/2010/main" val="2612915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10543</TotalTime>
  <Words>230</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The Periodic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Chalky Chalk</cp:lastModifiedBy>
  <cp:revision>57</cp:revision>
  <dcterms:created xsi:type="dcterms:W3CDTF">2019-02-02T18:17:28Z</dcterms:created>
  <dcterms:modified xsi:type="dcterms:W3CDTF">2019-07-15T11:12:30Z</dcterms:modified>
</cp:coreProperties>
</file>