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9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05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84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703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176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70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763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796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5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839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48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03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58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733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90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0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1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9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06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7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0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DA001-6ADF-447A-88E1-D8196C077C92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C938B-848A-4B8C-A5DE-DA75EB83E5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0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AA4433-A435-4F16-AD0A-11C026674ABC}" type="datetimeFigureOut">
              <a:rPr lang="en-GB" smtClean="0"/>
              <a:t>02/03/2024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3347DD-AFF3-410F-9857-6D81E87CA2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teachlikeahero" TargetMode="External"/><Relationship Id="rId13" Type="http://schemas.openxmlformats.org/officeDocument/2006/relationships/hyperlink" Target="https://www.teacherspayteachers.com/Product/Biology-Photosynthesis-Limiting-Factors-Lesson-2681511" TargetMode="External"/><Relationship Id="rId3" Type="http://schemas.openxmlformats.org/officeDocument/2006/relationships/hyperlink" Target="https://www.instagram.com/teachlikeahero/" TargetMode="External"/><Relationship Id="rId7" Type="http://schemas.openxmlformats.org/officeDocument/2006/relationships/hyperlink" Target="https://www.youtube.com/channel/UCusRyTOMev92b-esEk3kVew" TargetMode="External"/><Relationship Id="rId12" Type="http://schemas.openxmlformats.org/officeDocument/2006/relationships/hyperlink" Target="https://www.tes.com/teaching-resource/resource-1133175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pinterest.co.uk/isany1coming4an/" TargetMode="External"/><Relationship Id="rId11" Type="http://schemas.openxmlformats.org/officeDocument/2006/relationships/hyperlink" Target="https://www.youtube.com/watch?v=UVLEKgsHXDw" TargetMode="External"/><Relationship Id="rId5" Type="http://schemas.openxmlformats.org/officeDocument/2006/relationships/hyperlink" Target="https://twitter.com/teacherchalky1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hyperlink" Target="https://mailchi.mp/b9218a58e7d3/subscribe-to-our-newsletter-to-keep-up-to-date-with-all-our-teaching-cpd-updates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A39119F-B05E-435D-9F0D-E1ECCD1B3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731990"/>
            <a:ext cx="6858000" cy="1245621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Photosynthesis Practical Question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C14DE4-6B04-4B9C-9B4F-4440C207B430}"/>
              </a:ext>
            </a:extLst>
          </p:cNvPr>
          <p:cNvSpPr txBox="1"/>
          <p:nvPr/>
        </p:nvSpPr>
        <p:spPr>
          <a:xfrm>
            <a:off x="5110618" y="0"/>
            <a:ext cx="174738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Specification Link:</a:t>
            </a:r>
          </a:p>
          <a:p>
            <a:pPr lvl="0" defTabSz="914400">
              <a:defRPr/>
            </a:pPr>
            <a:r>
              <a:rPr lang="en-GB" sz="1200" kern="0" dirty="0">
                <a:solidFill>
                  <a:sysClr val="windowText" lastClr="000000"/>
                </a:solidFill>
              </a:rPr>
              <a:t>Bioenergetics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895F6-D35B-476E-8E33-8DF19F070597}"/>
              </a:ext>
            </a:extLst>
          </p:cNvPr>
          <p:cNvSpPr txBox="1"/>
          <p:nvPr/>
        </p:nvSpPr>
        <p:spPr>
          <a:xfrm>
            <a:off x="3529059" y="4792344"/>
            <a:ext cx="3184580" cy="276999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</a:rPr>
              <a:t>Highlight key words in the information below: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7017BB-2B04-4B65-8C5B-DAF982B00577}"/>
              </a:ext>
            </a:extLst>
          </p:cNvPr>
          <p:cNvSpPr/>
          <p:nvPr/>
        </p:nvSpPr>
        <p:spPr>
          <a:xfrm>
            <a:off x="3784719" y="600175"/>
            <a:ext cx="2928921" cy="46166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What is the dependent variable? </a:t>
            </a:r>
          </a:p>
          <a:p>
            <a:pPr algn="just"/>
            <a:r>
              <a:rPr lang="en-US" sz="1200" b="1" dirty="0"/>
              <a:t>___________________________________</a:t>
            </a:r>
            <a:endParaRPr lang="en-GB" sz="12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80CB28-94FF-4670-8185-58A3A9CD40B4}"/>
              </a:ext>
            </a:extLst>
          </p:cNvPr>
          <p:cNvSpPr/>
          <p:nvPr/>
        </p:nvSpPr>
        <p:spPr>
          <a:xfrm>
            <a:off x="2650640" y="6740292"/>
            <a:ext cx="4136468" cy="1384995"/>
          </a:xfrm>
          <a:prstGeom prst="rect">
            <a:avLst/>
          </a:prstGeom>
          <a:ln w="28575">
            <a:solidFill>
              <a:srgbClr val="FFFF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Describe how the equipment to the left could be used to measure the rate of photosynthesis: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A23075-3523-4BB0-B3A2-FE322E0E1554}"/>
              </a:ext>
            </a:extLst>
          </p:cNvPr>
          <p:cNvSpPr/>
          <p:nvPr/>
        </p:nvSpPr>
        <p:spPr>
          <a:xfrm>
            <a:off x="3478955" y="5226132"/>
            <a:ext cx="3333668" cy="138499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Without enough light, a plant cannot </a:t>
            </a:r>
            <a:r>
              <a:rPr lang="en-US" sz="1200" dirty="0" err="1"/>
              <a:t>photosynthesise</a:t>
            </a:r>
            <a:r>
              <a:rPr lang="en-US" sz="1200" dirty="0"/>
              <a:t> very quickly - even if there is plenty of water and carbon dioxide and a suitable temperature. Increasing the light intensity increases the rate of photosynthesis, until some other factor – a limiting factor – becomes in short supply.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E0069CC-B6E2-4836-9E97-F27C56343460}"/>
              </a:ext>
            </a:extLst>
          </p:cNvPr>
          <p:cNvSpPr/>
          <p:nvPr/>
        </p:nvSpPr>
        <p:spPr>
          <a:xfrm>
            <a:off x="119308" y="3002340"/>
            <a:ext cx="3496000" cy="156966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This is the method used.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/>
              <a:t>Set up the apparatus as shown in the diagram above.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/>
              <a:t>Place the lamp 10 cm from the pondweed.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/>
              <a:t>Turn the lamp on and count the number of bubbles produced in one minute.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/>
              <a:t>Repeat with the lamp at different distances from the pondweed.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FA43210-7A76-4883-871E-02E95FD24494}"/>
              </a:ext>
            </a:extLst>
          </p:cNvPr>
          <p:cNvSpPr/>
          <p:nvPr/>
        </p:nvSpPr>
        <p:spPr>
          <a:xfrm>
            <a:off x="133373" y="4690068"/>
            <a:ext cx="3258049" cy="1938992"/>
          </a:xfrm>
          <a:prstGeom prst="rect">
            <a:avLst/>
          </a:prstGeom>
          <a:ln w="28575">
            <a:solidFill>
              <a:srgbClr val="00B0F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Describe and explain what results you would expect to see from this experiment: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9D859C-B850-43CB-A08E-6E41E96A86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073" r="22417"/>
          <a:stretch/>
        </p:blipFill>
        <p:spPr>
          <a:xfrm>
            <a:off x="0" y="1274014"/>
            <a:ext cx="3496001" cy="15696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F78EE5A-6FFB-4AB2-8E93-F4F66DF30D7A}"/>
              </a:ext>
            </a:extLst>
          </p:cNvPr>
          <p:cNvSpPr/>
          <p:nvPr/>
        </p:nvSpPr>
        <p:spPr>
          <a:xfrm>
            <a:off x="119308" y="523220"/>
            <a:ext cx="3496000" cy="64633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A student investigated the effect of light intensity on the rate of photosynthesis.</a:t>
            </a:r>
          </a:p>
          <a:p>
            <a:pPr algn="just"/>
            <a:r>
              <a:rPr lang="en-US" sz="1200" dirty="0"/>
              <a:t>The diagram shows the apparatus the student used.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F6027D-2E35-44BA-AEF6-ADF2C1555DDC}"/>
              </a:ext>
            </a:extLst>
          </p:cNvPr>
          <p:cNvSpPr/>
          <p:nvPr/>
        </p:nvSpPr>
        <p:spPr>
          <a:xfrm>
            <a:off x="3784719" y="1200339"/>
            <a:ext cx="2928921" cy="46166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What is the independent variable? </a:t>
            </a:r>
          </a:p>
          <a:p>
            <a:pPr algn="just"/>
            <a:r>
              <a:rPr lang="en-US" sz="1200" b="1" dirty="0"/>
              <a:t>___________________________________</a:t>
            </a:r>
            <a:endParaRPr lang="en-GB" sz="12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2D7712-8044-48B5-A9F9-1B700BF17F38}"/>
              </a:ext>
            </a:extLst>
          </p:cNvPr>
          <p:cNvSpPr/>
          <p:nvPr/>
        </p:nvSpPr>
        <p:spPr>
          <a:xfrm>
            <a:off x="3770554" y="1803110"/>
            <a:ext cx="2928921" cy="46166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What is the control variable? </a:t>
            </a:r>
          </a:p>
          <a:p>
            <a:pPr algn="just"/>
            <a:r>
              <a:rPr lang="en-US" sz="1200" b="1" dirty="0"/>
              <a:t>___________________________________</a:t>
            </a:r>
            <a:endParaRPr lang="en-GB" sz="12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3B85ED-031C-40F0-A57B-9BC901FA640C}"/>
              </a:ext>
            </a:extLst>
          </p:cNvPr>
          <p:cNvSpPr/>
          <p:nvPr/>
        </p:nvSpPr>
        <p:spPr>
          <a:xfrm>
            <a:off x="3784719" y="2391055"/>
            <a:ext cx="2928921" cy="646331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What is the independent variables interval? </a:t>
            </a:r>
          </a:p>
          <a:p>
            <a:pPr algn="just"/>
            <a:r>
              <a:rPr lang="en-US" sz="1200" b="1" dirty="0"/>
              <a:t>___________________________________</a:t>
            </a:r>
            <a:endParaRPr lang="en-GB" sz="12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E735F9-7064-49AA-9A12-F1AAD0C0DFA0}"/>
              </a:ext>
            </a:extLst>
          </p:cNvPr>
          <p:cNvSpPr/>
          <p:nvPr/>
        </p:nvSpPr>
        <p:spPr>
          <a:xfrm>
            <a:off x="3784718" y="3163666"/>
            <a:ext cx="2928921" cy="461665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Why do we repeat the experiment? </a:t>
            </a:r>
          </a:p>
          <a:p>
            <a:pPr algn="just"/>
            <a:r>
              <a:rPr lang="en-US" sz="1200" b="1" dirty="0"/>
              <a:t>___________________________________</a:t>
            </a:r>
            <a:endParaRPr lang="en-GB" sz="12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3F3960-797D-47D7-8AA9-185F41EFD90D}"/>
              </a:ext>
            </a:extLst>
          </p:cNvPr>
          <p:cNvSpPr/>
          <p:nvPr/>
        </p:nvSpPr>
        <p:spPr>
          <a:xfrm>
            <a:off x="3784718" y="3766437"/>
            <a:ext cx="2928921" cy="830997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What could cause errors in the results? 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</a:t>
            </a:r>
            <a:endParaRPr lang="en-GB" sz="1200" b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0F6CAA4E-7D71-44B7-98E7-18066983617E}"/>
              </a:ext>
            </a:extLst>
          </p:cNvPr>
          <p:cNvSpPr/>
          <p:nvPr/>
        </p:nvSpPr>
        <p:spPr>
          <a:xfrm>
            <a:off x="6448520" y="4690068"/>
            <a:ext cx="410230" cy="542079"/>
          </a:xfrm>
          <a:prstGeom prst="downArrow">
            <a:avLst>
              <a:gd name="adj1" fmla="val 43493"/>
              <a:gd name="adj2" fmla="val 46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C6E2D4E-3507-4541-B439-322C74BA15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452" t="8692" r="36182"/>
          <a:stretch/>
        </p:blipFill>
        <p:spPr>
          <a:xfrm>
            <a:off x="70892" y="6747128"/>
            <a:ext cx="2379717" cy="237948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1BFF90C-8360-4628-8BED-31D07BBACA07}"/>
              </a:ext>
            </a:extLst>
          </p:cNvPr>
          <p:cNvSpPr/>
          <p:nvPr/>
        </p:nvSpPr>
        <p:spPr>
          <a:xfrm>
            <a:off x="2650640" y="8241871"/>
            <a:ext cx="4136468" cy="830997"/>
          </a:xfrm>
          <a:prstGeom prst="rect">
            <a:avLst/>
          </a:prstGeom>
          <a:ln w="28575">
            <a:solidFill>
              <a:srgbClr val="00B0F0"/>
            </a:solidFill>
            <a:prstDash val="dash"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/>
              <a:t>Explain why your results would be more accurate:</a:t>
            </a:r>
          </a:p>
          <a:p>
            <a:pPr algn="just"/>
            <a:r>
              <a:rPr lang="en-US" sz="1200" b="1" dirty="0"/>
              <a:t>_________________________________________________________________________________________________________________________________________________________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261291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1AB1D5-46D3-59D1-2B68-632BE9731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88466C-4A7F-6581-C065-0F7F1AEC9599}"/>
              </a:ext>
            </a:extLst>
          </p:cNvPr>
          <p:cNvSpPr txBox="1"/>
          <p:nvPr/>
        </p:nvSpPr>
        <p:spPr>
          <a:xfrm>
            <a:off x="181866" y="6593553"/>
            <a:ext cx="106305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Follow me on social media to stay in touch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1EAFA8-0B77-BD02-E1B8-BE5054BB4AA7}"/>
              </a:ext>
            </a:extLst>
          </p:cNvPr>
          <p:cNvSpPr txBox="1"/>
          <p:nvPr/>
        </p:nvSpPr>
        <p:spPr>
          <a:xfrm>
            <a:off x="181867" y="7888002"/>
            <a:ext cx="65558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Keep up to date with my new content: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2" descr="Creating Social Media Share Buttons | by David Olurebi | Medium">
            <a:hlinkClick r:id="rId3"/>
            <a:extLst>
              <a:ext uri="{FF2B5EF4-FFF2-40B4-BE49-F238E27FC236}">
                <a16:creationId xmlns:a16="http://schemas.microsoft.com/office/drawing/2014/main" id="{8709037B-2D2A-2871-6025-219AB18D8A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5" b="50000"/>
          <a:stretch/>
        </p:blipFill>
        <p:spPr bwMode="auto">
          <a:xfrm>
            <a:off x="1538488" y="705521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reating Social Media Share Buttons | by David Olurebi | Medium">
            <a:hlinkClick r:id="rId5"/>
            <a:extLst>
              <a:ext uri="{FF2B5EF4-FFF2-40B4-BE49-F238E27FC236}">
                <a16:creationId xmlns:a16="http://schemas.microsoft.com/office/drawing/2014/main" id="{FE4668F3-07B4-061C-992D-2AB8D9BFDF3C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2" r="34165" b="51080"/>
          <a:stretch/>
        </p:blipFill>
        <p:spPr bwMode="auto">
          <a:xfrm>
            <a:off x="2289097" y="7069078"/>
            <a:ext cx="533400" cy="627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reating Social Media Share Buttons | by David Olurebi | Medium">
            <a:hlinkClick r:id="rId6"/>
            <a:extLst>
              <a:ext uri="{FF2B5EF4-FFF2-40B4-BE49-F238E27FC236}">
                <a16:creationId xmlns:a16="http://schemas.microsoft.com/office/drawing/2014/main" id="{9D724994-7DC6-00DB-75CF-70F7C0A3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45" b="50000"/>
          <a:stretch/>
        </p:blipFill>
        <p:spPr bwMode="auto">
          <a:xfrm>
            <a:off x="3056268" y="7069078"/>
            <a:ext cx="585949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eating Social Media Share Buttons | by David Olurebi | Medium">
            <a:hlinkClick r:id="rId7"/>
            <a:extLst>
              <a:ext uri="{FF2B5EF4-FFF2-40B4-BE49-F238E27FC236}">
                <a16:creationId xmlns:a16="http://schemas.microsoft.com/office/drawing/2014/main" id="{0C10102D-C99F-EFEB-B6C6-D7486B9749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5" t="50000" r="34563"/>
          <a:stretch/>
        </p:blipFill>
        <p:spPr bwMode="auto">
          <a:xfrm>
            <a:off x="3784545" y="7120116"/>
            <a:ext cx="533400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reating Social Media Share Buttons | by David Olurebi | Medium">
            <a:hlinkClick r:id="rId8"/>
            <a:extLst>
              <a:ext uri="{FF2B5EF4-FFF2-40B4-BE49-F238E27FC236}">
                <a16:creationId xmlns:a16="http://schemas.microsoft.com/office/drawing/2014/main" id="{667B59A2-C43B-952A-BD9E-96C4CC0F7F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49" t="50000"/>
          <a:stretch/>
        </p:blipFill>
        <p:spPr bwMode="auto">
          <a:xfrm>
            <a:off x="4640224" y="7120115"/>
            <a:ext cx="568783" cy="64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hlinkClick r:id="rId9"/>
            <a:extLst>
              <a:ext uri="{FF2B5EF4-FFF2-40B4-BE49-F238E27FC236}">
                <a16:creationId xmlns:a16="http://schemas.microsoft.com/office/drawing/2014/main" id="{F8C9123E-1A57-C29C-3133-2D24E1C8A5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31462" y="8410202"/>
            <a:ext cx="3517697" cy="49381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40C70AA-9D1A-6EBE-7D76-FC2E8B5245FC}"/>
              </a:ext>
            </a:extLst>
          </p:cNvPr>
          <p:cNvSpPr/>
          <p:nvPr/>
        </p:nvSpPr>
        <p:spPr>
          <a:xfrm>
            <a:off x="402840" y="4032301"/>
            <a:ext cx="2653427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TextBox 13">
            <a:hlinkClick r:id="rId11"/>
            <a:extLst>
              <a:ext uri="{FF2B5EF4-FFF2-40B4-BE49-F238E27FC236}">
                <a16:creationId xmlns:a16="http://schemas.microsoft.com/office/drawing/2014/main" id="{B44B7E01-518A-5A10-A601-09209E4CEF1A}"/>
              </a:ext>
            </a:extLst>
          </p:cNvPr>
          <p:cNvSpPr txBox="1"/>
          <p:nvPr/>
        </p:nvSpPr>
        <p:spPr>
          <a:xfrm>
            <a:off x="549037" y="4181605"/>
            <a:ext cx="2338542" cy="738664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Click here to access my percentage composition 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youtube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videos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371CF-2DD3-9FE4-95D6-D7F2A1B89C68}"/>
              </a:ext>
            </a:extLst>
          </p:cNvPr>
          <p:cNvSpPr/>
          <p:nvPr/>
        </p:nvSpPr>
        <p:spPr>
          <a:xfrm>
            <a:off x="3313510" y="4032301"/>
            <a:ext cx="3141650" cy="2380245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5893D7-5996-C913-F8FC-365A8A445234}"/>
              </a:ext>
            </a:extLst>
          </p:cNvPr>
          <p:cNvSpPr txBox="1"/>
          <p:nvPr/>
        </p:nvSpPr>
        <p:spPr>
          <a:xfrm>
            <a:off x="3202465" y="4086660"/>
            <a:ext cx="3252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Resources that this activity would work well with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hlinkClick r:id="rId12"/>
            <a:extLst>
              <a:ext uri="{FF2B5EF4-FFF2-40B4-BE49-F238E27FC236}">
                <a16:creationId xmlns:a16="http://schemas.microsoft.com/office/drawing/2014/main" id="{73842A33-4CC3-ED2D-3E8F-77BB3EEB177A}"/>
              </a:ext>
            </a:extLst>
          </p:cNvPr>
          <p:cNvSpPr txBox="1"/>
          <p:nvPr/>
        </p:nvSpPr>
        <p:spPr>
          <a:xfrm>
            <a:off x="3459107" y="4807498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Lessons on TES</a:t>
            </a:r>
          </a:p>
        </p:txBody>
      </p:sp>
      <p:sp>
        <p:nvSpPr>
          <p:cNvPr id="19" name="TextBox 18">
            <a:hlinkClick r:id="rId13"/>
            <a:extLst>
              <a:ext uri="{FF2B5EF4-FFF2-40B4-BE49-F238E27FC236}">
                <a16:creationId xmlns:a16="http://schemas.microsoft.com/office/drawing/2014/main" id="{A6B715A4-B4C1-D925-DB55-C751830CEEFE}"/>
              </a:ext>
            </a:extLst>
          </p:cNvPr>
          <p:cNvSpPr txBox="1"/>
          <p:nvPr/>
        </p:nvSpPr>
        <p:spPr>
          <a:xfrm>
            <a:off x="3459107" y="5361934"/>
            <a:ext cx="2849856" cy="3693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Lesson on TPT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9B97A6-9600-7012-13EF-C0BD682B579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5857" y="5046696"/>
            <a:ext cx="2273460" cy="127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1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8140</TotalTime>
  <Words>269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Calibri Light</vt:lpstr>
      <vt:lpstr>Comic Sans MS</vt:lpstr>
      <vt:lpstr>Office Theme</vt:lpstr>
      <vt:lpstr>1_Office Theme</vt:lpstr>
      <vt:lpstr>Photosynthesis Practical Question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 Operon</dc:title>
  <dc:creator>Chalky Chalk</dc:creator>
  <cp:lastModifiedBy>Mr D Chalk</cp:lastModifiedBy>
  <cp:revision>13</cp:revision>
  <dcterms:created xsi:type="dcterms:W3CDTF">2019-02-02T18:17:28Z</dcterms:created>
  <dcterms:modified xsi:type="dcterms:W3CDTF">2024-03-02T10:18:46Z</dcterms:modified>
</cp:coreProperties>
</file>