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7307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826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110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4811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63762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4963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87269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4468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7374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213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8881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8406325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photosynthesis"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photosynthesis&amp;shop=chalky1234567"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photosynthesis" TargetMode="External"/><Relationship Id="rId5" Type="http://schemas.openxmlformats.org/officeDocument/2006/relationships/hyperlink" Target="https://twitter.com/teacherchalky1" TargetMode="External"/><Relationship Id="rId10"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2"/>
          <a:stretch>
            <a:fillRect/>
          </a:stretch>
        </p:blipFill>
        <p:spPr>
          <a:xfrm rot="5400000">
            <a:off x="1537177" y="-441993"/>
            <a:ext cx="491882" cy="1351229"/>
          </a:xfrm>
          <a:prstGeom prst="rect">
            <a:avLst/>
          </a:prstGeom>
        </p:spPr>
      </p:pic>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3"/>
          <a:stretch>
            <a:fillRect/>
          </a:stretch>
        </p:blipFill>
        <p:spPr>
          <a:xfrm>
            <a:off x="0" y="5950058"/>
            <a:ext cx="6858000" cy="3857625"/>
          </a:xfrm>
          <a:prstGeom prst="rect">
            <a:avLst/>
          </a:prstGeom>
        </p:spPr>
      </p:pic>
      <p:pic>
        <p:nvPicPr>
          <p:cNvPr id="44" name="Picture 43">
            <a:extLst>
              <a:ext uri="{FF2B5EF4-FFF2-40B4-BE49-F238E27FC236}">
                <a16:creationId xmlns:a16="http://schemas.microsoft.com/office/drawing/2014/main" id="{9A0BBFAA-72CB-407F-8C56-FE051F972CF6}"/>
              </a:ext>
            </a:extLst>
          </p:cNvPr>
          <p:cNvPicPr>
            <a:picLocks noChangeAspect="1"/>
          </p:cNvPicPr>
          <p:nvPr/>
        </p:nvPicPr>
        <p:blipFill rotWithShape="1">
          <a:blip r:embed="rId4"/>
          <a:srcRect l="16972" t="18036" r="30589"/>
          <a:stretch/>
        </p:blipFill>
        <p:spPr>
          <a:xfrm>
            <a:off x="4415647" y="5062052"/>
            <a:ext cx="2542561" cy="2235450"/>
          </a:xfrm>
          <a:prstGeom prst="rect">
            <a:avLst/>
          </a:prstGeom>
        </p:spPr>
      </p:pic>
      <p:pic>
        <p:nvPicPr>
          <p:cNvPr id="22" name="Picture 21">
            <a:extLst>
              <a:ext uri="{FF2B5EF4-FFF2-40B4-BE49-F238E27FC236}">
                <a16:creationId xmlns:a16="http://schemas.microsoft.com/office/drawing/2014/main" id="{1746EFC4-B38D-4FC8-B041-EF39ED69237B}"/>
              </a:ext>
            </a:extLst>
          </p:cNvPr>
          <p:cNvPicPr>
            <a:picLocks noChangeAspect="1"/>
          </p:cNvPicPr>
          <p:nvPr/>
        </p:nvPicPr>
        <p:blipFill rotWithShape="1">
          <a:blip r:embed="rId5"/>
          <a:srcRect l="6298" t="10104" r="31102" b="8004"/>
          <a:stretch/>
        </p:blipFill>
        <p:spPr>
          <a:xfrm>
            <a:off x="64419" y="1898965"/>
            <a:ext cx="2542560" cy="1870940"/>
          </a:xfrm>
          <a:prstGeom prst="rect">
            <a:avLst/>
          </a:prstGeom>
          <a:ln w="38100">
            <a:solidFill>
              <a:schemeClr val="tx1"/>
            </a:solidFill>
          </a:ln>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87629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383781" y="-13576"/>
            <a:ext cx="3380618" cy="523220"/>
          </a:xfrm>
          <a:prstGeom prst="rect">
            <a:avLst/>
          </a:prstGeom>
          <a:noFill/>
        </p:spPr>
        <p:txBody>
          <a:bodyPr wrap="square" rtlCol="0">
            <a:spAutoFit/>
          </a:bodyPr>
          <a:lstStyle/>
          <a:p>
            <a:pPr algn="ctr"/>
            <a:r>
              <a:rPr lang="en-GB" sz="2800" b="1" dirty="0"/>
              <a:t>Photosynthesis Notes</a:t>
            </a:r>
          </a:p>
        </p:txBody>
      </p:sp>
      <p:sp>
        <p:nvSpPr>
          <p:cNvPr id="7" name="Rectangle: Rounded Corners 6">
            <a:extLst>
              <a:ext uri="{FF2B5EF4-FFF2-40B4-BE49-F238E27FC236}">
                <a16:creationId xmlns:a16="http://schemas.microsoft.com/office/drawing/2014/main" id="{3FDEC48D-D8E0-468B-A5C4-9581BC0BF7A5}"/>
              </a:ext>
            </a:extLst>
          </p:cNvPr>
          <p:cNvSpPr/>
          <p:nvPr/>
        </p:nvSpPr>
        <p:spPr>
          <a:xfrm>
            <a:off x="1290181" y="7434012"/>
            <a:ext cx="5497374" cy="102990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25885" y="535571"/>
            <a:ext cx="5298510" cy="646331"/>
          </a:xfrm>
          <a:prstGeom prst="rect">
            <a:avLst/>
          </a:prstGeom>
          <a:noFill/>
        </p:spPr>
        <p:txBody>
          <a:bodyPr wrap="square">
            <a:spAutoFit/>
          </a:bodyPr>
          <a:lstStyle/>
          <a:p>
            <a:pPr algn="just"/>
            <a:r>
              <a:rPr lang="en-US" sz="1200" b="1" dirty="0"/>
              <a:t>Photosynthesis is a chemical reaction that takes place inside a plant, producing food for the plant to survive. Carbon dioxide, water and light are all needed for photosynthesis to take place. Photosynthesis happens in the leaves of a plant.</a:t>
            </a:r>
            <a:endParaRPr lang="en-GB" sz="1200" b="1" dirty="0"/>
          </a:p>
        </p:txBody>
      </p:sp>
      <p:pic>
        <p:nvPicPr>
          <p:cNvPr id="15" name="Picture 14">
            <a:extLst>
              <a:ext uri="{FF2B5EF4-FFF2-40B4-BE49-F238E27FC236}">
                <a16:creationId xmlns:a16="http://schemas.microsoft.com/office/drawing/2014/main" id="{083995AC-EE77-43E3-9C41-2508FACB11A0}"/>
              </a:ext>
            </a:extLst>
          </p:cNvPr>
          <p:cNvPicPr>
            <a:picLocks noChangeAspect="1"/>
          </p:cNvPicPr>
          <p:nvPr/>
        </p:nvPicPr>
        <p:blipFill>
          <a:blip r:embed="rId8"/>
          <a:stretch>
            <a:fillRect/>
          </a:stretch>
        </p:blipFill>
        <p:spPr>
          <a:xfrm>
            <a:off x="923794" y="1203502"/>
            <a:ext cx="4791311" cy="695463"/>
          </a:xfrm>
          <a:prstGeom prst="rect">
            <a:avLst/>
          </a:prstGeom>
        </p:spPr>
      </p:pic>
      <p:sp>
        <p:nvSpPr>
          <p:cNvPr id="24" name="Rectangle 23">
            <a:extLst>
              <a:ext uri="{FF2B5EF4-FFF2-40B4-BE49-F238E27FC236}">
                <a16:creationId xmlns:a16="http://schemas.microsoft.com/office/drawing/2014/main" id="{8FC1BE82-87BB-48DF-B4E4-A32B29AAB6E0}"/>
              </a:ext>
            </a:extLst>
          </p:cNvPr>
          <p:cNvSpPr/>
          <p:nvPr/>
        </p:nvSpPr>
        <p:spPr>
          <a:xfrm>
            <a:off x="2746482" y="1979847"/>
            <a:ext cx="4041073" cy="4651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Waxy cuticle:  </a:t>
            </a:r>
            <a:r>
              <a:rPr lang="en-US" sz="1100" dirty="0">
                <a:latin typeface="Arial" panose="020B0604020202020204" pitchFamily="34" charset="0"/>
                <a:ea typeface="Calibri" panose="020F0502020204030204" pitchFamily="34" charset="0"/>
                <a:cs typeface="Times New Roman" panose="02020603050405020304" pitchFamily="18" charset="0"/>
              </a:rPr>
              <a:t>See through layer which lets light through and stops the leaf from becoming water logged.</a:t>
            </a:r>
          </a:p>
        </p:txBody>
      </p:sp>
      <p:sp>
        <p:nvSpPr>
          <p:cNvPr id="26" name="Rectangle 25">
            <a:extLst>
              <a:ext uri="{FF2B5EF4-FFF2-40B4-BE49-F238E27FC236}">
                <a16:creationId xmlns:a16="http://schemas.microsoft.com/office/drawing/2014/main" id="{64865968-55D0-46DA-BA11-FBB4825B29A9}"/>
              </a:ext>
            </a:extLst>
          </p:cNvPr>
          <p:cNvSpPr/>
          <p:nvPr/>
        </p:nvSpPr>
        <p:spPr>
          <a:xfrm>
            <a:off x="2746482" y="2507322"/>
            <a:ext cx="4041073" cy="4651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Palisade layer:  </a:t>
            </a:r>
            <a:r>
              <a:rPr lang="en-US" sz="1100" dirty="0">
                <a:latin typeface="Arial" panose="020B0604020202020204" pitchFamily="34" charset="0"/>
                <a:ea typeface="Calibri" panose="020F0502020204030204" pitchFamily="34" charset="0"/>
                <a:cs typeface="Times New Roman" panose="02020603050405020304" pitchFamily="18" charset="0"/>
              </a:rPr>
              <a:t>Cells have lots of chloroplasts so can carry out lots of photosynthesis.</a:t>
            </a:r>
          </a:p>
        </p:txBody>
      </p:sp>
      <p:sp>
        <p:nvSpPr>
          <p:cNvPr id="28" name="Rectangle 27">
            <a:extLst>
              <a:ext uri="{FF2B5EF4-FFF2-40B4-BE49-F238E27FC236}">
                <a16:creationId xmlns:a16="http://schemas.microsoft.com/office/drawing/2014/main" id="{43FC177B-76F1-4FCB-8181-A4D95A6ACE9D}"/>
              </a:ext>
            </a:extLst>
          </p:cNvPr>
          <p:cNvSpPr/>
          <p:nvPr/>
        </p:nvSpPr>
        <p:spPr>
          <a:xfrm>
            <a:off x="2746482" y="3047285"/>
            <a:ext cx="4041073" cy="4651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Spongy mesosphere layer:  </a:t>
            </a:r>
            <a:r>
              <a:rPr lang="en-US" sz="1100" dirty="0">
                <a:latin typeface="Arial" panose="020B0604020202020204" pitchFamily="34" charset="0"/>
                <a:ea typeface="Calibri" panose="020F0502020204030204" pitchFamily="34" charset="0"/>
                <a:cs typeface="Times New Roman" panose="02020603050405020304" pitchFamily="18" charset="0"/>
              </a:rPr>
              <a:t>Rounded cells which, creates large air spaces within the leaf.</a:t>
            </a:r>
          </a:p>
        </p:txBody>
      </p:sp>
      <p:sp>
        <p:nvSpPr>
          <p:cNvPr id="30" name="Rectangle 29">
            <a:extLst>
              <a:ext uri="{FF2B5EF4-FFF2-40B4-BE49-F238E27FC236}">
                <a16:creationId xmlns:a16="http://schemas.microsoft.com/office/drawing/2014/main" id="{6F9A6A80-6A21-483D-8A83-9B9C0F83FCE4}"/>
              </a:ext>
            </a:extLst>
          </p:cNvPr>
          <p:cNvSpPr/>
          <p:nvPr/>
        </p:nvSpPr>
        <p:spPr>
          <a:xfrm>
            <a:off x="2746482" y="3592956"/>
            <a:ext cx="4041073" cy="4651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Guard cells:  </a:t>
            </a:r>
            <a:r>
              <a:rPr lang="en-US" sz="1100" dirty="0">
                <a:latin typeface="Arial" panose="020B0604020202020204" pitchFamily="34" charset="0"/>
                <a:ea typeface="Calibri" panose="020F0502020204030204" pitchFamily="34" charset="0"/>
                <a:cs typeface="Times New Roman" panose="02020603050405020304" pitchFamily="18" charset="0"/>
              </a:rPr>
              <a:t>Open and close the air holes on the underside of the leaf so control the rate of transpiration.</a:t>
            </a:r>
          </a:p>
        </p:txBody>
      </p:sp>
      <p:sp>
        <p:nvSpPr>
          <p:cNvPr id="32" name="Rectangle 31">
            <a:extLst>
              <a:ext uri="{FF2B5EF4-FFF2-40B4-BE49-F238E27FC236}">
                <a16:creationId xmlns:a16="http://schemas.microsoft.com/office/drawing/2014/main" id="{5653056A-DFBF-4F28-8CA9-729FA0EF0A9A}"/>
              </a:ext>
            </a:extLst>
          </p:cNvPr>
          <p:cNvSpPr/>
          <p:nvPr/>
        </p:nvSpPr>
        <p:spPr>
          <a:xfrm>
            <a:off x="2746482" y="4119491"/>
            <a:ext cx="4041073" cy="4651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Air spaces:  </a:t>
            </a:r>
            <a:r>
              <a:rPr lang="en-US" sz="1100" dirty="0">
                <a:latin typeface="Arial" panose="020B0604020202020204" pitchFamily="34" charset="0"/>
                <a:ea typeface="Calibri" panose="020F0502020204030204" pitchFamily="34" charset="0"/>
                <a:cs typeface="Times New Roman" panose="02020603050405020304" pitchFamily="18" charset="0"/>
              </a:rPr>
              <a:t>Enable movement of carbon-dioxide into the leaf and oxygen out.</a:t>
            </a:r>
          </a:p>
        </p:txBody>
      </p:sp>
      <p:sp>
        <p:nvSpPr>
          <p:cNvPr id="34" name="Rectangle 33">
            <a:extLst>
              <a:ext uri="{FF2B5EF4-FFF2-40B4-BE49-F238E27FC236}">
                <a16:creationId xmlns:a16="http://schemas.microsoft.com/office/drawing/2014/main" id="{A70CDF23-77D0-4128-8F27-8051121EE506}"/>
              </a:ext>
            </a:extLst>
          </p:cNvPr>
          <p:cNvSpPr/>
          <p:nvPr/>
        </p:nvSpPr>
        <p:spPr>
          <a:xfrm>
            <a:off x="2746481" y="4661095"/>
            <a:ext cx="4041073" cy="27045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lvl="0" algn="just">
              <a:lnSpc>
                <a:spcPct val="115000"/>
              </a:lnSpc>
              <a:spcAft>
                <a:spcPts val="1000"/>
              </a:spcAft>
            </a:pPr>
            <a:r>
              <a:rPr lang="en-US" sz="1100" b="1" dirty="0">
                <a:latin typeface="Arial" panose="020B0604020202020204" pitchFamily="34" charset="0"/>
                <a:ea typeface="Calibri" panose="020F0502020204030204" pitchFamily="34" charset="0"/>
                <a:cs typeface="Times New Roman" panose="02020603050405020304" pitchFamily="18" charset="0"/>
              </a:rPr>
              <a:t>Phloem:  </a:t>
            </a:r>
            <a:r>
              <a:rPr lang="en-US" sz="1100" dirty="0">
                <a:latin typeface="Arial" panose="020B0604020202020204" pitchFamily="34" charset="0"/>
                <a:ea typeface="Calibri" panose="020F0502020204030204" pitchFamily="34" charset="0"/>
                <a:cs typeface="Times New Roman" panose="02020603050405020304" pitchFamily="18" charset="0"/>
              </a:rPr>
              <a:t>Carries away glucose made in photosynthesis.</a:t>
            </a:r>
          </a:p>
        </p:txBody>
      </p:sp>
      <p:sp>
        <p:nvSpPr>
          <p:cNvPr id="42" name="TextBox 41">
            <a:extLst>
              <a:ext uri="{FF2B5EF4-FFF2-40B4-BE49-F238E27FC236}">
                <a16:creationId xmlns:a16="http://schemas.microsoft.com/office/drawing/2014/main" id="{92CCA47F-51EF-46BD-AC79-230CBB611144}"/>
              </a:ext>
            </a:extLst>
          </p:cNvPr>
          <p:cNvSpPr txBox="1"/>
          <p:nvPr/>
        </p:nvSpPr>
        <p:spPr>
          <a:xfrm>
            <a:off x="64417" y="3885369"/>
            <a:ext cx="2542561" cy="2292935"/>
          </a:xfrm>
          <a:prstGeom prst="rect">
            <a:avLst/>
          </a:prstGeom>
          <a:noFill/>
          <a:ln w="38100">
            <a:solidFill>
              <a:srgbClr val="00B0F0"/>
            </a:solidFill>
            <a:prstDash val="dash"/>
          </a:ln>
        </p:spPr>
        <p:txBody>
          <a:bodyPr wrap="square">
            <a:spAutoFit/>
          </a:bodyPr>
          <a:lstStyle/>
          <a:p>
            <a:pPr algn="just"/>
            <a:r>
              <a:rPr lang="en-US" sz="1100" dirty="0"/>
              <a:t>There are three main factors light. intensity carbon dioxide concentration and also temperature these factors are called limiting factors light is essential for photosynthesis as it. provides the energy to split the water and therefore enable carbon dioxide and water to react no light. no photosynthesis increasing</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p:txBody>
      </p:sp>
      <p:sp>
        <p:nvSpPr>
          <p:cNvPr id="46" name="Rectangle: Rounded Corners 45">
            <a:extLst>
              <a:ext uri="{FF2B5EF4-FFF2-40B4-BE49-F238E27FC236}">
                <a16:creationId xmlns:a16="http://schemas.microsoft.com/office/drawing/2014/main" id="{FA99551E-1F7B-4E5E-A1D9-152386C9B838}"/>
              </a:ext>
            </a:extLst>
          </p:cNvPr>
          <p:cNvSpPr/>
          <p:nvPr/>
        </p:nvSpPr>
        <p:spPr>
          <a:xfrm>
            <a:off x="2538445" y="5009722"/>
            <a:ext cx="2021029" cy="120507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6B33B121-C78E-49CA-A8F9-5E40A96A060A}"/>
              </a:ext>
            </a:extLst>
          </p:cNvPr>
          <p:cNvSpPr txBox="1"/>
          <p:nvPr/>
        </p:nvSpPr>
        <p:spPr>
          <a:xfrm>
            <a:off x="1290180" y="7415209"/>
            <a:ext cx="5567820" cy="1107996"/>
          </a:xfrm>
          <a:prstGeom prst="rect">
            <a:avLst/>
          </a:prstGeom>
          <a:noFill/>
        </p:spPr>
        <p:txBody>
          <a:bodyPr wrap="square">
            <a:spAutoFit/>
          </a:bodyPr>
          <a:lstStyle/>
          <a:p>
            <a:pPr marL="171450" indent="-171450" algn="just">
              <a:buFont typeface="Arial" panose="020B0604020202020204" pitchFamily="34" charset="0"/>
              <a:buChar char="•"/>
            </a:pPr>
            <a:r>
              <a:rPr lang="en-US" sz="1100" dirty="0"/>
              <a:t>The leaf of a variegated Pelargonium is dropped in boiling water to kill and preserve it</a:t>
            </a:r>
          </a:p>
          <a:p>
            <a:pPr marL="171450" indent="-171450" algn="just">
              <a:buFont typeface="Arial" panose="020B0604020202020204" pitchFamily="34" charset="0"/>
              <a:buChar char="•"/>
            </a:pPr>
            <a:r>
              <a:rPr lang="en-US" sz="1100" dirty="0"/>
              <a:t>The leaf is left for 10 minutes in hot ethanol in a boiling tube. This removes the chlorophyll</a:t>
            </a:r>
          </a:p>
          <a:p>
            <a:pPr marL="171450" indent="-171450" algn="just">
              <a:buFont typeface="Arial" panose="020B0604020202020204" pitchFamily="34" charset="0"/>
              <a:buChar char="•"/>
            </a:pPr>
            <a:r>
              <a:rPr lang="en-US" sz="1100" dirty="0"/>
              <a:t>The leaf is dipped in boiling water to soften it</a:t>
            </a:r>
          </a:p>
          <a:p>
            <a:pPr marL="171450" indent="-171450" algn="just">
              <a:buFont typeface="Arial" panose="020B0604020202020204" pitchFamily="34" charset="0"/>
              <a:buChar char="•"/>
            </a:pPr>
            <a:r>
              <a:rPr lang="en-US" sz="1100" dirty="0"/>
              <a:t>The leaf is spread out in a Petri dish and covered with iodine solution</a:t>
            </a:r>
          </a:p>
          <a:p>
            <a:pPr marL="171450" indent="-171450" algn="just">
              <a:buFont typeface="Arial" panose="020B0604020202020204" pitchFamily="34" charset="0"/>
              <a:buChar char="•"/>
            </a:pPr>
            <a:r>
              <a:rPr lang="en-US" sz="1100" dirty="0"/>
              <a:t>The areas that had the chlorophyll stain blue-black. The areas that had no chlorophyll remain pale</a:t>
            </a:r>
            <a:endParaRPr lang="en-GB" sz="1100" dirty="0"/>
          </a:p>
        </p:txBody>
      </p:sp>
      <p:sp>
        <p:nvSpPr>
          <p:cNvPr id="52" name="Speech Bubble: Rectangle with Corners Rounded 51">
            <a:extLst>
              <a:ext uri="{FF2B5EF4-FFF2-40B4-BE49-F238E27FC236}">
                <a16:creationId xmlns:a16="http://schemas.microsoft.com/office/drawing/2014/main" id="{FDFB291E-DE63-4FB7-A727-D9EEB1F825EB}"/>
              </a:ext>
            </a:extLst>
          </p:cNvPr>
          <p:cNvSpPr/>
          <p:nvPr/>
        </p:nvSpPr>
        <p:spPr>
          <a:xfrm>
            <a:off x="86338" y="8516243"/>
            <a:ext cx="2520640" cy="540075"/>
          </a:xfrm>
          <a:prstGeom prst="wedgeRoundRectCallout">
            <a:avLst>
              <a:gd name="adj1" fmla="val -25739"/>
              <a:gd name="adj2" fmla="val -257963"/>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0272029F-2C9A-4EF1-85D6-0C11AA0A448D}"/>
              </a:ext>
            </a:extLst>
          </p:cNvPr>
          <p:cNvSpPr txBox="1"/>
          <p:nvPr/>
        </p:nvSpPr>
        <p:spPr>
          <a:xfrm>
            <a:off x="64417" y="8559702"/>
            <a:ext cx="2668044" cy="369332"/>
          </a:xfrm>
          <a:prstGeom prst="rect">
            <a:avLst/>
          </a:prstGeom>
          <a:noFill/>
        </p:spPr>
        <p:txBody>
          <a:bodyPr wrap="square" rtlCol="0">
            <a:spAutoFit/>
          </a:bodyPr>
          <a:lstStyle/>
          <a:p>
            <a:r>
              <a:rPr lang="en-GB" b="1" dirty="0"/>
              <a:t>Testing Leaves for Starch</a:t>
            </a:r>
          </a:p>
        </p:txBody>
      </p:sp>
      <p:sp>
        <p:nvSpPr>
          <p:cNvPr id="55" name="TextBox 54">
            <a:extLst>
              <a:ext uri="{FF2B5EF4-FFF2-40B4-BE49-F238E27FC236}">
                <a16:creationId xmlns:a16="http://schemas.microsoft.com/office/drawing/2014/main" id="{D4246863-802D-44EE-81A1-F421BAC152BD}"/>
              </a:ext>
            </a:extLst>
          </p:cNvPr>
          <p:cNvSpPr txBox="1"/>
          <p:nvPr/>
        </p:nvSpPr>
        <p:spPr>
          <a:xfrm>
            <a:off x="1440493" y="6274493"/>
            <a:ext cx="2975154"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r>
              <a:rPr lang="en-US" sz="1100" dirty="0"/>
              <a:t>The glucose made in photosynthesis is transported around the plant as soluble sugars. Glucose is used in respiration to release energy for use by the plant's cells. However, glucose is converted into insoluble substances for storage.</a:t>
            </a:r>
          </a:p>
        </p:txBody>
      </p:sp>
      <p:pic>
        <p:nvPicPr>
          <p:cNvPr id="57" name="Picture 2" descr="Image result for photosynthesis limiting factor">
            <a:extLst>
              <a:ext uri="{FF2B5EF4-FFF2-40B4-BE49-F238E27FC236}">
                <a16:creationId xmlns:a16="http://schemas.microsoft.com/office/drawing/2014/main" id="{D7CE5795-9D2A-477F-A438-E5DF65E378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661" y="5276264"/>
            <a:ext cx="2383575" cy="824649"/>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C63C15D6-8448-402F-9505-89D2859B0650}"/>
              </a:ext>
            </a:extLst>
          </p:cNvPr>
          <p:cNvSpPr txBox="1"/>
          <p:nvPr/>
        </p:nvSpPr>
        <p:spPr>
          <a:xfrm>
            <a:off x="2538445" y="4967586"/>
            <a:ext cx="2053238" cy="1277273"/>
          </a:xfrm>
          <a:prstGeom prst="rect">
            <a:avLst/>
          </a:prstGeom>
          <a:noFill/>
        </p:spPr>
        <p:txBody>
          <a:bodyPr wrap="square">
            <a:spAutoFit/>
          </a:bodyPr>
          <a:lstStyle/>
          <a:p>
            <a:pPr algn="just"/>
            <a:r>
              <a:rPr lang="en-US" sz="1100" b="1" dirty="0"/>
              <a:t>The light energy required is absorbed by a green pigment called chlorophyll in the leaves. Chlorophyll is located in chloroplasts in plant cells , particularly the palisade and spongy mesophyll cells </a:t>
            </a:r>
            <a:endParaRPr lang="en-GB" sz="1100" b="1" dirty="0"/>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10"/>
          <a:stretch>
            <a:fillRect/>
          </a:stretch>
        </p:blipFill>
        <p:spPr>
          <a:xfrm>
            <a:off x="-91658" y="-101613"/>
            <a:ext cx="1309315" cy="1393515"/>
          </a:xfrm>
          <a:prstGeom prst="rect">
            <a:avLst/>
          </a:prstGeom>
        </p:spPr>
      </p:pic>
      <p:grpSp>
        <p:nvGrpSpPr>
          <p:cNvPr id="38" name="Group 37">
            <a:extLst>
              <a:ext uri="{FF2B5EF4-FFF2-40B4-BE49-F238E27FC236}">
                <a16:creationId xmlns:a16="http://schemas.microsoft.com/office/drawing/2014/main" id="{2ECFECE1-144C-4CC5-B3CE-4526A5ABFB34}"/>
              </a:ext>
            </a:extLst>
          </p:cNvPr>
          <p:cNvGrpSpPr/>
          <p:nvPr/>
        </p:nvGrpSpPr>
        <p:grpSpPr>
          <a:xfrm>
            <a:off x="-438412" y="858736"/>
            <a:ext cx="1728592"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photosynthesis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8FA9C662-351B-E1E5-55E3-17D5C7C9A191}"/>
              </a:ext>
            </a:extLst>
          </p:cNvPr>
          <p:cNvPicPr>
            <a:picLocks noChangeAspect="1"/>
          </p:cNvPicPr>
          <p:nvPr/>
        </p:nvPicPr>
        <p:blipFill>
          <a:blip r:embed="rId14"/>
          <a:stretch>
            <a:fillRect/>
          </a:stretch>
        </p:blipFill>
        <p:spPr>
          <a:xfrm>
            <a:off x="605403" y="4896150"/>
            <a:ext cx="2282176" cy="1283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1975</TotalTime>
  <Words>383</Words>
  <Application>Microsoft Office PowerPoint</Application>
  <PresentationFormat>On-screen Show (4:3)</PresentationFormat>
  <Paragraphs>26</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10</cp:revision>
  <dcterms:created xsi:type="dcterms:W3CDTF">2020-08-09T12:15:05Z</dcterms:created>
  <dcterms:modified xsi:type="dcterms:W3CDTF">2024-08-01T18:47:25Z</dcterms:modified>
</cp:coreProperties>
</file>