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5" autoAdjust="0"/>
    <p:restoredTop sz="94660"/>
  </p:normalViewPr>
  <p:slideViewPr>
    <p:cSldViewPr snapToGrid="0">
      <p:cViewPr varScale="1">
        <p:scale>
          <a:sx n="51" d="100"/>
          <a:sy n="51" d="100"/>
        </p:scale>
        <p:origin x="1368" y="3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1FE8F5-9BE2-4692-983A-4CC785AFD53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1303909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FE8F5-9BE2-4692-983A-4CC785AFD53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9007126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FE8F5-9BE2-4692-983A-4CC785AFD53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18069011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1FE8F5-9BE2-4692-983A-4CC785AFD53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12652591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1FE8F5-9BE2-4692-983A-4CC785AFD53C}" type="datetimeFigureOut">
              <a:rPr lang="en-GB" smtClean="0"/>
              <a:t>04/04/2020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550070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1FE8F5-9BE2-4692-983A-4CC785AFD53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4027629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1FE8F5-9BE2-4692-983A-4CC785AFD53C}" type="datetimeFigureOut">
              <a:rPr lang="en-GB" smtClean="0"/>
              <a:t>04/04/2020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3222847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1FE8F5-9BE2-4692-983A-4CC785AFD53C}" type="datetimeFigureOut">
              <a:rPr lang="en-GB" smtClean="0"/>
              <a:t>04/04/2020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7441886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1FE8F5-9BE2-4692-983A-4CC785AFD53C}" type="datetimeFigureOut">
              <a:rPr lang="en-GB" smtClean="0"/>
              <a:t>04/04/2020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1015697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1FE8F5-9BE2-4692-983A-4CC785AFD53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3346959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331FE8F5-9BE2-4692-983A-4CC785AFD53C}" type="datetimeFigureOut">
              <a:rPr lang="en-GB" smtClean="0"/>
              <a:t>04/04/2020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42A1C27-35D2-4EAC-B6F8-DF91F92A9B57}" type="slidenum">
              <a:rPr lang="en-GB" smtClean="0"/>
              <a:t>‹#›</a:t>
            </a:fld>
            <a:endParaRPr lang="en-GB"/>
          </a:p>
        </p:txBody>
      </p:sp>
    </p:spTree>
    <p:extLst>
      <p:ext uri="{BB962C8B-B14F-4D97-AF65-F5344CB8AC3E}">
        <p14:creationId xmlns:p14="http://schemas.microsoft.com/office/powerpoint/2010/main" val="30695395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331FE8F5-9BE2-4692-983A-4CC785AFD53C}" type="datetimeFigureOut">
              <a:rPr lang="en-GB" smtClean="0"/>
              <a:t>04/04/2020</a:t>
            </a:fld>
            <a:endParaRPr lang="en-GB"/>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242A1C27-35D2-4EAC-B6F8-DF91F92A9B57}" type="slidenum">
              <a:rPr lang="en-GB" smtClean="0"/>
              <a:t>‹#›</a:t>
            </a:fld>
            <a:endParaRPr lang="en-GB"/>
          </a:p>
        </p:txBody>
      </p:sp>
    </p:spTree>
    <p:extLst>
      <p:ext uri="{BB962C8B-B14F-4D97-AF65-F5344CB8AC3E}">
        <p14:creationId xmlns:p14="http://schemas.microsoft.com/office/powerpoint/2010/main" val="23702305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a:extLst>
              <a:ext uri="{FF2B5EF4-FFF2-40B4-BE49-F238E27FC236}">
                <a16:creationId xmlns:a16="http://schemas.microsoft.com/office/drawing/2014/main" id="{98A60E1F-B16D-482F-AEB0-B7B328844CFC}"/>
              </a:ext>
            </a:extLst>
          </p:cNvPr>
          <p:cNvSpPr/>
          <p:nvPr/>
        </p:nvSpPr>
        <p:spPr>
          <a:xfrm>
            <a:off x="284967" y="338202"/>
            <a:ext cx="6288065" cy="8580329"/>
          </a:xfrm>
          <a:prstGeom prst="roundRect">
            <a:avLst>
              <a:gd name="adj" fmla="val 8499"/>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Rounded Corners 4">
            <a:extLst>
              <a:ext uri="{FF2B5EF4-FFF2-40B4-BE49-F238E27FC236}">
                <a16:creationId xmlns:a16="http://schemas.microsoft.com/office/drawing/2014/main" id="{129D9637-98E1-4DE9-B11F-517F2798A053}"/>
              </a:ext>
            </a:extLst>
          </p:cNvPr>
          <p:cNvSpPr/>
          <p:nvPr/>
        </p:nvSpPr>
        <p:spPr>
          <a:xfrm>
            <a:off x="-143691" y="0"/>
            <a:ext cx="3826343" cy="658857"/>
          </a:xfrm>
          <a:prstGeom prst="round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5703792-2710-42BA-AA64-CED7E09A11E7}"/>
              </a:ext>
            </a:extLst>
          </p:cNvPr>
          <p:cNvSpPr txBox="1"/>
          <p:nvPr/>
        </p:nvSpPr>
        <p:spPr>
          <a:xfrm>
            <a:off x="-136553" y="112734"/>
            <a:ext cx="3819205" cy="461665"/>
          </a:xfrm>
          <a:prstGeom prst="rect">
            <a:avLst/>
          </a:prstGeom>
          <a:noFill/>
        </p:spPr>
        <p:txBody>
          <a:bodyPr wrap="square" rtlCol="0">
            <a:spAutoFit/>
          </a:bodyPr>
          <a:lstStyle/>
          <a:p>
            <a:pPr lvl="0" algn="ctr" defTabSz="914400">
              <a:defRPr/>
            </a:pPr>
            <a:r>
              <a:rPr lang="en-GB" sz="2400" b="1" dirty="0">
                <a:solidFill>
                  <a:prstClr val="black"/>
                </a:solidFill>
                <a:latin typeface="Comic Sans MS" panose="030F0702030302020204" pitchFamily="66" charset="0"/>
              </a:rPr>
              <a:t>Metacognition checklist</a:t>
            </a:r>
            <a:endParaRPr kumimoji="0" lang="en-GB" sz="24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11" name="Rectangle: Rounded Corners 10">
            <a:extLst>
              <a:ext uri="{FF2B5EF4-FFF2-40B4-BE49-F238E27FC236}">
                <a16:creationId xmlns:a16="http://schemas.microsoft.com/office/drawing/2014/main" id="{FF644311-52DA-46EC-A778-EBD3E1B98721}"/>
              </a:ext>
            </a:extLst>
          </p:cNvPr>
          <p:cNvSpPr/>
          <p:nvPr/>
        </p:nvSpPr>
        <p:spPr>
          <a:xfrm>
            <a:off x="407097" y="801107"/>
            <a:ext cx="6043807" cy="1347333"/>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0" name="Rectangle 9">
            <a:extLst>
              <a:ext uri="{FF2B5EF4-FFF2-40B4-BE49-F238E27FC236}">
                <a16:creationId xmlns:a16="http://schemas.microsoft.com/office/drawing/2014/main" id="{78492137-B2A4-4558-897A-3136198D58AE}"/>
              </a:ext>
            </a:extLst>
          </p:cNvPr>
          <p:cNvSpPr/>
          <p:nvPr/>
        </p:nvSpPr>
        <p:spPr>
          <a:xfrm>
            <a:off x="538618" y="862497"/>
            <a:ext cx="5912285" cy="1337289"/>
          </a:xfrm>
          <a:prstGeom prst="rect">
            <a:avLst/>
          </a:prstGeom>
        </p:spPr>
        <p:txBody>
          <a:bodyPr wrap="square">
            <a:spAutoFit/>
          </a:bodyPr>
          <a:lstStyle/>
          <a:p>
            <a:pPr algn="just">
              <a:lnSpc>
                <a:spcPct val="107000"/>
              </a:lnSpc>
              <a:spcAft>
                <a:spcPts val="800"/>
              </a:spcAft>
            </a:pPr>
            <a:r>
              <a:rPr lang="en-GB" sz="1400" b="1" dirty="0">
                <a:solidFill>
                  <a:srgbClr val="333333"/>
                </a:solidFill>
                <a:ea typeface="Times New Roman" panose="02020603050405020304" pitchFamily="18" charset="0"/>
                <a:cs typeface="Times New Roman" panose="02020603050405020304" pitchFamily="18" charset="0"/>
              </a:rPr>
              <a:t>Have I included clear learning objectives?  </a:t>
            </a:r>
          </a:p>
          <a:p>
            <a:pPr algn="just">
              <a:lnSpc>
                <a:spcPct val="107000"/>
              </a:lnSpc>
              <a:spcAft>
                <a:spcPts val="800"/>
              </a:spcAft>
            </a:pPr>
            <a:r>
              <a:rPr lang="en-GB" sz="1400" dirty="0">
                <a:solidFill>
                  <a:srgbClr val="333333"/>
                </a:solidFill>
                <a:ea typeface="Times New Roman" panose="02020603050405020304" pitchFamily="18" charset="0"/>
                <a:cs typeface="Times New Roman" panose="02020603050405020304" pitchFamily="18" charset="0"/>
              </a:rPr>
              <a:t>Students need to understand what their learning objectives are so that they can plan how to achieve them. The process of planning should involve learners identifying which strategies they already know that could be applied in this new situation.</a:t>
            </a:r>
            <a:endParaRPr lang="en-GB" sz="1400" dirty="0">
              <a:effectLst/>
              <a:ea typeface="Calibri" panose="020F0502020204030204" pitchFamily="34" charset="0"/>
              <a:cs typeface="Times New Roman" panose="02020603050405020304" pitchFamily="18" charset="0"/>
            </a:endParaRPr>
          </a:p>
        </p:txBody>
      </p:sp>
      <p:sp>
        <p:nvSpPr>
          <p:cNvPr id="12" name="Rectangle: Rounded Corners 11">
            <a:extLst>
              <a:ext uri="{FF2B5EF4-FFF2-40B4-BE49-F238E27FC236}">
                <a16:creationId xmlns:a16="http://schemas.microsoft.com/office/drawing/2014/main" id="{C028CF43-BCA2-4724-9140-A04C6879F0AB}"/>
              </a:ext>
            </a:extLst>
          </p:cNvPr>
          <p:cNvSpPr/>
          <p:nvPr/>
        </p:nvSpPr>
        <p:spPr>
          <a:xfrm>
            <a:off x="424318" y="2261175"/>
            <a:ext cx="6043807" cy="1378790"/>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3" name="Rectangle: Rounded Corners 12">
            <a:extLst>
              <a:ext uri="{FF2B5EF4-FFF2-40B4-BE49-F238E27FC236}">
                <a16:creationId xmlns:a16="http://schemas.microsoft.com/office/drawing/2014/main" id="{A8FFE5D0-EF89-4799-A427-C559ACF7738B}"/>
              </a:ext>
            </a:extLst>
          </p:cNvPr>
          <p:cNvSpPr/>
          <p:nvPr/>
        </p:nvSpPr>
        <p:spPr>
          <a:xfrm>
            <a:off x="424319" y="6693106"/>
            <a:ext cx="6043807" cy="1988780"/>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solidFill>
                <a:schemeClr val="tx1"/>
              </a:solidFill>
            </a:endParaRPr>
          </a:p>
        </p:txBody>
      </p:sp>
      <p:sp>
        <p:nvSpPr>
          <p:cNvPr id="14" name="Rectangle: Rounded Corners 13">
            <a:extLst>
              <a:ext uri="{FF2B5EF4-FFF2-40B4-BE49-F238E27FC236}">
                <a16:creationId xmlns:a16="http://schemas.microsoft.com/office/drawing/2014/main" id="{F9F3D30B-0F7A-4F6A-BBBB-54230CC76F45}"/>
              </a:ext>
            </a:extLst>
          </p:cNvPr>
          <p:cNvSpPr/>
          <p:nvPr/>
        </p:nvSpPr>
        <p:spPr>
          <a:xfrm>
            <a:off x="407095" y="5152176"/>
            <a:ext cx="6043807" cy="1384995"/>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5" name="Rectangle: Rounded Corners 14">
            <a:extLst>
              <a:ext uri="{FF2B5EF4-FFF2-40B4-BE49-F238E27FC236}">
                <a16:creationId xmlns:a16="http://schemas.microsoft.com/office/drawing/2014/main" id="{891C96B3-3E1C-4496-BC86-7026AF48184D}"/>
              </a:ext>
            </a:extLst>
          </p:cNvPr>
          <p:cNvSpPr/>
          <p:nvPr/>
        </p:nvSpPr>
        <p:spPr>
          <a:xfrm>
            <a:off x="424319" y="3760174"/>
            <a:ext cx="6043807" cy="1210523"/>
          </a:xfrm>
          <a:prstGeom prst="round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2700000" scaled="1"/>
            <a:tileRect/>
          </a:gradFill>
          <a:ln w="381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400"/>
          </a:p>
        </p:txBody>
      </p:sp>
      <p:sp>
        <p:nvSpPr>
          <p:cNvPr id="16" name="Rectangle 15">
            <a:extLst>
              <a:ext uri="{FF2B5EF4-FFF2-40B4-BE49-F238E27FC236}">
                <a16:creationId xmlns:a16="http://schemas.microsoft.com/office/drawing/2014/main" id="{5B568F41-4B6F-4486-B3F1-1A6AB5301888}"/>
              </a:ext>
            </a:extLst>
          </p:cNvPr>
          <p:cNvSpPr/>
          <p:nvPr/>
        </p:nvSpPr>
        <p:spPr>
          <a:xfrm>
            <a:off x="511997" y="2310151"/>
            <a:ext cx="5912285" cy="1337289"/>
          </a:xfrm>
          <a:prstGeom prst="rect">
            <a:avLst/>
          </a:prstGeom>
        </p:spPr>
        <p:txBody>
          <a:bodyPr wrap="square">
            <a:spAutoFit/>
          </a:bodyPr>
          <a:lstStyle/>
          <a:p>
            <a:pPr algn="just">
              <a:lnSpc>
                <a:spcPct val="107000"/>
              </a:lnSpc>
              <a:spcAft>
                <a:spcPts val="800"/>
              </a:spcAft>
            </a:pPr>
            <a:r>
              <a:rPr lang="en-GB" sz="1400" b="1" dirty="0">
                <a:solidFill>
                  <a:srgbClr val="333333"/>
                </a:solidFill>
                <a:ea typeface="Times New Roman" panose="02020603050405020304" pitchFamily="18" charset="0"/>
                <a:cs typeface="Times New Roman" panose="02020603050405020304" pitchFamily="18" charset="0"/>
              </a:rPr>
              <a:t>How am I going to encourage my students to monitor their learning?</a:t>
            </a:r>
          </a:p>
          <a:p>
            <a:pPr algn="just">
              <a:lnSpc>
                <a:spcPct val="107000"/>
              </a:lnSpc>
              <a:spcAft>
                <a:spcPts val="800"/>
              </a:spcAft>
            </a:pPr>
            <a:r>
              <a:rPr lang="en-GB" sz="1400" dirty="0">
                <a:solidFill>
                  <a:srgbClr val="333333"/>
                </a:solidFill>
                <a:ea typeface="Times New Roman" panose="02020603050405020304" pitchFamily="18" charset="0"/>
                <a:cs typeface="Times New Roman" panose="02020603050405020304" pitchFamily="18" charset="0"/>
              </a:rPr>
              <a:t>Effective learners commonly use metacognitive strategies whenever they learn. However, they may fail to recognise which strategy is the most effective for a particular learning situation. Teachers can ask questions to prompt learners to monitor the strategies that they are using.</a:t>
            </a:r>
            <a:endParaRPr lang="en-GB" sz="1400" dirty="0">
              <a:effectLst/>
              <a:ea typeface="Calibri" panose="020F0502020204030204" pitchFamily="34" charset="0"/>
              <a:cs typeface="Times New Roman" panose="02020603050405020304" pitchFamily="18" charset="0"/>
            </a:endParaRPr>
          </a:p>
        </p:txBody>
      </p:sp>
      <p:sp>
        <p:nvSpPr>
          <p:cNvPr id="17" name="Rectangle 16">
            <a:extLst>
              <a:ext uri="{FF2B5EF4-FFF2-40B4-BE49-F238E27FC236}">
                <a16:creationId xmlns:a16="http://schemas.microsoft.com/office/drawing/2014/main" id="{A70CD72D-F953-4F5F-B788-ABAC4383499B}"/>
              </a:ext>
            </a:extLst>
          </p:cNvPr>
          <p:cNvSpPr/>
          <p:nvPr/>
        </p:nvSpPr>
        <p:spPr>
          <a:xfrm>
            <a:off x="511997" y="3801147"/>
            <a:ext cx="5812078" cy="1169551"/>
          </a:xfrm>
          <a:prstGeom prst="rect">
            <a:avLst/>
          </a:prstGeom>
        </p:spPr>
        <p:txBody>
          <a:bodyPr wrap="square">
            <a:spAutoFit/>
          </a:bodyPr>
          <a:lstStyle/>
          <a:p>
            <a:pPr algn="just"/>
            <a:r>
              <a:rPr lang="en-GB" sz="1400" b="1" dirty="0">
                <a:solidFill>
                  <a:srgbClr val="333333"/>
                </a:solidFill>
                <a:ea typeface="Times New Roman" panose="02020603050405020304" pitchFamily="18" charset="0"/>
              </a:rPr>
              <a:t>How can I create opportunities for learners to practise new strategies?</a:t>
            </a:r>
          </a:p>
          <a:p>
            <a:pPr algn="just"/>
            <a:r>
              <a:rPr lang="en-GB" sz="1400" dirty="0">
                <a:solidFill>
                  <a:srgbClr val="333333"/>
                </a:solidFill>
                <a:ea typeface="Times New Roman" panose="02020603050405020304" pitchFamily="18" charset="0"/>
              </a:rPr>
              <a:t>When you introduce your learners to a new strategy, give them the opportunity to use it both with support and independently. It is important to monitor your learners’ progress and provide them with feedback on the specific strategies they are using to help shape their learning process</a:t>
            </a:r>
            <a:endParaRPr lang="en-GB" sz="1400" dirty="0"/>
          </a:p>
        </p:txBody>
      </p:sp>
      <p:sp>
        <p:nvSpPr>
          <p:cNvPr id="19" name="Rectangle 18">
            <a:extLst>
              <a:ext uri="{FF2B5EF4-FFF2-40B4-BE49-F238E27FC236}">
                <a16:creationId xmlns:a16="http://schemas.microsoft.com/office/drawing/2014/main" id="{2CEE854C-F887-4782-B5E0-36A5872F7265}"/>
              </a:ext>
            </a:extLst>
          </p:cNvPr>
          <p:cNvSpPr/>
          <p:nvPr/>
        </p:nvSpPr>
        <p:spPr>
          <a:xfrm>
            <a:off x="533919" y="5152177"/>
            <a:ext cx="5790156" cy="1384995"/>
          </a:xfrm>
          <a:prstGeom prst="rect">
            <a:avLst/>
          </a:prstGeom>
        </p:spPr>
        <p:txBody>
          <a:bodyPr wrap="square">
            <a:spAutoFit/>
          </a:bodyPr>
          <a:lstStyle/>
          <a:p>
            <a:pPr algn="just"/>
            <a:r>
              <a:rPr lang="en-GB" sz="1400" b="1" dirty="0">
                <a:solidFill>
                  <a:srgbClr val="333333"/>
                </a:solidFill>
                <a:ea typeface="Times New Roman" panose="02020603050405020304" pitchFamily="18" charset="0"/>
              </a:rPr>
              <a:t>How can I allow time for learner self-reflection?</a:t>
            </a:r>
          </a:p>
          <a:p>
            <a:pPr algn="just"/>
            <a:r>
              <a:rPr lang="en-GB" sz="1400" dirty="0">
                <a:solidFill>
                  <a:srgbClr val="333333"/>
                </a:solidFill>
                <a:ea typeface="Times New Roman" panose="02020603050405020304" pitchFamily="18" charset="0"/>
              </a:rPr>
              <a:t>Personal reflection enables learners to critically analyse their performance in relation to a particular task and consider what they might do differently to improve their performance in future tasks. It is important that teachers dedicate time for learners to reflect, and provide them with the tools to do so. </a:t>
            </a:r>
            <a:endParaRPr lang="en-GB" sz="1400" dirty="0"/>
          </a:p>
        </p:txBody>
      </p:sp>
      <p:sp>
        <p:nvSpPr>
          <p:cNvPr id="20" name="Rectangle 19">
            <a:extLst>
              <a:ext uri="{FF2B5EF4-FFF2-40B4-BE49-F238E27FC236}">
                <a16:creationId xmlns:a16="http://schemas.microsoft.com/office/drawing/2014/main" id="{FA17F4DB-B360-4C24-8759-32A52C6AC0CE}"/>
              </a:ext>
            </a:extLst>
          </p:cNvPr>
          <p:cNvSpPr/>
          <p:nvPr/>
        </p:nvSpPr>
        <p:spPr>
          <a:xfrm>
            <a:off x="599682" y="6693106"/>
            <a:ext cx="5790156" cy="2028825"/>
          </a:xfrm>
          <a:prstGeom prst="rect">
            <a:avLst/>
          </a:prstGeom>
        </p:spPr>
        <p:txBody>
          <a:bodyPr wrap="square">
            <a:spAutoFit/>
          </a:bodyPr>
          <a:lstStyle/>
          <a:p>
            <a:pPr algn="just">
              <a:lnSpc>
                <a:spcPct val="107000"/>
              </a:lnSpc>
              <a:spcAft>
                <a:spcPts val="800"/>
              </a:spcAft>
            </a:pPr>
            <a:r>
              <a:rPr lang="en-GB" sz="1400" b="1" dirty="0">
                <a:solidFill>
                  <a:srgbClr val="333333"/>
                </a:solidFill>
                <a:ea typeface="Times New Roman" panose="02020603050405020304" pitchFamily="18" charset="0"/>
                <a:cs typeface="Times New Roman" panose="02020603050405020304" pitchFamily="18" charset="0"/>
              </a:rPr>
              <a:t>Does the classroom environment support metacognitive practices?</a:t>
            </a:r>
          </a:p>
          <a:p>
            <a:pPr algn="just">
              <a:lnSpc>
                <a:spcPct val="107000"/>
              </a:lnSpc>
              <a:spcAft>
                <a:spcPts val="800"/>
              </a:spcAft>
            </a:pPr>
            <a:r>
              <a:rPr lang="en-GB" sz="1400" dirty="0">
                <a:solidFill>
                  <a:srgbClr val="333333"/>
                </a:solidFill>
                <a:ea typeface="Times New Roman" panose="02020603050405020304" pitchFamily="18" charset="0"/>
                <a:cs typeface="Times New Roman" panose="02020603050405020304" pitchFamily="18" charset="0"/>
              </a:rPr>
              <a:t>Teachers are instrumental in shaping the culture of learning in a classroom. By establishing a supportive learning environment that fosters and anticipates metacognitive practices, these practices will become an integral part of the learning process. Check that you are </a:t>
            </a:r>
            <a:r>
              <a:rPr lang="en-GB" sz="1400" dirty="0" err="1">
                <a:solidFill>
                  <a:srgbClr val="333333"/>
                </a:solidFill>
                <a:ea typeface="Times New Roman" panose="02020603050405020304" pitchFamily="18" charset="0"/>
                <a:cs typeface="Times New Roman" panose="02020603050405020304" pitchFamily="18" charset="0"/>
              </a:rPr>
              <a:t>modeling</a:t>
            </a:r>
            <a:r>
              <a:rPr lang="en-GB" sz="1400" dirty="0">
                <a:solidFill>
                  <a:srgbClr val="333333"/>
                </a:solidFill>
                <a:ea typeface="Times New Roman" panose="02020603050405020304" pitchFamily="18" charset="0"/>
                <a:cs typeface="Times New Roman" panose="02020603050405020304" pitchFamily="18" charset="0"/>
              </a:rPr>
              <a:t> metacognitive practices effectively, giving your learners plenty of opportunity to work collaboratively with their peers, encouraging reflection and evaluating their progress.</a:t>
            </a:r>
            <a:endParaRPr lang="en-GB" sz="1400" dirty="0">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9453597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B5A4D0285AD3D4D924F4DB3EF1A7D79" ma:contentTypeVersion="7" ma:contentTypeDescription="Create a new document." ma:contentTypeScope="" ma:versionID="e3eae3e064b78ecd58f6a2f9412b01d1">
  <xsd:schema xmlns:xsd="http://www.w3.org/2001/XMLSchema" xmlns:xs="http://www.w3.org/2001/XMLSchema" xmlns:p="http://schemas.microsoft.com/office/2006/metadata/properties" xmlns:ns2="607fe933-ef79-4e5f-9806-e00227289140" targetNamespace="http://schemas.microsoft.com/office/2006/metadata/properties" ma:root="true" ma:fieldsID="ee638514b4a3e1978d2a9af1ccbd7da0" ns2:_="">
    <xsd:import namespace="607fe933-ef79-4e5f-9806-e0022728914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7fe933-ef79-4e5f-9806-e0022728914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5CEDAFC-29C7-4C1C-A0C0-E63F57D9D40A}"/>
</file>

<file path=customXml/itemProps2.xml><?xml version="1.0" encoding="utf-8"?>
<ds:datastoreItem xmlns:ds="http://schemas.openxmlformats.org/officeDocument/2006/customXml" ds:itemID="{CF3F83CC-5752-4AFA-8B4A-E8B649535A89}"/>
</file>

<file path=customXml/itemProps3.xml><?xml version="1.0" encoding="utf-8"?>
<ds:datastoreItem xmlns:ds="http://schemas.openxmlformats.org/officeDocument/2006/customXml" ds:itemID="{0597617D-C35E-44C3-ADE3-B424F0141B51}"/>
</file>

<file path=docProps/app.xml><?xml version="1.0" encoding="utf-8"?>
<Properties xmlns="http://schemas.openxmlformats.org/officeDocument/2006/extended-properties" xmlns:vt="http://schemas.openxmlformats.org/officeDocument/2006/docPropsVTypes">
  <Template>Office Theme</Template>
  <TotalTime>17</TotalTime>
  <Words>306</Words>
  <Application>Microsoft Office PowerPoint</Application>
  <PresentationFormat>On-screen Show (4:3)</PresentationFormat>
  <Paragraphs>11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Comic Sans MS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Chalky Chalk</cp:lastModifiedBy>
  <cp:revision>2</cp:revision>
  <dcterms:created xsi:type="dcterms:W3CDTF">2020-04-04T21:36:30Z</dcterms:created>
  <dcterms:modified xsi:type="dcterms:W3CDTF">2020-04-04T21:53:36Z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0x0101005B5A4D0285AD3D4D924F4DB3EF1A7D79</vt:lpwstr>
  </property>
</Properties>
</file>