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varScale="1">
        <p:scale>
          <a:sx n="47" d="100"/>
          <a:sy n="47" d="100"/>
        </p:scale>
        <p:origin x="212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616053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66784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2706703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956558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ADA001-6ADF-447A-88E1-D8196C077C92}" type="datetimeFigureOut">
              <a:rPr lang="en-GB" smtClean="0"/>
              <a:t>08/06/2024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105705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ADA001-6ADF-447A-88E1-D8196C077C92}" type="datetimeFigureOut">
              <a:rPr lang="en-GB" smtClean="0"/>
              <a:t>08/06/2024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526112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ADA001-6ADF-447A-88E1-D8196C077C92}" type="datetimeFigureOut">
              <a:rPr lang="en-GB" smtClean="0"/>
              <a:t>08/06/2024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1512792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ADA001-6ADF-447A-88E1-D8196C077C92}" type="datetimeFigureOut">
              <a:rPr lang="en-GB" smtClean="0"/>
              <a:t>08/06/2024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76063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ADA001-6ADF-447A-88E1-D8196C077C92}" type="datetimeFigureOut">
              <a:rPr lang="en-GB" smtClean="0"/>
              <a:t>08/06/2024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583377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08/06/2024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611373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08/06/2024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92580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BADA001-6ADF-447A-88E1-D8196C077C92}" type="datetimeFigureOut">
              <a:rPr lang="en-GB" smtClean="0"/>
              <a:t>08/06/2024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EEC938B-848A-4B8C-A5DE-DA75EB83E5BE}" type="slidenum">
              <a:rPr lang="en-GB" smtClean="0"/>
              <a:t>‹#›</a:t>
            </a:fld>
            <a:endParaRPr lang="en-GB"/>
          </a:p>
        </p:txBody>
      </p:sp>
    </p:spTree>
    <p:extLst>
      <p:ext uri="{BB962C8B-B14F-4D97-AF65-F5344CB8AC3E}">
        <p14:creationId xmlns:p14="http://schemas.microsoft.com/office/powerpoint/2010/main" val="13528002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facebook.com/teachlikeahero" TargetMode="External"/><Relationship Id="rId13" Type="http://schemas.openxmlformats.org/officeDocument/2006/relationships/hyperlink" Target="https://www.teacherspayteachers.com/Product/Biology-Plant-Defences-Lesson-Activities-5430971" TargetMode="External"/><Relationship Id="rId3" Type="http://schemas.openxmlformats.org/officeDocument/2006/relationships/hyperlink" Target="https://www.instagram.com/teachlikeahero/" TargetMode="External"/><Relationship Id="rId7" Type="http://schemas.openxmlformats.org/officeDocument/2006/relationships/hyperlink" Target="https://www.youtube.com/channel/UCusRyTOMev92b-esEk3kVew" TargetMode="External"/><Relationship Id="rId12" Type="http://schemas.openxmlformats.org/officeDocument/2006/relationships/hyperlink" Target="https://www.tes.com/teaching-resource/a-level-biology-plant-defences-lesson-and-activities-11533883"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www.pinterest.co.uk/isany1coming4an/" TargetMode="External"/><Relationship Id="rId11" Type="http://schemas.openxmlformats.org/officeDocument/2006/relationships/hyperlink" Target="https://www.youtube.com/watch?v=9n8Tal8HJUE" TargetMode="External"/><Relationship Id="rId5" Type="http://schemas.openxmlformats.org/officeDocument/2006/relationships/hyperlink" Target="https://twitter.com/teacherchalky1" TargetMode="External"/><Relationship Id="rId10"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hyperlink" Target="https://mailchi.mp/b9218a58e7d3/subscribe-to-our-newsletter-to-keep-up-to-date-with-all-our-teaching-cpd-updat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plant defences diagram">
            <a:extLst>
              <a:ext uri="{FF2B5EF4-FFF2-40B4-BE49-F238E27FC236}">
                <a16:creationId xmlns:a16="http://schemas.microsoft.com/office/drawing/2014/main" id="{67285857-5D3F-42D8-9D15-07F53AA14E8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789"/>
          <a:stretch/>
        </p:blipFill>
        <p:spPr bwMode="auto">
          <a:xfrm>
            <a:off x="2596517" y="584775"/>
            <a:ext cx="4220549" cy="2546981"/>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8A39119F-B05E-435D-9F0D-E1ECCD1B3761}"/>
              </a:ext>
            </a:extLst>
          </p:cNvPr>
          <p:cNvSpPr>
            <a:spLocks noGrp="1"/>
          </p:cNvSpPr>
          <p:nvPr>
            <p:ph type="ctrTitle"/>
          </p:nvPr>
        </p:nvSpPr>
        <p:spPr>
          <a:xfrm>
            <a:off x="-45720" y="148950"/>
            <a:ext cx="6858000" cy="276999"/>
          </a:xfrm>
        </p:spPr>
        <p:txBody>
          <a:bodyPr>
            <a:noAutofit/>
          </a:bodyPr>
          <a:lstStyle/>
          <a:p>
            <a:pPr algn="l"/>
            <a:r>
              <a:rPr lang="en-GB" sz="2000" b="1" dirty="0">
                <a:solidFill>
                  <a:srgbClr val="00B050"/>
                </a:solidFill>
                <a:latin typeface="Comic Sans MS" pitchFamily="66" charset="0"/>
              </a:rPr>
              <a:t>Plant Defences Question</a:t>
            </a:r>
          </a:p>
        </p:txBody>
      </p:sp>
      <p:sp>
        <p:nvSpPr>
          <p:cNvPr id="5" name="TextBox 4">
            <a:extLst>
              <a:ext uri="{FF2B5EF4-FFF2-40B4-BE49-F238E27FC236}">
                <a16:creationId xmlns:a16="http://schemas.microsoft.com/office/drawing/2014/main" id="{5CC14DE4-6B04-4B9C-9B4F-4440C207B430}"/>
              </a:ext>
            </a:extLst>
          </p:cNvPr>
          <p:cNvSpPr txBox="1"/>
          <p:nvPr/>
        </p:nvSpPr>
        <p:spPr>
          <a:xfrm>
            <a:off x="4609579" y="0"/>
            <a:ext cx="2248422" cy="584775"/>
          </a:xfrm>
          <a:prstGeom prst="rect">
            <a:avLst/>
          </a:prstGeom>
          <a:solidFill>
            <a:srgbClr val="92D050"/>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Specification Link</a:t>
            </a:r>
            <a:r>
              <a:rPr lang="en-GB" sz="1600" b="1" dirty="0">
                <a:solidFill>
                  <a:prstClr val="black"/>
                </a:solidFill>
                <a:latin typeface="Calibri" panose="020F0502020204030204"/>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Infection &amp; Response</a:t>
            </a:r>
          </a:p>
        </p:txBody>
      </p:sp>
      <p:sp>
        <p:nvSpPr>
          <p:cNvPr id="51" name="Rectangle 50">
            <a:extLst>
              <a:ext uri="{FF2B5EF4-FFF2-40B4-BE49-F238E27FC236}">
                <a16:creationId xmlns:a16="http://schemas.microsoft.com/office/drawing/2014/main" id="{8A6A02BB-8378-4145-8B5E-BADD88695EB4}"/>
              </a:ext>
            </a:extLst>
          </p:cNvPr>
          <p:cNvSpPr/>
          <p:nvPr/>
        </p:nvSpPr>
        <p:spPr>
          <a:xfrm>
            <a:off x="107712" y="843760"/>
            <a:ext cx="2873484" cy="1277273"/>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lvl="0" algn="just"/>
            <a:r>
              <a:rPr lang="en-US" sz="1100" dirty="0"/>
              <a:t>Some plants, like stinging nettles and foxgloves, have developed poisons to deter herbivores from eating them. As a way of defending themselves against pathogens, some plants such as mint and witch hazel produce antibacterial chemicals . These kill bacteria that were not stopped by physical </a:t>
            </a:r>
            <a:r>
              <a:rPr lang="en-US" sz="1100" dirty="0" err="1"/>
              <a:t>defences</a:t>
            </a:r>
            <a:r>
              <a:rPr lang="en-US" sz="1100" dirty="0"/>
              <a:t>.</a:t>
            </a:r>
          </a:p>
        </p:txBody>
      </p:sp>
      <p:sp>
        <p:nvSpPr>
          <p:cNvPr id="66" name="Rectangle 65">
            <a:extLst>
              <a:ext uri="{FF2B5EF4-FFF2-40B4-BE49-F238E27FC236}">
                <a16:creationId xmlns:a16="http://schemas.microsoft.com/office/drawing/2014/main" id="{8C48C87A-30EA-4C0B-A005-C8F1BBC90DC1}"/>
              </a:ext>
            </a:extLst>
          </p:cNvPr>
          <p:cNvSpPr/>
          <p:nvPr/>
        </p:nvSpPr>
        <p:spPr>
          <a:xfrm>
            <a:off x="3894783" y="3329197"/>
            <a:ext cx="2917497" cy="2831544"/>
          </a:xfrm>
          <a:prstGeom prst="rect">
            <a:avLst/>
          </a:prstGeom>
          <a:ln w="28575">
            <a:solidFill>
              <a:srgbClr val="00B0F0"/>
            </a:solidFill>
            <a:prstDash val="dash"/>
          </a:ln>
        </p:spPr>
        <p:txBody>
          <a:bodyPr wrap="square">
            <a:spAutoFit/>
          </a:bodyPr>
          <a:lstStyle/>
          <a:p>
            <a:pPr algn="just"/>
            <a:r>
              <a:rPr lang="en-US" sz="1100" b="1" dirty="0"/>
              <a:t>Describe how individual plant cells respond to infections:</a:t>
            </a:r>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
        <p:nvSpPr>
          <p:cNvPr id="28" name="TextBox 27">
            <a:extLst>
              <a:ext uri="{FF2B5EF4-FFF2-40B4-BE49-F238E27FC236}">
                <a16:creationId xmlns:a16="http://schemas.microsoft.com/office/drawing/2014/main" id="{E0C26E61-EBE7-4DE1-80C1-87BA99EC330E}"/>
              </a:ext>
            </a:extLst>
          </p:cNvPr>
          <p:cNvSpPr txBox="1"/>
          <p:nvPr/>
        </p:nvSpPr>
        <p:spPr>
          <a:xfrm>
            <a:off x="62144" y="447322"/>
            <a:ext cx="3184580" cy="276999"/>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r>
              <a:rPr lang="en-GB" sz="1200" b="1" dirty="0">
                <a:solidFill>
                  <a:prstClr val="black"/>
                </a:solidFill>
              </a:rPr>
              <a:t>Highlight key words in the information below:</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D6E090A0-01F5-4FBF-8ED6-AB35FE92108E}"/>
              </a:ext>
            </a:extLst>
          </p:cNvPr>
          <p:cNvSpPr/>
          <p:nvPr/>
        </p:nvSpPr>
        <p:spPr>
          <a:xfrm>
            <a:off x="94791" y="2226285"/>
            <a:ext cx="2886405" cy="984885"/>
          </a:xfrm>
          <a:prstGeom prst="rect">
            <a:avLst/>
          </a:prstGeom>
          <a:ln w="28575">
            <a:solidFill>
              <a:srgbClr val="FFFF00"/>
            </a:solidFill>
            <a:prstDash val="solid"/>
          </a:ln>
        </p:spPr>
        <p:txBody>
          <a:bodyPr wrap="square">
            <a:spAutoFit/>
          </a:bodyPr>
          <a:lstStyle/>
          <a:p>
            <a:pPr algn="just"/>
            <a:r>
              <a:rPr lang="en-US" sz="1100" b="1" dirty="0"/>
              <a:t>What structural adaptations do plants have to help protect themselves?</a:t>
            </a:r>
            <a:endParaRPr lang="en-US" sz="1100" dirty="0"/>
          </a:p>
          <a:p>
            <a:pPr algn="just"/>
            <a:r>
              <a:rPr lang="en-US" sz="1200" b="1" dirty="0"/>
              <a:t>_________________________________________________________________________________________________________</a:t>
            </a:r>
            <a:endParaRPr lang="en-GB" sz="1200" b="1" dirty="0"/>
          </a:p>
        </p:txBody>
      </p:sp>
      <p:sp>
        <p:nvSpPr>
          <p:cNvPr id="13" name="Rectangle 12">
            <a:extLst>
              <a:ext uri="{FF2B5EF4-FFF2-40B4-BE49-F238E27FC236}">
                <a16:creationId xmlns:a16="http://schemas.microsoft.com/office/drawing/2014/main" id="{541A6620-98F9-41D5-97D2-BC7CF6F27555}"/>
              </a:ext>
            </a:extLst>
          </p:cNvPr>
          <p:cNvSpPr/>
          <p:nvPr/>
        </p:nvSpPr>
        <p:spPr>
          <a:xfrm>
            <a:off x="3894782" y="6290729"/>
            <a:ext cx="2917498" cy="2677656"/>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lvl="0" algn="just"/>
            <a:r>
              <a:rPr lang="en-US" sz="1200" dirty="0"/>
              <a:t>Plants have a variety of inducible </a:t>
            </a:r>
            <a:r>
              <a:rPr lang="en-US" sz="1200" dirty="0" err="1"/>
              <a:t>defences</a:t>
            </a:r>
            <a:r>
              <a:rPr lang="en-US" sz="1200" dirty="0"/>
              <a:t> in the presence of pathogens. In addition to secondary metabolites, plants produce antimicrobial chemicals, antimicrobial proteins, and antimicrobial enzymes that are able to fight the pathogens. Plants can close stomata to prevent the pathogen from entering the plant. A hypersensitive response, in which the plant experiences rapid cell death to fight off the infection, can be initiated by the plant; or it may use endophyte assistance: the roots release chemicals that attract other beneficial bacteria to fight the infection.</a:t>
            </a:r>
            <a:endParaRPr lang="en-GB" sz="1200" dirty="0"/>
          </a:p>
        </p:txBody>
      </p:sp>
      <p:sp>
        <p:nvSpPr>
          <p:cNvPr id="26" name="Rectangle 25">
            <a:extLst>
              <a:ext uri="{FF2B5EF4-FFF2-40B4-BE49-F238E27FC236}">
                <a16:creationId xmlns:a16="http://schemas.microsoft.com/office/drawing/2014/main" id="{B0B8CFDF-3807-480D-ABE8-FA87754133BA}"/>
              </a:ext>
            </a:extLst>
          </p:cNvPr>
          <p:cNvSpPr/>
          <p:nvPr/>
        </p:nvSpPr>
        <p:spPr>
          <a:xfrm>
            <a:off x="129836" y="6370143"/>
            <a:ext cx="3627971" cy="630942"/>
          </a:xfrm>
          <a:prstGeom prst="rect">
            <a:avLst/>
          </a:prstGeom>
          <a:ln w="28575">
            <a:solidFill>
              <a:srgbClr val="FFFF00"/>
            </a:solidFill>
            <a:prstDash val="solid"/>
          </a:ln>
        </p:spPr>
        <p:txBody>
          <a:bodyPr wrap="square">
            <a:spAutoFit/>
          </a:bodyPr>
          <a:lstStyle/>
          <a:p>
            <a:pPr algn="just"/>
            <a:r>
              <a:rPr lang="en-US" sz="1100" b="1" dirty="0"/>
              <a:t>What is another name used for chemical responses?</a:t>
            </a:r>
            <a:endParaRPr lang="en-US" sz="1100" dirty="0"/>
          </a:p>
          <a:p>
            <a:pPr algn="just"/>
            <a:r>
              <a:rPr lang="en-US" sz="1200" b="1" dirty="0"/>
              <a:t>__________________________________________________________________________________________</a:t>
            </a:r>
            <a:endParaRPr lang="en-GB" sz="1200" b="1" dirty="0"/>
          </a:p>
        </p:txBody>
      </p:sp>
      <p:sp>
        <p:nvSpPr>
          <p:cNvPr id="18" name="Rectangle 17">
            <a:extLst>
              <a:ext uri="{FF2B5EF4-FFF2-40B4-BE49-F238E27FC236}">
                <a16:creationId xmlns:a16="http://schemas.microsoft.com/office/drawing/2014/main" id="{ACA0E4D0-5C2D-4E48-AA53-258A265E0A0B}"/>
              </a:ext>
            </a:extLst>
          </p:cNvPr>
          <p:cNvSpPr/>
          <p:nvPr/>
        </p:nvSpPr>
        <p:spPr>
          <a:xfrm>
            <a:off x="129836" y="3316422"/>
            <a:ext cx="3627971" cy="2869055"/>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a:solidFill>
              <a:srgbClr val="FF0000"/>
            </a:solidFill>
          </a:ln>
        </p:spPr>
        <p:txBody>
          <a:bodyPr wrap="square">
            <a:spAutoFit/>
          </a:bodyPr>
          <a:lstStyle/>
          <a:p>
            <a:pPr algn="just">
              <a:lnSpc>
                <a:spcPct val="107000"/>
              </a:lnSpc>
              <a:spcAft>
                <a:spcPts val="800"/>
              </a:spcAft>
            </a:pPr>
            <a:r>
              <a:rPr lang="en-GB" sz="1100" b="1" dirty="0">
                <a:latin typeface="Calibri" panose="020F0502020204030204" pitchFamily="34" charset="0"/>
                <a:ea typeface="Calibri" panose="020F0502020204030204" pitchFamily="34" charset="0"/>
                <a:cs typeface="Times New Roman" panose="02020603050405020304" pitchFamily="18" charset="0"/>
              </a:rPr>
              <a:t>Plant Defences</a:t>
            </a:r>
          </a:p>
          <a:p>
            <a:pPr algn="just">
              <a:spcAft>
                <a:spcPts val="600"/>
              </a:spcAft>
            </a:pPr>
            <a:r>
              <a:rPr lang="en-GB" sz="1100" b="1" dirty="0">
                <a:latin typeface="Calibri" panose="020F0502020204030204" pitchFamily="34" charset="0"/>
                <a:ea typeface="Calibri" panose="020F0502020204030204" pitchFamily="34" charset="0"/>
                <a:cs typeface="Times New Roman" panose="02020603050405020304" pitchFamily="18" charset="0"/>
              </a:rPr>
              <a:t>Stage 1:</a:t>
            </a:r>
            <a:r>
              <a:rPr lang="en-GB" sz="1100" dirty="0">
                <a:latin typeface="Calibri" panose="020F0502020204030204" pitchFamily="34" charset="0"/>
                <a:ea typeface="Calibri" panose="020F0502020204030204" pitchFamily="34" charset="0"/>
                <a:cs typeface="Times New Roman" panose="02020603050405020304" pitchFamily="18" charset="0"/>
              </a:rPr>
              <a:t>  The plant is infected with a pathogen</a:t>
            </a:r>
          </a:p>
          <a:p>
            <a:pPr algn="just">
              <a:spcAft>
                <a:spcPts val="600"/>
              </a:spcAft>
            </a:pPr>
            <a:r>
              <a:rPr lang="en-GB" sz="1100" b="1" dirty="0">
                <a:latin typeface="Calibri" panose="020F0502020204030204" pitchFamily="34" charset="0"/>
                <a:ea typeface="Calibri" panose="020F0502020204030204" pitchFamily="34" charset="0"/>
                <a:cs typeface="Times New Roman" panose="02020603050405020304" pitchFamily="18" charset="0"/>
              </a:rPr>
              <a:t>Stage 2:</a:t>
            </a:r>
            <a:r>
              <a:rPr lang="en-GB" sz="1100" dirty="0">
                <a:latin typeface="Calibri" panose="020F0502020204030204" pitchFamily="34" charset="0"/>
                <a:ea typeface="Calibri" panose="020F0502020204030204" pitchFamily="34" charset="0"/>
                <a:cs typeface="Times New Roman" panose="02020603050405020304" pitchFamily="18" charset="0"/>
              </a:rPr>
              <a:t>  Some molecules from the pathogen, are recognised by receptors I the cell membrane of the plant cell</a:t>
            </a:r>
          </a:p>
          <a:p>
            <a:pPr algn="just">
              <a:spcAft>
                <a:spcPts val="600"/>
              </a:spcAft>
            </a:pPr>
            <a:r>
              <a:rPr lang="en-GB" sz="1100" b="1" dirty="0">
                <a:latin typeface="Calibri" panose="020F0502020204030204" pitchFamily="34" charset="0"/>
                <a:ea typeface="Calibri" panose="020F0502020204030204" pitchFamily="34" charset="0"/>
                <a:cs typeface="Times New Roman" panose="02020603050405020304" pitchFamily="18" charset="0"/>
              </a:rPr>
              <a:t>Stage 3:</a:t>
            </a:r>
            <a:r>
              <a:rPr lang="en-GB" sz="1100" dirty="0">
                <a:latin typeface="Calibri" panose="020F0502020204030204" pitchFamily="34" charset="0"/>
                <a:ea typeface="Calibri" panose="020F0502020204030204" pitchFamily="34" charset="0"/>
                <a:cs typeface="Times New Roman" panose="02020603050405020304" pitchFamily="18" charset="0"/>
              </a:rPr>
              <a:t>  When pathogenic enzymes break down the cell wall, the breakdown molecules can be recognised</a:t>
            </a:r>
          </a:p>
          <a:p>
            <a:pPr algn="just">
              <a:spcAft>
                <a:spcPts val="600"/>
              </a:spcAft>
            </a:pPr>
            <a:r>
              <a:rPr lang="en-GB" sz="1100" b="1" dirty="0">
                <a:latin typeface="Calibri" panose="020F0502020204030204" pitchFamily="34" charset="0"/>
                <a:ea typeface="Calibri" panose="020F0502020204030204" pitchFamily="34" charset="0"/>
                <a:cs typeface="Times New Roman" panose="02020603050405020304" pitchFamily="18" charset="0"/>
              </a:rPr>
              <a:t>Stage 4:</a:t>
            </a:r>
            <a:r>
              <a:rPr lang="en-GB" sz="1100" dirty="0">
                <a:latin typeface="Calibri" panose="020F0502020204030204" pitchFamily="34" charset="0"/>
                <a:ea typeface="Calibri" panose="020F0502020204030204" pitchFamily="34" charset="0"/>
                <a:cs typeface="Times New Roman" panose="02020603050405020304" pitchFamily="18" charset="0"/>
              </a:rPr>
              <a:t>  Signalling molecules alert the nucleus to attack</a:t>
            </a:r>
          </a:p>
          <a:p>
            <a:pPr algn="just">
              <a:spcAft>
                <a:spcPts val="600"/>
              </a:spcAft>
            </a:pPr>
            <a:r>
              <a:rPr lang="en-GB" sz="1100" b="1" dirty="0">
                <a:latin typeface="Calibri" panose="020F0502020204030204" pitchFamily="34" charset="0"/>
                <a:ea typeface="Calibri" panose="020F0502020204030204" pitchFamily="34" charset="0"/>
                <a:cs typeface="Times New Roman" panose="02020603050405020304" pitchFamily="18" charset="0"/>
              </a:rPr>
              <a:t>Stage 5:</a:t>
            </a:r>
            <a:r>
              <a:rPr lang="en-GB" sz="1100" dirty="0">
                <a:latin typeface="Calibri" panose="020F0502020204030204" pitchFamily="34" charset="0"/>
                <a:ea typeface="Calibri" panose="020F0502020204030204" pitchFamily="34" charset="0"/>
                <a:cs typeface="Times New Roman" panose="02020603050405020304" pitchFamily="18" charset="0"/>
              </a:rPr>
              <a:t>  Polysaccharides (</a:t>
            </a:r>
            <a:r>
              <a:rPr lang="en-GB" sz="1100" dirty="0" err="1">
                <a:latin typeface="Calibri" panose="020F0502020204030204" pitchFamily="34" charset="0"/>
                <a:ea typeface="Calibri" panose="020F0502020204030204" pitchFamily="34" charset="0"/>
                <a:cs typeface="Times New Roman" panose="02020603050405020304" pitchFamily="18" charset="0"/>
              </a:rPr>
              <a:t>callose</a:t>
            </a:r>
            <a:r>
              <a:rPr lang="en-GB" sz="1100" dirty="0">
                <a:latin typeface="Calibri" panose="020F0502020204030204" pitchFamily="34" charset="0"/>
                <a:ea typeface="Calibri" panose="020F0502020204030204" pitchFamily="34" charset="0"/>
                <a:cs typeface="Times New Roman" panose="02020603050405020304" pitchFamily="18" charset="0"/>
              </a:rPr>
              <a:t> &amp; Lignin) are produced to help strengthen the cell wall</a:t>
            </a:r>
          </a:p>
          <a:p>
            <a:pPr algn="just">
              <a:spcAft>
                <a:spcPts val="600"/>
              </a:spcAft>
            </a:pPr>
            <a:r>
              <a:rPr lang="en-GB" sz="1100" b="1" dirty="0">
                <a:latin typeface="Calibri" panose="020F0502020204030204" pitchFamily="34" charset="0"/>
                <a:ea typeface="Calibri" panose="020F0502020204030204" pitchFamily="34" charset="0"/>
                <a:cs typeface="Times New Roman" panose="02020603050405020304" pitchFamily="18" charset="0"/>
              </a:rPr>
              <a:t>Stage 6:</a:t>
            </a:r>
            <a:r>
              <a:rPr lang="en-GB" sz="1100" dirty="0">
                <a:latin typeface="Calibri" panose="020F0502020204030204" pitchFamily="34" charset="0"/>
                <a:ea typeface="Calibri" panose="020F0502020204030204" pitchFamily="34" charset="0"/>
                <a:cs typeface="Times New Roman" panose="02020603050405020304" pitchFamily="18" charset="0"/>
              </a:rPr>
              <a:t>  Defensive chemicals are produced which alert other cells to the pathogen before they are attacked</a:t>
            </a:r>
          </a:p>
          <a:p>
            <a:pPr algn="just">
              <a:spcAft>
                <a:spcPts val="600"/>
              </a:spcAft>
            </a:pPr>
            <a:r>
              <a:rPr lang="en-GB" sz="1100" b="1" dirty="0">
                <a:latin typeface="Calibri" panose="020F0502020204030204" pitchFamily="34" charset="0"/>
                <a:ea typeface="Calibri" panose="020F0502020204030204" pitchFamily="34" charset="0"/>
                <a:cs typeface="Times New Roman" panose="02020603050405020304" pitchFamily="18" charset="0"/>
              </a:rPr>
              <a:t>Stage 7:</a:t>
            </a:r>
            <a:r>
              <a:rPr lang="en-GB" sz="1100" dirty="0">
                <a:latin typeface="Calibri" panose="020F0502020204030204" pitchFamily="34" charset="0"/>
                <a:ea typeface="Calibri" panose="020F0502020204030204" pitchFamily="34" charset="0"/>
                <a:cs typeface="Times New Roman" panose="02020603050405020304" pitchFamily="18" charset="0"/>
              </a:rPr>
              <a:t>  Some defence molecules are produced that directly attack the pathogen outside the cell</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Rectangle 18">
            <a:extLst>
              <a:ext uri="{FF2B5EF4-FFF2-40B4-BE49-F238E27FC236}">
                <a16:creationId xmlns:a16="http://schemas.microsoft.com/office/drawing/2014/main" id="{67FF668E-5657-4F51-811C-9B493EEFB9CE}"/>
              </a:ext>
            </a:extLst>
          </p:cNvPr>
          <p:cNvSpPr/>
          <p:nvPr/>
        </p:nvSpPr>
        <p:spPr>
          <a:xfrm>
            <a:off x="129835" y="7123121"/>
            <a:ext cx="3627971" cy="630942"/>
          </a:xfrm>
          <a:prstGeom prst="rect">
            <a:avLst/>
          </a:prstGeom>
          <a:ln w="28575">
            <a:solidFill>
              <a:srgbClr val="FFFF00"/>
            </a:solidFill>
            <a:prstDash val="solid"/>
          </a:ln>
        </p:spPr>
        <p:txBody>
          <a:bodyPr wrap="square">
            <a:spAutoFit/>
          </a:bodyPr>
          <a:lstStyle/>
          <a:p>
            <a:pPr algn="just"/>
            <a:r>
              <a:rPr lang="en-US" sz="1100" b="1" dirty="0"/>
              <a:t>Name some of the chemicals used in plant defenses</a:t>
            </a:r>
            <a:endParaRPr lang="en-US" sz="1100" dirty="0"/>
          </a:p>
          <a:p>
            <a:pPr algn="just"/>
            <a:r>
              <a:rPr lang="en-US" sz="1200" b="1" dirty="0"/>
              <a:t>__________________________________________________________________________________________</a:t>
            </a:r>
            <a:endParaRPr lang="en-GB" sz="1200" b="1" dirty="0"/>
          </a:p>
        </p:txBody>
      </p:sp>
      <p:sp>
        <p:nvSpPr>
          <p:cNvPr id="20" name="Rectangle 19">
            <a:extLst>
              <a:ext uri="{FF2B5EF4-FFF2-40B4-BE49-F238E27FC236}">
                <a16:creationId xmlns:a16="http://schemas.microsoft.com/office/drawing/2014/main" id="{DD0CCFA4-C945-4391-98DE-90EA31CC7646}"/>
              </a:ext>
            </a:extLst>
          </p:cNvPr>
          <p:cNvSpPr/>
          <p:nvPr/>
        </p:nvSpPr>
        <p:spPr>
          <a:xfrm>
            <a:off x="129834" y="7924550"/>
            <a:ext cx="3627971" cy="984885"/>
          </a:xfrm>
          <a:prstGeom prst="rect">
            <a:avLst/>
          </a:prstGeom>
          <a:ln w="28575">
            <a:solidFill>
              <a:srgbClr val="FFFF00"/>
            </a:solidFill>
            <a:prstDash val="solid"/>
          </a:ln>
        </p:spPr>
        <p:txBody>
          <a:bodyPr wrap="square">
            <a:spAutoFit/>
          </a:bodyPr>
          <a:lstStyle/>
          <a:p>
            <a:pPr algn="just"/>
            <a:r>
              <a:rPr lang="en-US" sz="1100" b="1" dirty="0"/>
              <a:t>Describe what role the stomata can play in stopping pathogens spreading</a:t>
            </a:r>
            <a:endParaRPr lang="en-US" sz="1100" dirty="0"/>
          </a:p>
          <a:p>
            <a:pPr algn="just"/>
            <a:r>
              <a:rPr lang="en-US" sz="1200" b="1" dirty="0"/>
              <a:t>_______________________________________________________________________________________________________________________________________</a:t>
            </a:r>
            <a:endParaRPr lang="en-GB" sz="1200" b="1" dirty="0"/>
          </a:p>
        </p:txBody>
      </p:sp>
    </p:spTree>
    <p:extLst>
      <p:ext uri="{BB962C8B-B14F-4D97-AF65-F5344CB8AC3E}">
        <p14:creationId xmlns:p14="http://schemas.microsoft.com/office/powerpoint/2010/main" val="261291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61AB1D5-46D3-59D1-2B68-632BE9731D4E}"/>
              </a:ext>
            </a:extLst>
          </p:cNvPr>
          <p:cNvPicPr>
            <a:picLocks noChangeAspect="1"/>
          </p:cNvPicPr>
          <p:nvPr/>
        </p:nvPicPr>
        <p:blipFill>
          <a:blip r:embed="rId2"/>
          <a:stretch>
            <a:fillRect/>
          </a:stretch>
        </p:blipFill>
        <p:spPr>
          <a:xfrm>
            <a:off x="0" y="0"/>
            <a:ext cx="6858000" cy="9144000"/>
          </a:xfrm>
          <a:prstGeom prst="rect">
            <a:avLst/>
          </a:prstGeom>
        </p:spPr>
      </p:pic>
      <p:sp>
        <p:nvSpPr>
          <p:cNvPr id="5" name="TextBox 4">
            <a:extLst>
              <a:ext uri="{FF2B5EF4-FFF2-40B4-BE49-F238E27FC236}">
                <a16:creationId xmlns:a16="http://schemas.microsoft.com/office/drawing/2014/main" id="{CD88466C-4A7F-6581-C065-0F7F1AEC9599}"/>
              </a:ext>
            </a:extLst>
          </p:cNvPr>
          <p:cNvSpPr txBox="1"/>
          <p:nvPr/>
        </p:nvSpPr>
        <p:spPr>
          <a:xfrm>
            <a:off x="181866" y="6593553"/>
            <a:ext cx="10630513" cy="46166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B050"/>
                </a:solidFill>
                <a:effectLst/>
                <a:uLnTx/>
                <a:uFillTx/>
                <a:latin typeface="Comic Sans MS" panose="030F0702030302020204" pitchFamily="66" charset="0"/>
                <a:ea typeface="+mn-ea"/>
                <a:cs typeface="+mn-cs"/>
              </a:rPr>
              <a:t>Follow me on social media to stay in touch</a:t>
            </a: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2C1EAFA8-0B77-BD02-E1B8-BE5054BB4AA7}"/>
              </a:ext>
            </a:extLst>
          </p:cNvPr>
          <p:cNvSpPr txBox="1"/>
          <p:nvPr/>
        </p:nvSpPr>
        <p:spPr>
          <a:xfrm>
            <a:off x="181867" y="7888002"/>
            <a:ext cx="6555818" cy="46166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B050"/>
                </a:solidFill>
                <a:effectLst/>
                <a:uLnTx/>
                <a:uFillTx/>
                <a:latin typeface="Comic Sans MS" panose="030F0702030302020204" pitchFamily="66" charset="0"/>
                <a:ea typeface="+mn-ea"/>
                <a:cs typeface="+mn-cs"/>
              </a:rPr>
              <a:t>Keep up to date with my new content:</a:t>
            </a: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7" name="Picture 2" descr="Creating Social Media Share Buttons | by David Olurebi | Medium">
            <a:hlinkClick r:id="rId3"/>
            <a:extLst>
              <a:ext uri="{FF2B5EF4-FFF2-40B4-BE49-F238E27FC236}">
                <a16:creationId xmlns:a16="http://schemas.microsoft.com/office/drawing/2014/main" id="{8709037B-2D2A-2871-6025-219AB18D8A6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65745" b="50000"/>
          <a:stretch/>
        </p:blipFill>
        <p:spPr bwMode="auto">
          <a:xfrm>
            <a:off x="1538488" y="7055218"/>
            <a:ext cx="585949" cy="64145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reating Social Media Share Buttons | by David Olurebi | Medium">
            <a:hlinkClick r:id="rId5"/>
            <a:extLst>
              <a:ext uri="{FF2B5EF4-FFF2-40B4-BE49-F238E27FC236}">
                <a16:creationId xmlns:a16="http://schemas.microsoft.com/office/drawing/2014/main" id="{FE4668F3-07B4-061C-992D-2AB8D9BFDF3C}"/>
              </a:ext>
            </a:extLst>
          </p:cNvPr>
          <p:cNvPicPr/>
          <p:nvPr/>
        </p:nvPicPr>
        <p:blipFill rotWithShape="1">
          <a:blip r:embed="rId4">
            <a:extLst>
              <a:ext uri="{28A0092B-C50C-407E-A947-70E740481C1C}">
                <a14:useLocalDpi xmlns:a14="http://schemas.microsoft.com/office/drawing/2010/main" val="0"/>
              </a:ext>
            </a:extLst>
          </a:blip>
          <a:srcRect l="34652" r="34165" b="51080"/>
          <a:stretch/>
        </p:blipFill>
        <p:spPr bwMode="auto">
          <a:xfrm>
            <a:off x="2289097" y="7069078"/>
            <a:ext cx="533400" cy="62759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reating Social Media Share Buttons | by David Olurebi | Medium">
            <a:hlinkClick r:id="rId6"/>
            <a:extLst>
              <a:ext uri="{FF2B5EF4-FFF2-40B4-BE49-F238E27FC236}">
                <a16:creationId xmlns:a16="http://schemas.microsoft.com/office/drawing/2014/main" id="{9D724994-7DC6-00DB-75CF-70F7C0A36D1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5745" b="50000"/>
          <a:stretch/>
        </p:blipFill>
        <p:spPr bwMode="auto">
          <a:xfrm>
            <a:off x="3056268" y="7069078"/>
            <a:ext cx="585949" cy="64145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reating Social Media Share Buttons | by David Olurebi | Medium">
            <a:hlinkClick r:id="rId7"/>
            <a:extLst>
              <a:ext uri="{FF2B5EF4-FFF2-40B4-BE49-F238E27FC236}">
                <a16:creationId xmlns:a16="http://schemas.microsoft.com/office/drawing/2014/main" id="{0C10102D-C99F-EFEB-B6C6-D7486B9749F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4255" t="50000" r="34563"/>
          <a:stretch/>
        </p:blipFill>
        <p:spPr bwMode="auto">
          <a:xfrm>
            <a:off x="3784545" y="7120116"/>
            <a:ext cx="533400" cy="64145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reating Social Media Share Buttons | by David Olurebi | Medium">
            <a:hlinkClick r:id="rId8"/>
            <a:extLst>
              <a:ext uri="{FF2B5EF4-FFF2-40B4-BE49-F238E27FC236}">
                <a16:creationId xmlns:a16="http://schemas.microsoft.com/office/drawing/2014/main" id="{667B59A2-C43B-952A-BD9E-96C4CC0F7F3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6749" t="50000"/>
          <a:stretch/>
        </p:blipFill>
        <p:spPr bwMode="auto">
          <a:xfrm>
            <a:off x="4640224" y="7120115"/>
            <a:ext cx="568783" cy="64145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hlinkClick r:id="rId9"/>
            <a:extLst>
              <a:ext uri="{FF2B5EF4-FFF2-40B4-BE49-F238E27FC236}">
                <a16:creationId xmlns:a16="http://schemas.microsoft.com/office/drawing/2014/main" id="{F8C9123E-1A57-C29C-3133-2D24E1C8A5FA}"/>
              </a:ext>
            </a:extLst>
          </p:cNvPr>
          <p:cNvPicPr>
            <a:picLocks noChangeAspect="1"/>
          </p:cNvPicPr>
          <p:nvPr/>
        </p:nvPicPr>
        <p:blipFill>
          <a:blip r:embed="rId10"/>
          <a:stretch>
            <a:fillRect/>
          </a:stretch>
        </p:blipFill>
        <p:spPr>
          <a:xfrm>
            <a:off x="1831462" y="8410202"/>
            <a:ext cx="3517697" cy="493819"/>
          </a:xfrm>
          <a:prstGeom prst="rect">
            <a:avLst/>
          </a:prstGeom>
        </p:spPr>
      </p:pic>
      <p:sp>
        <p:nvSpPr>
          <p:cNvPr id="13" name="Rectangle 12">
            <a:extLst>
              <a:ext uri="{FF2B5EF4-FFF2-40B4-BE49-F238E27FC236}">
                <a16:creationId xmlns:a16="http://schemas.microsoft.com/office/drawing/2014/main" id="{240C70AA-9D1A-6EBE-7D76-FC2E8B5245FC}"/>
              </a:ext>
            </a:extLst>
          </p:cNvPr>
          <p:cNvSpPr/>
          <p:nvPr/>
        </p:nvSpPr>
        <p:spPr>
          <a:xfrm>
            <a:off x="402840" y="4032301"/>
            <a:ext cx="2653427" cy="2380245"/>
          </a:xfrm>
          <a:prstGeom prst="rect">
            <a:avLst/>
          </a:prstGeom>
          <a:solidFill>
            <a:schemeClr val="bg1"/>
          </a:solidFill>
          <a:ln w="5715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TextBox 13">
            <a:hlinkClick r:id="rId11"/>
            <a:extLst>
              <a:ext uri="{FF2B5EF4-FFF2-40B4-BE49-F238E27FC236}">
                <a16:creationId xmlns:a16="http://schemas.microsoft.com/office/drawing/2014/main" id="{B44B7E01-518A-5A10-A601-09209E4CEF1A}"/>
              </a:ext>
            </a:extLst>
          </p:cNvPr>
          <p:cNvSpPr txBox="1"/>
          <p:nvPr/>
        </p:nvSpPr>
        <p:spPr>
          <a:xfrm>
            <a:off x="549037" y="4181605"/>
            <a:ext cx="2338542" cy="738664"/>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a:solidFill>
              <a:srgbClr val="FF0000"/>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Click here to access my percentage composition </a:t>
            </a:r>
            <a:r>
              <a:rPr kumimoji="0" lang="en-GB" sz="1400" b="1" i="0" u="none" strike="noStrike" kern="1200" cap="none" spc="0" normalizeH="0" baseline="0" noProof="0" dirty="0" err="1">
                <a:ln>
                  <a:noFill/>
                </a:ln>
                <a:solidFill>
                  <a:prstClr val="black"/>
                </a:solidFill>
                <a:effectLst/>
                <a:uLnTx/>
                <a:uFillTx/>
                <a:latin typeface="Calibri" panose="020F0502020204030204"/>
                <a:ea typeface="+mn-ea"/>
                <a:cs typeface="+mn-cs"/>
              </a:rPr>
              <a:t>youtube</a:t>
            </a: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 videos</a:t>
            </a:r>
          </a:p>
        </p:txBody>
      </p:sp>
      <p:sp>
        <p:nvSpPr>
          <p:cNvPr id="16" name="Rectangle 15">
            <a:extLst>
              <a:ext uri="{FF2B5EF4-FFF2-40B4-BE49-F238E27FC236}">
                <a16:creationId xmlns:a16="http://schemas.microsoft.com/office/drawing/2014/main" id="{79F371CF-2DD3-9FE4-95D6-D7F2A1B89C68}"/>
              </a:ext>
            </a:extLst>
          </p:cNvPr>
          <p:cNvSpPr/>
          <p:nvPr/>
        </p:nvSpPr>
        <p:spPr>
          <a:xfrm>
            <a:off x="3313510" y="4032301"/>
            <a:ext cx="3141650" cy="2380245"/>
          </a:xfrm>
          <a:prstGeom prst="rect">
            <a:avLst/>
          </a:prstGeom>
          <a:solidFill>
            <a:schemeClr val="bg1"/>
          </a:solidFill>
          <a:ln w="5715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TextBox 16">
            <a:extLst>
              <a:ext uri="{FF2B5EF4-FFF2-40B4-BE49-F238E27FC236}">
                <a16:creationId xmlns:a16="http://schemas.microsoft.com/office/drawing/2014/main" id="{815893D7-5996-C913-F8FC-365A8A445234}"/>
              </a:ext>
            </a:extLst>
          </p:cNvPr>
          <p:cNvSpPr txBox="1"/>
          <p:nvPr/>
        </p:nvSpPr>
        <p:spPr>
          <a:xfrm>
            <a:off x="3202465" y="4086660"/>
            <a:ext cx="3252696" cy="58477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00B050"/>
                </a:solidFill>
                <a:effectLst/>
                <a:uLnTx/>
                <a:uFillTx/>
                <a:latin typeface="Comic Sans MS" panose="030F0702030302020204" pitchFamily="66" charset="0"/>
                <a:ea typeface="+mn-ea"/>
                <a:cs typeface="+mn-cs"/>
              </a:rPr>
              <a:t>Resources that this activity would work well with</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TextBox 17">
            <a:hlinkClick r:id="rId12"/>
            <a:extLst>
              <a:ext uri="{FF2B5EF4-FFF2-40B4-BE49-F238E27FC236}">
                <a16:creationId xmlns:a16="http://schemas.microsoft.com/office/drawing/2014/main" id="{73842A33-4CC3-ED2D-3E8F-77BB3EEB177A}"/>
              </a:ext>
            </a:extLst>
          </p:cNvPr>
          <p:cNvSpPr txBox="1"/>
          <p:nvPr/>
        </p:nvSpPr>
        <p:spPr>
          <a:xfrm>
            <a:off x="3459107" y="4807498"/>
            <a:ext cx="2849856" cy="36933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a:solidFill>
              <a:srgbClr val="FF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Lesson on TES</a:t>
            </a:r>
          </a:p>
        </p:txBody>
      </p:sp>
      <p:sp>
        <p:nvSpPr>
          <p:cNvPr id="19" name="TextBox 18">
            <a:hlinkClick r:id="rId13"/>
            <a:extLst>
              <a:ext uri="{FF2B5EF4-FFF2-40B4-BE49-F238E27FC236}">
                <a16:creationId xmlns:a16="http://schemas.microsoft.com/office/drawing/2014/main" id="{A6B715A4-B4C1-D925-DB55-C751830CEEFE}"/>
              </a:ext>
            </a:extLst>
          </p:cNvPr>
          <p:cNvSpPr txBox="1"/>
          <p:nvPr/>
        </p:nvSpPr>
        <p:spPr>
          <a:xfrm>
            <a:off x="3459107" y="5361934"/>
            <a:ext cx="2849856" cy="36933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a:solidFill>
              <a:srgbClr val="FF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panose="020F0502020204030204"/>
                <a:ea typeface="+mn-ea"/>
                <a:cs typeface="+mn-cs"/>
              </a:rPr>
              <a:t>Lesson on TPT</a:t>
            </a: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55148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4181</TotalTime>
  <Words>372</Words>
  <Application>Microsoft Office PowerPoint</Application>
  <PresentationFormat>On-screen Show (4:3)</PresentationFormat>
  <Paragraphs>30</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Comic Sans MS</vt:lpstr>
      <vt:lpstr>Office Theme</vt:lpstr>
      <vt:lpstr>Plant Defences Question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Lac Operon</dc:title>
  <dc:creator>Chalky Chalk</dc:creator>
  <cp:lastModifiedBy>Mr D Chalk</cp:lastModifiedBy>
  <cp:revision>69</cp:revision>
  <dcterms:created xsi:type="dcterms:W3CDTF">2019-02-02T18:17:28Z</dcterms:created>
  <dcterms:modified xsi:type="dcterms:W3CDTF">2024-06-08T16:35:13Z</dcterms:modified>
</cp:coreProperties>
</file>