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9"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70710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878633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705012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4063099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AA4433-A435-4F16-AD0A-11C026674ABC}"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754718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AA4433-A435-4F16-AD0A-11C026674ABC}"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607582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A4433-A435-4F16-AD0A-11C026674ABC}"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488457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16726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989096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0587334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466926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9AA4433-A435-4F16-AD0A-11C026674ABC}"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43347DD-AFF3-410F-9857-6D81E87CA2D7}" type="slidenum">
              <a:rPr lang="en-GB" smtClean="0"/>
              <a:t>‹#›</a:t>
            </a:fld>
            <a:endParaRPr lang="en-GB"/>
          </a:p>
        </p:txBody>
      </p:sp>
    </p:spTree>
    <p:extLst>
      <p:ext uri="{BB962C8B-B14F-4D97-AF65-F5344CB8AC3E}">
        <p14:creationId xmlns:p14="http://schemas.microsoft.com/office/powerpoint/2010/main" val="30196799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Product/Biology-Science-Plant-Organ-Tissues-Lesson-Activities-4836646"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teaching-resource/ks4-aqa-gcse-biology-science-plant-organ-and-tissues-lesson-and-activities-12175775" TargetMode="External"/><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hyperlink" Target="https://www.pinterest.co.uk/isany1coming4an/" TargetMode="External"/><Relationship Id="rId11" Type="http://schemas.openxmlformats.org/officeDocument/2006/relationships/hyperlink" Target="https://www.youtube.com/watch?v=UVNxQTWe_2E" TargetMode="External"/><Relationship Id="rId5" Type="http://schemas.openxmlformats.org/officeDocument/2006/relationships/hyperlink" Target="https://twitter.com/teacherchalky1" TargetMode="External"/><Relationship Id="rId10"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hyperlink" Target="https://mailchi.mp/b9218a58e7d3/subscribe-to-our-newsletter-to-keep-up-to-date-with-all-our-teaching-cpd-updates" TargetMode="External"/><Relationship Id="rId1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731990"/>
            <a:ext cx="6858000" cy="1245621"/>
          </a:xfrm>
        </p:spPr>
        <p:txBody>
          <a:bodyPr>
            <a:noAutofit/>
          </a:bodyPr>
          <a:lstStyle/>
          <a:p>
            <a:pPr algn="l"/>
            <a:r>
              <a:rPr lang="en-GB" sz="2000" b="1" dirty="0">
                <a:solidFill>
                  <a:srgbClr val="00B050"/>
                </a:solidFill>
                <a:latin typeface="Comic Sans MS" pitchFamily="66" charset="0"/>
              </a:rPr>
              <a:t>Plant Organisation Practice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5123144" y="0"/>
            <a:ext cx="1734855"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sysClr val="windowText" lastClr="000000"/>
                </a:solidFill>
              </a:rPr>
              <a:t>Biological Organisation</a:t>
            </a:r>
          </a:p>
        </p:txBody>
      </p:sp>
      <p:sp>
        <p:nvSpPr>
          <p:cNvPr id="6" name="TextBox 5">
            <a:extLst>
              <a:ext uri="{FF2B5EF4-FFF2-40B4-BE49-F238E27FC236}">
                <a16:creationId xmlns:a16="http://schemas.microsoft.com/office/drawing/2014/main" id="{F54895F6-D35B-476E-8E33-8DF19F070597}"/>
              </a:ext>
            </a:extLst>
          </p:cNvPr>
          <p:cNvSpPr txBox="1"/>
          <p:nvPr/>
        </p:nvSpPr>
        <p:spPr>
          <a:xfrm>
            <a:off x="99309" y="2075266"/>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EF78EE5A-6FFB-4AB2-8E93-F4F66DF30D7A}"/>
              </a:ext>
            </a:extLst>
          </p:cNvPr>
          <p:cNvSpPr/>
          <p:nvPr/>
        </p:nvSpPr>
        <p:spPr>
          <a:xfrm>
            <a:off x="99308" y="2515069"/>
            <a:ext cx="3184581" cy="280076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When the plant opens its stomata to let in carbon dioxide, water on the surface of the cells of the spongy mesophyll and palisade mesophyll evaporates and diffuses out of the leaf. This process is called transpiration.</a:t>
            </a:r>
          </a:p>
          <a:p>
            <a:pPr algn="just"/>
            <a:r>
              <a:rPr lang="en-US" sz="1100" dirty="0"/>
              <a:t>Water is drawn from the cells in the xylem to replace that which has been lost from the leaves.</a:t>
            </a:r>
          </a:p>
          <a:p>
            <a:pPr algn="just"/>
            <a:r>
              <a:rPr lang="en-US" sz="1100" dirty="0"/>
              <a:t>Water molecules inside the xylem cells are strongly attracted to each other. There is strong cohesion between the molecules because of hydrogen bonding. A continuous column of water is therefore pulled up the stem in the transpiration stream by evaporation from the leaves.</a:t>
            </a:r>
          </a:p>
          <a:p>
            <a:pPr algn="just"/>
            <a:r>
              <a:rPr lang="en-US" sz="1100" dirty="0"/>
              <a:t>As water travels through the xylem in the stem and leaf, it is being replaced by water taken up by the roots.</a:t>
            </a:r>
          </a:p>
        </p:txBody>
      </p:sp>
      <p:sp>
        <p:nvSpPr>
          <p:cNvPr id="8" name="Arrow: Down 7">
            <a:extLst>
              <a:ext uri="{FF2B5EF4-FFF2-40B4-BE49-F238E27FC236}">
                <a16:creationId xmlns:a16="http://schemas.microsoft.com/office/drawing/2014/main" id="{0F6CAA4E-7D71-44B7-98E7-18066983617E}"/>
              </a:ext>
            </a:extLst>
          </p:cNvPr>
          <p:cNvSpPr/>
          <p:nvPr/>
        </p:nvSpPr>
        <p:spPr>
          <a:xfrm>
            <a:off x="3018770" y="1972990"/>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AD8E5542-E2C0-4B1D-8490-4CF6FD844712}"/>
              </a:ext>
            </a:extLst>
          </p:cNvPr>
          <p:cNvSpPr/>
          <p:nvPr/>
        </p:nvSpPr>
        <p:spPr>
          <a:xfrm>
            <a:off x="97237" y="658493"/>
            <a:ext cx="3184581" cy="1200329"/>
          </a:xfrm>
          <a:prstGeom prst="rect">
            <a:avLst/>
          </a:prstGeom>
          <a:ln w="28575">
            <a:solidFill>
              <a:srgbClr val="00B0F0"/>
            </a:solidFill>
            <a:prstDash val="dash"/>
          </a:ln>
        </p:spPr>
        <p:txBody>
          <a:bodyPr wrap="square">
            <a:spAutoFit/>
          </a:bodyPr>
          <a:lstStyle/>
          <a:p>
            <a:pPr algn="just"/>
            <a:r>
              <a:rPr lang="en-US" sz="1200" b="1" dirty="0"/>
              <a:t>Describe the structure &amp; function of phloem cells</a:t>
            </a:r>
          </a:p>
          <a:p>
            <a:pPr algn="just"/>
            <a:r>
              <a:rPr lang="en-US" sz="1200" b="1" dirty="0"/>
              <a:t>____________________________________________________________________________________________________________________________________________________________</a:t>
            </a:r>
            <a:endParaRPr lang="en-GB" sz="1200" b="1" dirty="0"/>
          </a:p>
        </p:txBody>
      </p:sp>
      <p:sp>
        <p:nvSpPr>
          <p:cNvPr id="21" name="Rectangle 20">
            <a:extLst>
              <a:ext uri="{FF2B5EF4-FFF2-40B4-BE49-F238E27FC236}">
                <a16:creationId xmlns:a16="http://schemas.microsoft.com/office/drawing/2014/main" id="{CD2A381A-F92B-4A45-B0FD-91551F644B9F}"/>
              </a:ext>
            </a:extLst>
          </p:cNvPr>
          <p:cNvSpPr/>
          <p:nvPr/>
        </p:nvSpPr>
        <p:spPr>
          <a:xfrm>
            <a:off x="97237" y="7792340"/>
            <a:ext cx="6618196" cy="1200329"/>
          </a:xfrm>
          <a:prstGeom prst="rect">
            <a:avLst/>
          </a:prstGeom>
          <a:ln w="28575">
            <a:solidFill>
              <a:srgbClr val="00B0F0"/>
            </a:solidFill>
            <a:prstDash val="dash"/>
          </a:ln>
        </p:spPr>
        <p:txBody>
          <a:bodyPr wrap="square">
            <a:spAutoFit/>
          </a:bodyPr>
          <a:lstStyle/>
          <a:p>
            <a:pPr algn="just"/>
            <a:r>
              <a:rPr lang="en-US" sz="1200" b="1" dirty="0"/>
              <a:t>Explain how water moves through the plant</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16" name="Rectangle 15">
            <a:extLst>
              <a:ext uri="{FF2B5EF4-FFF2-40B4-BE49-F238E27FC236}">
                <a16:creationId xmlns:a16="http://schemas.microsoft.com/office/drawing/2014/main" id="{182C8CCD-30E9-46C8-9E7B-158CE0734B57}"/>
              </a:ext>
            </a:extLst>
          </p:cNvPr>
          <p:cNvSpPr/>
          <p:nvPr/>
        </p:nvSpPr>
        <p:spPr>
          <a:xfrm>
            <a:off x="3530853" y="1944461"/>
            <a:ext cx="3184581" cy="815608"/>
          </a:xfrm>
          <a:prstGeom prst="rect">
            <a:avLst/>
          </a:prstGeom>
          <a:ln w="28575">
            <a:solidFill>
              <a:srgbClr val="FFFF00"/>
            </a:solidFill>
            <a:prstDash val="solid"/>
          </a:ln>
        </p:spPr>
        <p:txBody>
          <a:bodyPr wrap="square">
            <a:spAutoFit/>
          </a:bodyPr>
          <a:lstStyle/>
          <a:p>
            <a:pPr algn="just"/>
            <a:r>
              <a:rPr lang="en-US" sz="1100" b="1" dirty="0"/>
              <a:t>What is transpiration?</a:t>
            </a:r>
            <a:endParaRPr lang="en-US" sz="1100" dirty="0"/>
          </a:p>
          <a:p>
            <a:pPr algn="just"/>
            <a:r>
              <a:rPr lang="en-US" sz="1200" b="1" dirty="0"/>
              <a:t>_____________________________________________________________________________________________________________________</a:t>
            </a:r>
            <a:endParaRPr lang="en-GB" sz="1200" b="1" dirty="0"/>
          </a:p>
        </p:txBody>
      </p:sp>
      <p:sp>
        <p:nvSpPr>
          <p:cNvPr id="22" name="Rectangle 21">
            <a:extLst>
              <a:ext uri="{FF2B5EF4-FFF2-40B4-BE49-F238E27FC236}">
                <a16:creationId xmlns:a16="http://schemas.microsoft.com/office/drawing/2014/main" id="{022AA1CD-4542-4983-9CA3-D71D816FE5A7}"/>
              </a:ext>
            </a:extLst>
          </p:cNvPr>
          <p:cNvSpPr/>
          <p:nvPr/>
        </p:nvSpPr>
        <p:spPr>
          <a:xfrm>
            <a:off x="3530852" y="3783095"/>
            <a:ext cx="3184581" cy="815608"/>
          </a:xfrm>
          <a:prstGeom prst="rect">
            <a:avLst/>
          </a:prstGeom>
          <a:ln w="28575">
            <a:solidFill>
              <a:srgbClr val="FFFF00"/>
            </a:solidFill>
            <a:prstDash val="solid"/>
          </a:ln>
        </p:spPr>
        <p:txBody>
          <a:bodyPr wrap="square">
            <a:spAutoFit/>
          </a:bodyPr>
          <a:lstStyle/>
          <a:p>
            <a:pPr algn="just"/>
            <a:r>
              <a:rPr lang="en-US" sz="1100" b="1" dirty="0"/>
              <a:t>How can the rate of transpiration be increased?</a:t>
            </a:r>
            <a:endParaRPr lang="en-US" sz="1100" dirty="0"/>
          </a:p>
          <a:p>
            <a:pPr algn="just"/>
            <a:r>
              <a:rPr lang="en-US" sz="1200" b="1" dirty="0"/>
              <a:t>_____________________________________________________________________________________________________________________</a:t>
            </a:r>
            <a:endParaRPr lang="en-GB" sz="1200" b="1" dirty="0"/>
          </a:p>
        </p:txBody>
      </p:sp>
      <p:sp>
        <p:nvSpPr>
          <p:cNvPr id="26" name="Rectangle 25">
            <a:extLst>
              <a:ext uri="{FF2B5EF4-FFF2-40B4-BE49-F238E27FC236}">
                <a16:creationId xmlns:a16="http://schemas.microsoft.com/office/drawing/2014/main" id="{718FE679-C2D0-40FF-8BAD-9D60115807BE}"/>
              </a:ext>
            </a:extLst>
          </p:cNvPr>
          <p:cNvSpPr/>
          <p:nvPr/>
        </p:nvSpPr>
        <p:spPr>
          <a:xfrm>
            <a:off x="3530853" y="658493"/>
            <a:ext cx="3184581" cy="1200329"/>
          </a:xfrm>
          <a:prstGeom prst="rect">
            <a:avLst/>
          </a:prstGeom>
          <a:ln w="28575">
            <a:solidFill>
              <a:srgbClr val="00B0F0"/>
            </a:solidFill>
            <a:prstDash val="dash"/>
          </a:ln>
        </p:spPr>
        <p:txBody>
          <a:bodyPr wrap="square">
            <a:spAutoFit/>
          </a:bodyPr>
          <a:lstStyle/>
          <a:p>
            <a:pPr algn="just"/>
            <a:r>
              <a:rPr lang="en-US" sz="1200" b="1" dirty="0"/>
              <a:t>Describe the structure &amp; function of xylem cells</a:t>
            </a:r>
          </a:p>
          <a:p>
            <a:pPr algn="just"/>
            <a:r>
              <a:rPr lang="en-US" sz="1200" b="1" dirty="0"/>
              <a:t>____________________________________________________________________________________________________________________________________________________________</a:t>
            </a:r>
            <a:endParaRPr lang="en-GB" sz="1200" b="1" dirty="0"/>
          </a:p>
        </p:txBody>
      </p:sp>
      <p:sp>
        <p:nvSpPr>
          <p:cNvPr id="27" name="Rectangle 26">
            <a:extLst>
              <a:ext uri="{FF2B5EF4-FFF2-40B4-BE49-F238E27FC236}">
                <a16:creationId xmlns:a16="http://schemas.microsoft.com/office/drawing/2014/main" id="{DD88475C-1458-406C-867A-FF7B2AF3E430}"/>
              </a:ext>
            </a:extLst>
          </p:cNvPr>
          <p:cNvSpPr/>
          <p:nvPr/>
        </p:nvSpPr>
        <p:spPr>
          <a:xfrm>
            <a:off x="3530852" y="2845708"/>
            <a:ext cx="3184581" cy="815608"/>
          </a:xfrm>
          <a:prstGeom prst="rect">
            <a:avLst/>
          </a:prstGeom>
          <a:ln w="28575">
            <a:solidFill>
              <a:srgbClr val="FFFF00"/>
            </a:solidFill>
            <a:prstDash val="solid"/>
          </a:ln>
        </p:spPr>
        <p:txBody>
          <a:bodyPr wrap="square">
            <a:spAutoFit/>
          </a:bodyPr>
          <a:lstStyle/>
          <a:p>
            <a:pPr algn="just"/>
            <a:r>
              <a:rPr lang="en-US" sz="1100" b="1" dirty="0"/>
              <a:t>How does water enter the plant?</a:t>
            </a:r>
            <a:endParaRPr lang="en-US" sz="1100" dirty="0"/>
          </a:p>
          <a:p>
            <a:pPr algn="just"/>
            <a:r>
              <a:rPr lang="en-US" sz="1200" b="1" dirty="0"/>
              <a:t>_____________________________________________________________________________________________________________________</a:t>
            </a:r>
            <a:endParaRPr lang="en-GB" sz="1200" b="1" dirty="0"/>
          </a:p>
        </p:txBody>
      </p:sp>
      <p:sp>
        <p:nvSpPr>
          <p:cNvPr id="28" name="Rectangle 27">
            <a:extLst>
              <a:ext uri="{FF2B5EF4-FFF2-40B4-BE49-F238E27FC236}">
                <a16:creationId xmlns:a16="http://schemas.microsoft.com/office/drawing/2014/main" id="{60553397-A4ED-4B8D-B344-374659695030}"/>
              </a:ext>
            </a:extLst>
          </p:cNvPr>
          <p:cNvSpPr/>
          <p:nvPr/>
        </p:nvSpPr>
        <p:spPr>
          <a:xfrm>
            <a:off x="3530852" y="4667077"/>
            <a:ext cx="3184581" cy="815608"/>
          </a:xfrm>
          <a:prstGeom prst="rect">
            <a:avLst/>
          </a:prstGeom>
          <a:ln w="28575">
            <a:solidFill>
              <a:srgbClr val="FFFF00"/>
            </a:solidFill>
            <a:prstDash val="solid"/>
          </a:ln>
        </p:spPr>
        <p:txBody>
          <a:bodyPr wrap="square">
            <a:spAutoFit/>
          </a:bodyPr>
          <a:lstStyle/>
          <a:p>
            <a:pPr algn="just"/>
            <a:r>
              <a:rPr lang="en-US" sz="1100" b="1" dirty="0"/>
              <a:t>How does water leave the plant?</a:t>
            </a:r>
            <a:endParaRPr lang="en-US" sz="1100" dirty="0"/>
          </a:p>
          <a:p>
            <a:pPr algn="just"/>
            <a:r>
              <a:rPr lang="en-US" sz="1200" b="1" dirty="0"/>
              <a:t>_____________________________________________________________________________________________________________________</a:t>
            </a:r>
            <a:endParaRPr lang="en-GB" sz="1200" b="1" dirty="0"/>
          </a:p>
        </p:txBody>
      </p:sp>
      <p:pic>
        <p:nvPicPr>
          <p:cNvPr id="29" name="Picture 28">
            <a:extLst>
              <a:ext uri="{FF2B5EF4-FFF2-40B4-BE49-F238E27FC236}">
                <a16:creationId xmlns:a16="http://schemas.microsoft.com/office/drawing/2014/main" id="{60888367-ADAE-49B1-BFBF-12FAF33FDF8F}"/>
              </a:ext>
            </a:extLst>
          </p:cNvPr>
          <p:cNvPicPr>
            <a:picLocks noChangeAspect="1"/>
          </p:cNvPicPr>
          <p:nvPr/>
        </p:nvPicPr>
        <p:blipFill rotWithShape="1">
          <a:blip r:embed="rId2"/>
          <a:srcRect r="26829" b="18009"/>
          <a:stretch/>
        </p:blipFill>
        <p:spPr>
          <a:xfrm>
            <a:off x="-45720" y="5414611"/>
            <a:ext cx="3576571" cy="2254319"/>
          </a:xfrm>
          <a:prstGeom prst="rect">
            <a:avLst/>
          </a:prstGeom>
        </p:spPr>
      </p:pic>
      <p:sp>
        <p:nvSpPr>
          <p:cNvPr id="30" name="Rectangle 29">
            <a:extLst>
              <a:ext uri="{FF2B5EF4-FFF2-40B4-BE49-F238E27FC236}">
                <a16:creationId xmlns:a16="http://schemas.microsoft.com/office/drawing/2014/main" id="{503276AE-80EC-45F2-BA8F-ED58A90DDD75}"/>
              </a:ext>
            </a:extLst>
          </p:cNvPr>
          <p:cNvSpPr/>
          <p:nvPr/>
        </p:nvSpPr>
        <p:spPr>
          <a:xfrm>
            <a:off x="3530851" y="5599766"/>
            <a:ext cx="3184582" cy="195438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Transpiration is the evaporation of water at the surfaces of the spongy mesophyll cells in leaves, followed by loss of water </a:t>
            </a:r>
            <a:r>
              <a:rPr lang="en-US" sz="1100" dirty="0" err="1"/>
              <a:t>vapour</a:t>
            </a:r>
            <a:r>
              <a:rPr lang="en-US" sz="1100" dirty="0"/>
              <a:t> through the stomata . Transpiration produces a tension or 'pull' on the water in the xylem vessels by the leaves.</a:t>
            </a:r>
          </a:p>
          <a:p>
            <a:pPr algn="just"/>
            <a:endParaRPr lang="en-US" sz="1100" dirty="0"/>
          </a:p>
          <a:p>
            <a:pPr algn="just"/>
            <a:r>
              <a:rPr lang="en-US" sz="1100" dirty="0"/>
              <a:t>In plants, the transpiration stream is the uninterrupted stream of water and solutes which is taken up by the roots and transported via the xylem to the leaves where it evaporates into the air/apoplast-interface of the substomatal cavity.</a:t>
            </a:r>
          </a:p>
        </p:txBody>
      </p:sp>
    </p:spTree>
    <p:extLst>
      <p:ext uri="{BB962C8B-B14F-4D97-AF65-F5344CB8AC3E}">
        <p14:creationId xmlns:p14="http://schemas.microsoft.com/office/powerpoint/2010/main" val="26129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Click here to access my </a:t>
            </a:r>
            <a:r>
              <a:rPr kumimoji="0" lang="en-GB" sz="1400" b="1" i="0" u="none" strike="noStrike" kern="1200" cap="none" spc="0" normalizeH="0" baseline="0" noProof="0" dirty="0" err="1">
                <a:ln>
                  <a:noFill/>
                </a:ln>
                <a:solidFill>
                  <a:prstClr val="black"/>
                </a:solidFill>
                <a:effectLst/>
                <a:uLnTx/>
                <a:uFillTx/>
                <a:latin typeface="Aptos" panose="02110004020202020204"/>
                <a:ea typeface="+mn-ea"/>
                <a:cs typeface="+mn-cs"/>
              </a:rPr>
              <a:t>youtube</a:t>
            </a: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rPr>
              <a:t>Lesson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Aptos" panose="02110004020202020204"/>
                <a:ea typeface="+mn-ea"/>
                <a:cs typeface="+mn-cs"/>
              </a:rPr>
              <a:t>Lesson on TPT</a:t>
            </a:r>
            <a:endPar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3" name="Picture 2" descr="A cartoon of a person in a lab&#10;&#10;Description automatically generated">
            <a:extLst>
              <a:ext uri="{FF2B5EF4-FFF2-40B4-BE49-F238E27FC236}">
                <a16:creationId xmlns:a16="http://schemas.microsoft.com/office/drawing/2014/main" id="{0D285587-F03B-F59F-32C2-88CAB4F6D06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72128" y="4958567"/>
            <a:ext cx="2338542" cy="1315430"/>
          </a:xfrm>
          <a:prstGeom prst="rect">
            <a:avLst/>
          </a:prstGeom>
        </p:spPr>
      </p:pic>
    </p:spTree>
    <p:extLst>
      <p:ext uri="{BB962C8B-B14F-4D97-AF65-F5344CB8AC3E}">
        <p14:creationId xmlns:p14="http://schemas.microsoft.com/office/powerpoint/2010/main" val="17555148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833</TotalTime>
  <Words>330</Words>
  <Application>Microsoft Office PowerPoint</Application>
  <PresentationFormat>On-screen Show (4:3)</PresentationFormat>
  <Paragraphs>31</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Aptos</vt:lpstr>
      <vt:lpstr>Aptos Display</vt:lpstr>
      <vt:lpstr>Arial</vt:lpstr>
      <vt:lpstr>Calibri</vt:lpstr>
      <vt:lpstr>Calibri Light</vt:lpstr>
      <vt:lpstr>Comic Sans MS</vt:lpstr>
      <vt:lpstr>Office Theme</vt:lpstr>
      <vt:lpstr>1_Office Theme</vt:lpstr>
      <vt:lpstr>Plant Organisation Practice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31</cp:revision>
  <dcterms:created xsi:type="dcterms:W3CDTF">2019-02-02T18:17:28Z</dcterms:created>
  <dcterms:modified xsi:type="dcterms:W3CDTF">2024-06-09T08:01:02Z</dcterms:modified>
</cp:coreProperties>
</file>