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2FAEBEB-8402-4533-A8EA-0FF171E41A2D}"/>
              </a:ext>
            </a:extLst>
          </p:cNvPr>
          <p:cNvPicPr>
            <a:picLocks noChangeAspect="1"/>
          </p:cNvPicPr>
          <p:nvPr/>
        </p:nvPicPr>
        <p:blipFill rotWithShape="1">
          <a:blip r:embed="rId2"/>
          <a:srcRect l="18616" t="1703" r="22417" b="20414"/>
          <a:stretch/>
        </p:blipFill>
        <p:spPr>
          <a:xfrm>
            <a:off x="2577808" y="562636"/>
            <a:ext cx="4247443" cy="3155593"/>
          </a:xfrm>
          <a:prstGeom prst="rect">
            <a:avLst/>
          </a:prstGeom>
        </p:spPr>
      </p:pic>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0" y="-731990"/>
            <a:ext cx="6858000" cy="1245621"/>
          </a:xfrm>
        </p:spPr>
        <p:txBody>
          <a:bodyPr>
            <a:noAutofit/>
          </a:bodyPr>
          <a:lstStyle/>
          <a:p>
            <a:pPr algn="l"/>
            <a:r>
              <a:rPr lang="en-GB" sz="2000" b="1" dirty="0">
                <a:solidFill>
                  <a:srgbClr val="00B050"/>
                </a:solidFill>
                <a:latin typeface="Comic Sans MS" pitchFamily="66" charset="0"/>
              </a:rPr>
              <a:t>Potometer Investigation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5110618" y="0"/>
            <a:ext cx="1747381"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a:solidFill>
                  <a:sysClr val="windowText" lastClr="000000"/>
                </a:solidFill>
              </a:rPr>
              <a:t>Organisation</a:t>
            </a:r>
            <a:endParaRPr lang="en-GB" sz="1200" kern="0" dirty="0">
              <a:solidFill>
                <a:sysClr val="windowText" lastClr="000000"/>
              </a:solidFill>
            </a:endParaRPr>
          </a:p>
        </p:txBody>
      </p:sp>
      <p:sp>
        <p:nvSpPr>
          <p:cNvPr id="6" name="TextBox 5">
            <a:extLst>
              <a:ext uri="{FF2B5EF4-FFF2-40B4-BE49-F238E27FC236}">
                <a16:creationId xmlns:a16="http://schemas.microsoft.com/office/drawing/2014/main" id="{F54895F6-D35B-476E-8E33-8DF19F070597}"/>
              </a:ext>
            </a:extLst>
          </p:cNvPr>
          <p:cNvSpPr txBox="1"/>
          <p:nvPr/>
        </p:nvSpPr>
        <p:spPr>
          <a:xfrm>
            <a:off x="4459266" y="652868"/>
            <a:ext cx="2309620" cy="646331"/>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just"/>
            <a:r>
              <a:rPr lang="en-US" sz="1200" b="1" dirty="0">
                <a:solidFill>
                  <a:prstClr val="black"/>
                </a:solidFill>
              </a:rPr>
              <a:t>The diagram shows the apparatus a student used to investigate transpiration in plants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080CB28-94FF-4670-8185-58A3A9CD40B4}"/>
              </a:ext>
            </a:extLst>
          </p:cNvPr>
          <p:cNvSpPr/>
          <p:nvPr/>
        </p:nvSpPr>
        <p:spPr>
          <a:xfrm>
            <a:off x="60968" y="3204214"/>
            <a:ext cx="2466197" cy="646331"/>
          </a:xfrm>
          <a:prstGeom prst="rect">
            <a:avLst/>
          </a:prstGeom>
          <a:ln w="28575">
            <a:solidFill>
              <a:srgbClr val="FFFF00"/>
            </a:solidFill>
            <a:prstDash val="solid"/>
          </a:ln>
        </p:spPr>
        <p:txBody>
          <a:bodyPr wrap="square">
            <a:spAutoFit/>
          </a:bodyPr>
          <a:lstStyle/>
          <a:p>
            <a:pPr algn="just"/>
            <a:r>
              <a:rPr lang="en-US" sz="1200" b="1" dirty="0"/>
              <a:t>What is being used to measure the rate of transpiration?</a:t>
            </a:r>
          </a:p>
          <a:p>
            <a:pPr algn="just"/>
            <a:r>
              <a:rPr lang="en-US" sz="1200" b="1" dirty="0"/>
              <a:t>_____________________________</a:t>
            </a:r>
            <a:endParaRPr lang="en-GB" sz="1200" b="1" dirty="0"/>
          </a:p>
        </p:txBody>
      </p:sp>
      <p:sp>
        <p:nvSpPr>
          <p:cNvPr id="7" name="Rectangle 6">
            <a:extLst>
              <a:ext uri="{FF2B5EF4-FFF2-40B4-BE49-F238E27FC236}">
                <a16:creationId xmlns:a16="http://schemas.microsoft.com/office/drawing/2014/main" id="{EF78EE5A-6FFB-4AB2-8E93-F4F66DF30D7A}"/>
              </a:ext>
            </a:extLst>
          </p:cNvPr>
          <p:cNvSpPr/>
          <p:nvPr/>
        </p:nvSpPr>
        <p:spPr>
          <a:xfrm>
            <a:off x="62630" y="652868"/>
            <a:ext cx="2466197" cy="246221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b="1" dirty="0"/>
              <a:t>Transpiration</a:t>
            </a:r>
            <a:r>
              <a:rPr lang="en-US" sz="1100" dirty="0"/>
              <a:t> is the process by which moisture is carried through plants from roots to small pores on the underside of leaves, where it changes to vapor and is released to the atmosphere. Transpiration is essentially evaporation of water from plant leaves.</a:t>
            </a:r>
          </a:p>
          <a:p>
            <a:pPr algn="just"/>
            <a:r>
              <a:rPr lang="en-US" sz="1100" dirty="0"/>
              <a:t>A </a:t>
            </a:r>
            <a:r>
              <a:rPr lang="en-US" sz="1100" b="1" dirty="0"/>
              <a:t>potometer</a:t>
            </a:r>
            <a:r>
              <a:rPr lang="en-US" sz="1100" dirty="0"/>
              <a:t> is a device used for measuring the rate of water uptake of a leafy plant shoot. The main reason for water uptake by a cut shoot is transpiration (evaporation in plants) and is affected by the transpiration stream.</a:t>
            </a:r>
          </a:p>
        </p:txBody>
      </p:sp>
      <p:sp>
        <p:nvSpPr>
          <p:cNvPr id="24" name="Rectangle 23">
            <a:extLst>
              <a:ext uri="{FF2B5EF4-FFF2-40B4-BE49-F238E27FC236}">
                <a16:creationId xmlns:a16="http://schemas.microsoft.com/office/drawing/2014/main" id="{D23F3960-797D-47D7-8AA9-185F41EFD90D}"/>
              </a:ext>
            </a:extLst>
          </p:cNvPr>
          <p:cNvSpPr/>
          <p:nvPr/>
        </p:nvSpPr>
        <p:spPr>
          <a:xfrm>
            <a:off x="2656947" y="4564232"/>
            <a:ext cx="4111939" cy="1384995"/>
          </a:xfrm>
          <a:prstGeom prst="rect">
            <a:avLst/>
          </a:prstGeom>
          <a:ln w="28575">
            <a:solidFill>
              <a:srgbClr val="FF0000"/>
            </a:solidFill>
            <a:prstDash val="dash"/>
          </a:ln>
        </p:spPr>
        <p:txBody>
          <a:bodyPr wrap="square">
            <a:spAutoFit/>
          </a:bodyPr>
          <a:lstStyle/>
          <a:p>
            <a:pPr algn="just"/>
            <a:r>
              <a:rPr lang="en-US" sz="1200" b="1" dirty="0"/>
              <a:t>The table above shows the results of a transpiration investigation.  Using what you know about transpiration, explain these results</a:t>
            </a:r>
          </a:p>
          <a:p>
            <a:pPr algn="just"/>
            <a:r>
              <a:rPr lang="en-US" sz="1200" b="1" dirty="0"/>
              <a:t>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18" name="Rectangle 17">
            <a:extLst>
              <a:ext uri="{FF2B5EF4-FFF2-40B4-BE49-F238E27FC236}">
                <a16:creationId xmlns:a16="http://schemas.microsoft.com/office/drawing/2014/main" id="{2950DEB5-9357-41E7-87F5-90EB2D68BD7E}"/>
              </a:ext>
            </a:extLst>
          </p:cNvPr>
          <p:cNvSpPr/>
          <p:nvPr/>
        </p:nvSpPr>
        <p:spPr>
          <a:xfrm>
            <a:off x="60968" y="3929334"/>
            <a:ext cx="2466197" cy="830997"/>
          </a:xfrm>
          <a:prstGeom prst="rect">
            <a:avLst/>
          </a:prstGeom>
          <a:ln w="28575">
            <a:solidFill>
              <a:srgbClr val="FFFF00"/>
            </a:solidFill>
            <a:prstDash val="solid"/>
          </a:ln>
        </p:spPr>
        <p:txBody>
          <a:bodyPr wrap="square">
            <a:spAutoFit/>
          </a:bodyPr>
          <a:lstStyle/>
          <a:p>
            <a:pPr algn="just"/>
            <a:r>
              <a:rPr lang="en-US" sz="1200" b="1" dirty="0"/>
              <a:t>Why is the investigation repeated 3 times?</a:t>
            </a:r>
          </a:p>
          <a:p>
            <a:pPr algn="just"/>
            <a:r>
              <a:rPr lang="en-US" sz="1200" b="1" dirty="0"/>
              <a:t>__________________________________________________________</a:t>
            </a:r>
            <a:endParaRPr lang="en-GB" sz="1200" b="1" dirty="0"/>
          </a:p>
        </p:txBody>
      </p:sp>
      <p:sp>
        <p:nvSpPr>
          <p:cNvPr id="19" name="Rectangle 18">
            <a:extLst>
              <a:ext uri="{FF2B5EF4-FFF2-40B4-BE49-F238E27FC236}">
                <a16:creationId xmlns:a16="http://schemas.microsoft.com/office/drawing/2014/main" id="{F9D046F3-C2FA-49B4-8274-7E0F19D512BE}"/>
              </a:ext>
            </a:extLst>
          </p:cNvPr>
          <p:cNvSpPr/>
          <p:nvPr/>
        </p:nvSpPr>
        <p:spPr>
          <a:xfrm>
            <a:off x="60967" y="4933564"/>
            <a:ext cx="2466197" cy="1015663"/>
          </a:xfrm>
          <a:prstGeom prst="rect">
            <a:avLst/>
          </a:prstGeom>
          <a:ln w="28575">
            <a:solidFill>
              <a:srgbClr val="FFFF00"/>
            </a:solidFill>
            <a:prstDash val="solid"/>
          </a:ln>
        </p:spPr>
        <p:txBody>
          <a:bodyPr wrap="square">
            <a:spAutoFit/>
          </a:bodyPr>
          <a:lstStyle/>
          <a:p>
            <a:pPr algn="just"/>
            <a:r>
              <a:rPr lang="en-US" sz="1200" b="1" dirty="0"/>
              <a:t>What could cause errors in the investigation</a:t>
            </a:r>
          </a:p>
          <a:p>
            <a:pPr algn="just"/>
            <a:r>
              <a:rPr lang="en-US" sz="1200" b="1" dirty="0"/>
              <a:t>_______________________________________________________________________________________</a:t>
            </a:r>
            <a:endParaRPr lang="en-GB" sz="1200" b="1" dirty="0"/>
          </a:p>
        </p:txBody>
      </p:sp>
      <p:graphicFrame>
        <p:nvGraphicFramePr>
          <p:cNvPr id="8" name="Table 7">
            <a:extLst>
              <a:ext uri="{FF2B5EF4-FFF2-40B4-BE49-F238E27FC236}">
                <a16:creationId xmlns:a16="http://schemas.microsoft.com/office/drawing/2014/main" id="{5302F61A-7048-4191-8F38-A743357E31F7}"/>
              </a:ext>
            </a:extLst>
          </p:cNvPr>
          <p:cNvGraphicFramePr>
            <a:graphicFrameLocks noGrp="1"/>
          </p:cNvGraphicFramePr>
          <p:nvPr>
            <p:extLst>
              <p:ext uri="{D42A27DB-BD31-4B8C-83A1-F6EECF244321}">
                <p14:modId xmlns:p14="http://schemas.microsoft.com/office/powerpoint/2010/main" val="2157884593"/>
              </p:ext>
            </p:extLst>
          </p:nvPr>
        </p:nvGraphicFramePr>
        <p:xfrm>
          <a:off x="2685089" y="3808461"/>
          <a:ext cx="4111942" cy="629920"/>
        </p:xfrm>
        <a:graphic>
          <a:graphicData uri="http://schemas.openxmlformats.org/drawingml/2006/table">
            <a:tbl>
              <a:tblPr/>
              <a:tblGrid>
                <a:gridCol w="1869064">
                  <a:extLst>
                    <a:ext uri="{9D8B030D-6E8A-4147-A177-3AD203B41FA5}">
                      <a16:colId xmlns:a16="http://schemas.microsoft.com/office/drawing/2014/main" val="2510725668"/>
                    </a:ext>
                  </a:extLst>
                </a:gridCol>
                <a:gridCol w="373813">
                  <a:extLst>
                    <a:ext uri="{9D8B030D-6E8A-4147-A177-3AD203B41FA5}">
                      <a16:colId xmlns:a16="http://schemas.microsoft.com/office/drawing/2014/main" val="4275770459"/>
                    </a:ext>
                  </a:extLst>
                </a:gridCol>
                <a:gridCol w="373813">
                  <a:extLst>
                    <a:ext uri="{9D8B030D-6E8A-4147-A177-3AD203B41FA5}">
                      <a16:colId xmlns:a16="http://schemas.microsoft.com/office/drawing/2014/main" val="524385977"/>
                    </a:ext>
                  </a:extLst>
                </a:gridCol>
                <a:gridCol w="373813">
                  <a:extLst>
                    <a:ext uri="{9D8B030D-6E8A-4147-A177-3AD203B41FA5}">
                      <a16:colId xmlns:a16="http://schemas.microsoft.com/office/drawing/2014/main" val="88402548"/>
                    </a:ext>
                  </a:extLst>
                </a:gridCol>
                <a:gridCol w="373813">
                  <a:extLst>
                    <a:ext uri="{9D8B030D-6E8A-4147-A177-3AD203B41FA5}">
                      <a16:colId xmlns:a16="http://schemas.microsoft.com/office/drawing/2014/main" val="2014785226"/>
                    </a:ext>
                  </a:extLst>
                </a:gridCol>
                <a:gridCol w="373813">
                  <a:extLst>
                    <a:ext uri="{9D8B030D-6E8A-4147-A177-3AD203B41FA5}">
                      <a16:colId xmlns:a16="http://schemas.microsoft.com/office/drawing/2014/main" val="1420237433"/>
                    </a:ext>
                  </a:extLst>
                </a:gridCol>
                <a:gridCol w="373813">
                  <a:extLst>
                    <a:ext uri="{9D8B030D-6E8A-4147-A177-3AD203B41FA5}">
                      <a16:colId xmlns:a16="http://schemas.microsoft.com/office/drawing/2014/main" val="3001198950"/>
                    </a:ext>
                  </a:extLst>
                </a:gridCol>
              </a:tblGrid>
              <a:tr h="0">
                <a:tc>
                  <a:txBody>
                    <a:bodyPr/>
                    <a:lstStyle/>
                    <a:p>
                      <a:pPr>
                        <a:spcBef>
                          <a:spcPts val="600"/>
                        </a:spcBef>
                        <a:spcAft>
                          <a:spcPts val="600"/>
                        </a:spcAft>
                      </a:pPr>
                      <a:r>
                        <a:rPr lang="en-GB" sz="1100" dirty="0">
                          <a:effectLst/>
                          <a:latin typeface="Arial" panose="020B0604020202020204" pitchFamily="34" charset="0"/>
                        </a:rPr>
                        <a:t>Time in minutes</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2</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4</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6</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8</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10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9069723"/>
                  </a:ext>
                </a:extLst>
              </a:tr>
              <a:tr h="0">
                <a:tc>
                  <a:txBody>
                    <a:bodyPr/>
                    <a:lstStyle/>
                    <a:p>
                      <a:pPr>
                        <a:spcBef>
                          <a:spcPts val="600"/>
                        </a:spcBef>
                        <a:spcAft>
                          <a:spcPts val="600"/>
                        </a:spcAft>
                      </a:pPr>
                      <a:r>
                        <a:rPr lang="en-US" sz="1100" dirty="0">
                          <a:effectLst/>
                          <a:latin typeface="Arial" panose="020B0604020202020204" pitchFamily="34" charset="0"/>
                        </a:rPr>
                        <a:t>Level of water (on scale) in</a:t>
                      </a:r>
                      <a:br>
                        <a:rPr lang="en-US" sz="1100" dirty="0">
                          <a:effectLst/>
                          <a:latin typeface="Arial" panose="020B0604020202020204" pitchFamily="34" charset="0"/>
                        </a:rPr>
                      </a:br>
                      <a:r>
                        <a:rPr lang="en-US" sz="1100" dirty="0">
                          <a:effectLst/>
                          <a:latin typeface="Arial" panose="020B0604020202020204" pitchFamily="34" charset="0"/>
                        </a:rPr>
                        <a:t>capillary tube in mm</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2.5</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3.6</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4.4</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5.4</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a:effectLst/>
                          <a:latin typeface="Arial" panose="020B0604020202020204" pitchFamily="34" charset="0"/>
                        </a:rPr>
                        <a:t>6.5</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GB" sz="1100" dirty="0">
                          <a:effectLst/>
                          <a:latin typeface="Arial" panose="020B0604020202020204" pitchFamily="34" charset="0"/>
                        </a:rPr>
                        <a:t>7.5</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3280264"/>
                  </a:ext>
                </a:extLst>
              </a:tr>
            </a:tbl>
          </a:graphicData>
        </a:graphic>
      </p:graphicFrame>
      <p:sp>
        <p:nvSpPr>
          <p:cNvPr id="22" name="TextBox 21">
            <a:extLst>
              <a:ext uri="{FF2B5EF4-FFF2-40B4-BE49-F238E27FC236}">
                <a16:creationId xmlns:a16="http://schemas.microsoft.com/office/drawing/2014/main" id="{EF41E9D5-AD18-45EE-B966-3CCDFF3E1464}"/>
              </a:ext>
            </a:extLst>
          </p:cNvPr>
          <p:cNvSpPr txBox="1"/>
          <p:nvPr/>
        </p:nvSpPr>
        <p:spPr>
          <a:xfrm>
            <a:off x="71076" y="6075078"/>
            <a:ext cx="2585871" cy="769441"/>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just"/>
            <a:r>
              <a:rPr lang="en-US" sz="1100" b="1" dirty="0">
                <a:solidFill>
                  <a:prstClr val="black"/>
                </a:solidFill>
              </a:rPr>
              <a:t>The students repeated the investigation at different temperatures.  The results are shown below.  Draw a graph to show these results to the right</a:t>
            </a: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3" name="Table 12">
            <a:extLst>
              <a:ext uri="{FF2B5EF4-FFF2-40B4-BE49-F238E27FC236}">
                <a16:creationId xmlns:a16="http://schemas.microsoft.com/office/drawing/2014/main" id="{69A68BCB-0BC5-4B4E-BB8C-00909AF3E707}"/>
              </a:ext>
            </a:extLst>
          </p:cNvPr>
          <p:cNvGraphicFramePr>
            <a:graphicFrameLocks noGrp="1"/>
          </p:cNvGraphicFramePr>
          <p:nvPr>
            <p:extLst>
              <p:ext uri="{D42A27DB-BD31-4B8C-83A1-F6EECF244321}">
                <p14:modId xmlns:p14="http://schemas.microsoft.com/office/powerpoint/2010/main" val="1699633263"/>
              </p:ext>
            </p:extLst>
          </p:nvPr>
        </p:nvGraphicFramePr>
        <p:xfrm>
          <a:off x="94011" y="6970370"/>
          <a:ext cx="2540000" cy="2016760"/>
        </p:xfrm>
        <a:graphic>
          <a:graphicData uri="http://schemas.openxmlformats.org/drawingml/2006/table">
            <a:tbl>
              <a:tblPr/>
              <a:tblGrid>
                <a:gridCol w="1016000">
                  <a:extLst>
                    <a:ext uri="{9D8B030D-6E8A-4147-A177-3AD203B41FA5}">
                      <a16:colId xmlns:a16="http://schemas.microsoft.com/office/drawing/2014/main" val="2955375464"/>
                    </a:ext>
                  </a:extLst>
                </a:gridCol>
                <a:gridCol w="1524000">
                  <a:extLst>
                    <a:ext uri="{9D8B030D-6E8A-4147-A177-3AD203B41FA5}">
                      <a16:colId xmlns:a16="http://schemas.microsoft.com/office/drawing/2014/main" val="3679595078"/>
                    </a:ext>
                  </a:extLst>
                </a:gridCol>
              </a:tblGrid>
              <a:tr h="262515">
                <a:tc>
                  <a:txBody>
                    <a:bodyPr/>
                    <a:lstStyle/>
                    <a:p>
                      <a:pPr algn="ctr">
                        <a:spcBef>
                          <a:spcPts val="600"/>
                        </a:spcBef>
                        <a:spcAft>
                          <a:spcPts val="600"/>
                        </a:spcAft>
                      </a:pPr>
                      <a:r>
                        <a:rPr lang="en-GB" sz="1100" b="1">
                          <a:effectLst/>
                          <a:latin typeface="Arial" panose="020B0604020202020204" pitchFamily="34" charset="0"/>
                        </a:rPr>
                        <a:t>Temperature</a:t>
                      </a:r>
                      <a:br>
                        <a:rPr lang="en-GB" sz="1100" b="1">
                          <a:effectLst/>
                          <a:latin typeface="Arial" panose="020B0604020202020204" pitchFamily="34" charset="0"/>
                        </a:rPr>
                      </a:br>
                      <a:r>
                        <a:rPr lang="en-GB" sz="1100" b="1">
                          <a:effectLst/>
                          <a:latin typeface="Arial" panose="020B0604020202020204" pitchFamily="34" charset="0"/>
                        </a:rPr>
                        <a:t>in °C</a:t>
                      </a:r>
                      <a:endParaRPr lang="en-GB" sz="1100">
                        <a:effectLst/>
                        <a:latin typeface="Arial" panose="020B0604020202020204" pitchFamily="34" charset="0"/>
                      </a:endParaRP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US" sz="1100" b="1">
                          <a:effectLst/>
                          <a:latin typeface="Arial" panose="020B0604020202020204" pitchFamily="34" charset="0"/>
                        </a:rPr>
                        <a:t>Rate of water uptake</a:t>
                      </a:r>
                      <a:br>
                        <a:rPr lang="en-US" sz="1100" b="1">
                          <a:effectLst/>
                          <a:latin typeface="Arial" panose="020B0604020202020204" pitchFamily="34" charset="0"/>
                        </a:rPr>
                      </a:br>
                      <a:r>
                        <a:rPr lang="en-US" sz="1100" b="1">
                          <a:effectLst/>
                          <a:latin typeface="Arial" panose="020B0604020202020204" pitchFamily="34" charset="0"/>
                        </a:rPr>
                        <a:t>in mm</a:t>
                      </a:r>
                      <a:r>
                        <a:rPr lang="en-US" sz="1100" b="1" baseline="30000">
                          <a:effectLst/>
                          <a:latin typeface="Arial" panose="020B0604020202020204" pitchFamily="34" charset="0"/>
                        </a:rPr>
                        <a:t>3</a:t>
                      </a:r>
                      <a:r>
                        <a:rPr lang="en-US" sz="1100" b="1">
                          <a:effectLst/>
                          <a:latin typeface="Arial" panose="020B0604020202020204" pitchFamily="34" charset="0"/>
                        </a:rPr>
                        <a:t> per minute</a:t>
                      </a:r>
                      <a:endParaRPr lang="en-US" sz="1100">
                        <a:effectLst/>
                        <a:latin typeface="Arial" panose="020B0604020202020204" pitchFamily="34" charset="0"/>
                      </a:endParaRP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8782301"/>
                  </a:ext>
                </a:extLst>
              </a:tr>
              <a:tr h="152158">
                <a:tc>
                  <a:txBody>
                    <a:bodyPr/>
                    <a:lstStyle/>
                    <a:p>
                      <a:pPr algn="ctr">
                        <a:spcBef>
                          <a:spcPts val="600"/>
                        </a:spcBef>
                        <a:spcAft>
                          <a:spcPts val="600"/>
                        </a:spcAft>
                      </a:pPr>
                      <a:r>
                        <a:rPr lang="en-GB" sz="1100">
                          <a:effectLst/>
                          <a:latin typeface="Arial" panose="020B0604020202020204" pitchFamily="34" charset="0"/>
                        </a:rPr>
                        <a:t>10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100" dirty="0">
                          <a:effectLst/>
                          <a:latin typeface="Arial" panose="020B0604020202020204" pitchFamily="34" charset="0"/>
                        </a:rPr>
                        <a:t>0   </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26270461"/>
                  </a:ext>
                </a:extLst>
              </a:tr>
              <a:tr h="152158">
                <a:tc>
                  <a:txBody>
                    <a:bodyPr/>
                    <a:lstStyle/>
                    <a:p>
                      <a:pPr algn="ctr">
                        <a:spcBef>
                          <a:spcPts val="600"/>
                        </a:spcBef>
                        <a:spcAft>
                          <a:spcPts val="600"/>
                        </a:spcAft>
                      </a:pPr>
                      <a:r>
                        <a:rPr lang="en-GB" sz="1100">
                          <a:effectLst/>
                          <a:latin typeface="Arial" panose="020B0604020202020204" pitchFamily="34" charset="0"/>
                        </a:rPr>
                        <a:t>15</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100">
                          <a:effectLst/>
                          <a:latin typeface="Arial" panose="020B0604020202020204" pitchFamily="34" charset="0"/>
                        </a:rPr>
                        <a:t>0.4</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68659898"/>
                  </a:ext>
                </a:extLst>
              </a:tr>
              <a:tr h="152158">
                <a:tc>
                  <a:txBody>
                    <a:bodyPr/>
                    <a:lstStyle/>
                    <a:p>
                      <a:pPr algn="ctr">
                        <a:spcBef>
                          <a:spcPts val="600"/>
                        </a:spcBef>
                        <a:spcAft>
                          <a:spcPts val="600"/>
                        </a:spcAft>
                      </a:pPr>
                      <a:r>
                        <a:rPr lang="en-GB" sz="1100">
                          <a:effectLst/>
                          <a:latin typeface="Arial" panose="020B0604020202020204" pitchFamily="34" charset="0"/>
                        </a:rPr>
                        <a:t>20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100">
                          <a:effectLst/>
                          <a:latin typeface="Arial" panose="020B0604020202020204" pitchFamily="34" charset="0"/>
                        </a:rPr>
                        <a:t>1.0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7946764"/>
                  </a:ext>
                </a:extLst>
              </a:tr>
              <a:tr h="152158">
                <a:tc>
                  <a:txBody>
                    <a:bodyPr/>
                    <a:lstStyle/>
                    <a:p>
                      <a:pPr algn="ctr">
                        <a:spcBef>
                          <a:spcPts val="600"/>
                        </a:spcBef>
                        <a:spcAft>
                          <a:spcPts val="600"/>
                        </a:spcAft>
                      </a:pPr>
                      <a:r>
                        <a:rPr lang="en-GB" sz="1100">
                          <a:effectLst/>
                          <a:latin typeface="Arial" panose="020B0604020202020204" pitchFamily="34" charset="0"/>
                        </a:rPr>
                        <a:t>25</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100">
                          <a:effectLst/>
                          <a:latin typeface="Arial" panose="020B0604020202020204" pitchFamily="34" charset="0"/>
                        </a:rPr>
                        <a:t>2.1</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3550896"/>
                  </a:ext>
                </a:extLst>
              </a:tr>
              <a:tr h="152158">
                <a:tc>
                  <a:txBody>
                    <a:bodyPr/>
                    <a:lstStyle/>
                    <a:p>
                      <a:pPr algn="ctr">
                        <a:spcBef>
                          <a:spcPts val="600"/>
                        </a:spcBef>
                        <a:spcAft>
                          <a:spcPts val="600"/>
                        </a:spcAft>
                      </a:pPr>
                      <a:r>
                        <a:rPr lang="en-GB" sz="1100">
                          <a:effectLst/>
                          <a:latin typeface="Arial" panose="020B0604020202020204" pitchFamily="34" charset="0"/>
                        </a:rPr>
                        <a:t>30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100">
                          <a:effectLst/>
                          <a:latin typeface="Arial" panose="020B0604020202020204" pitchFamily="34" charset="0"/>
                        </a:rPr>
                        <a:t>3.2</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8374227"/>
                  </a:ext>
                </a:extLst>
              </a:tr>
              <a:tr h="152158">
                <a:tc>
                  <a:txBody>
                    <a:bodyPr/>
                    <a:lstStyle/>
                    <a:p>
                      <a:pPr algn="ctr">
                        <a:spcBef>
                          <a:spcPts val="600"/>
                        </a:spcBef>
                        <a:spcAft>
                          <a:spcPts val="600"/>
                        </a:spcAft>
                      </a:pPr>
                      <a:r>
                        <a:rPr lang="en-GB" sz="1100">
                          <a:effectLst/>
                          <a:latin typeface="Arial" panose="020B0604020202020204" pitchFamily="34" charset="0"/>
                        </a:rPr>
                        <a:t>35</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100">
                          <a:effectLst/>
                          <a:latin typeface="Arial" panose="020B0604020202020204" pitchFamily="34" charset="0"/>
                        </a:rPr>
                        <a:t>4.0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14705634"/>
                  </a:ext>
                </a:extLst>
              </a:tr>
              <a:tr h="152158">
                <a:tc>
                  <a:txBody>
                    <a:bodyPr/>
                    <a:lstStyle/>
                    <a:p>
                      <a:pPr algn="ctr">
                        <a:spcBef>
                          <a:spcPts val="600"/>
                        </a:spcBef>
                        <a:spcAft>
                          <a:spcPts val="600"/>
                        </a:spcAft>
                      </a:pPr>
                      <a:r>
                        <a:rPr lang="en-GB" sz="1100">
                          <a:effectLst/>
                          <a:latin typeface="Arial" panose="020B0604020202020204" pitchFamily="34" charset="0"/>
                        </a:rPr>
                        <a:t>40</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600"/>
                        </a:spcBef>
                        <a:spcAft>
                          <a:spcPts val="600"/>
                        </a:spcAft>
                      </a:pPr>
                      <a:r>
                        <a:rPr lang="en-GB" sz="1100" dirty="0">
                          <a:effectLst/>
                          <a:latin typeface="Arial" panose="020B0604020202020204" pitchFamily="34" charset="0"/>
                        </a:rPr>
                        <a:t>4.4</a:t>
                      </a:r>
                    </a:p>
                  </a:txBody>
                  <a:tcPr marL="68580" marR="68580" marT="31750" marB="317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6348464"/>
                  </a:ext>
                </a:extLst>
              </a:tr>
            </a:tbl>
          </a:graphicData>
        </a:graphic>
      </p:graphicFrame>
      <p:pic>
        <p:nvPicPr>
          <p:cNvPr id="1027" name="Picture 3" descr="https://app.doublestruck.eu/content/AG_BLG/HTML/Q/Q15SIP107_files/img02.png">
            <a:extLst>
              <a:ext uri="{FF2B5EF4-FFF2-40B4-BE49-F238E27FC236}">
                <a16:creationId xmlns:a16="http://schemas.microsoft.com/office/drawing/2014/main" id="{6F4E615E-CE7F-4D1F-A53F-CD5448C37F6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586" b="21026"/>
          <a:stretch/>
        </p:blipFill>
        <p:spPr bwMode="auto">
          <a:xfrm>
            <a:off x="2822336" y="6211406"/>
            <a:ext cx="3941653" cy="2775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8291</TotalTime>
  <Words>240</Words>
  <Application>Microsoft Office PowerPoint</Application>
  <PresentationFormat>On-screen Show (4:3)</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Potometer Investigation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29</cp:revision>
  <dcterms:created xsi:type="dcterms:W3CDTF">2019-02-02T18:17:28Z</dcterms:created>
  <dcterms:modified xsi:type="dcterms:W3CDTF">2024-06-08T16:22:52Z</dcterms:modified>
</cp:coreProperties>
</file>