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60" r:id="rId4"/>
    <p:sldId id="261" r:id="rId5"/>
    <p:sldId id="267" r:id="rId6"/>
    <p:sldId id="262" r:id="rId7"/>
    <p:sldId id="263" r:id="rId8"/>
    <p:sldId id="264" r:id="rId9"/>
    <p:sldId id="265" r:id="rId10"/>
    <p:sldId id="266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>
        <p:scale>
          <a:sx n="60" d="100"/>
          <a:sy n="60" d="100"/>
        </p:scale>
        <p:origin x="16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9FCA9-489F-40BD-BD6F-570150955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C2CB6-F366-4748-AAD2-0324CE720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A7970-3BAC-46B7-9ABA-3F0704D5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20FB-4A32-494B-A3FD-011053162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5934-76B7-4A58-A6E7-B39FFB47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36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90C0-29A0-4359-8224-2F265A5E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70D47-9EE4-461E-BB77-CA477C02B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1B16-23C6-48C3-A2CC-7229C96A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E51CE-287F-4D1E-8F92-E3028307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54596-1137-4ECE-8B4A-572D1E055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5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C19938-22DD-4F06-AE9D-50786362D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8E2D6-59FB-4256-B6C0-E0975CC36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14624-D445-4D7B-896D-7574B934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1D9F3-1ECD-42F8-A097-81EC5C0B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64C19-632A-444C-968D-FD661C5A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130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3806-A4D1-138E-CCD2-A64950912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094E2-3DBA-FA15-A382-286702E8A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A6B3-691A-D360-FDE9-139EA04B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67E56-BA17-7E61-ECCF-C04D64E9B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595B0-865C-F2F0-AA69-607E8575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2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14782-2214-0FB9-9010-6FB9E512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8EB9E-DDE6-7BD7-4EEB-4BE0E56D7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3AE6-6BB2-546A-5E59-F6F273D0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39523-B108-58C5-3054-62D7B44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FA84D-655D-1388-E66F-C83C4353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9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8EB3-72D8-0836-4993-7C57FB6E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9A238-07CD-9E15-4576-05EC63FA6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E6A7F-51C9-AF6B-09B7-B31FBAD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B3FA2-D5C2-B848-BADB-CC780131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F5E2E-5E82-42EE-E160-DD8B5A84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577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E188-260D-54D8-A412-0EE6AD34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F0630-5CFF-0F1B-75EB-D9F6DEC92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593D4-343C-765F-EDA8-0E8003FB4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1FC83-37CA-578C-C5BC-750C8A17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DAE99-E483-6713-F658-46A3F33B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F7D47-8299-AD24-E5E2-0BD68006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0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6DA6-ECF8-B112-9B01-304FC626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C746B-C33A-E8CB-E16D-5DEE083E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C988C-3A24-1206-A936-4BCF0E33F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A050-EFFA-DDAA-9432-B521DD657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3A87-A7E3-61EA-6FD7-41ED1F364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45CDD-15F1-321D-DABA-855F9D0E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F2B17-5467-7A2D-0374-FBBA5530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B432D2-D8E6-B90D-FFB7-B3BFBB07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313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34C3-BE19-07EF-CD24-C0AFC2A2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BAA46-E2CC-C3CB-AC63-2A7842E8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5D6B9-FFD9-2338-DBCF-7597C0CE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60FA1-05CE-C058-004F-D6B78850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46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EE653-E4B1-7E33-1F07-C66B0BE6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BD2C3-2E1C-C03A-8CC1-0D6A20E1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5AE6A-16C1-E835-46C9-A5C2EBBC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5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D511F-7FEF-C5D1-0AEB-72A2812E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83DCA-59AE-7C61-F76D-09975CA44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7C19D-8614-D86A-0DD5-3E2C2B3C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E041-D797-2EA9-A2E5-740CF0CB7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C6F5F-5413-59BC-E04D-39A4A21B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7751E-6B49-8301-AE48-C21EB87B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4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2D5A-BB30-40F1-91E9-5413D5CB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95D3C-DD4F-420A-A4F1-3326B9505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4CEBF-6A9B-4332-991E-3CC41B84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D0FCA-D214-4CB9-A0B4-249D4E7C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FC992-A4B9-4474-A292-35A6F97C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55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BEF1-87A7-55D6-F0FD-A9F2458E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BD753-0479-9442-5D2E-EC3B23FC1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EB3FD-EC0B-72FB-D3DD-42B4B0BC0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90F4-5286-BBCF-F95C-8A9D4355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34954-CF36-EA41-454B-93C04999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DFE9B-9E45-7867-40D2-359FED52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31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7E98-12D6-9643-9A13-C9196750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ADEA6-FF64-6719-1385-F92EB5BFC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7A0D-FD61-301F-8216-A43412543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5A97-FFED-B3F7-49FA-18B814DA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E520-011F-63BB-F9C6-2D7040B63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21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FE3BC-2370-5515-E8FE-5C74F3006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8E9AB-2DEC-B9AE-D347-F413E1106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478E2-D4E6-03C6-CE5C-29F72BA2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996A7-5574-1889-48E2-19DD6219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15E05-1198-2F2F-AB87-0BF4FADC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10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3F1A-C538-418D-872A-A0919C52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39D80-8F7F-4B3F-979A-04FAA7430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9A529-7EDC-40A1-BA22-938E0EE5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366AE-7040-4D04-BD72-E66EF2F2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791D9-6EF8-48A5-9C63-0BE6FC00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41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FAE25-D71B-4519-A169-6E02B2C5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AC7C7-CCEC-445C-8C1C-2B480FE0E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D1F62-3617-48F8-BD73-23EE1CF06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191E6-A293-4C1A-AECA-3A871232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33E92-39B0-476C-A5BF-25C75835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7428C-AE87-4F63-A9B1-302F8993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B94F8-7DC4-4C89-88E7-30A48D700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7013-1344-4B83-A282-642082A4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447A7-7BB2-4818-9C70-406DD180B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6235C-3559-4DCF-9BF2-BFFE5456A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19B71-3822-4C0A-822B-A3B03D89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72EE9B-E653-4AE3-AD5F-0462F00ED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4436-717B-4AF4-AC19-A43538D5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E7058-4F5E-46C2-BEFE-08D1ED8B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4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19EC-9D60-4019-8ADC-488246EA9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718982-3631-4564-AAD7-B3AE78CB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0D371-135A-4D08-8D28-10C624055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4DF62-3097-43D5-B3D8-E19BC4ED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3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2BDC67-9882-4805-B7EB-FFA8188F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27D3D-2E0E-44C4-9129-6C2A8C5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EF912-80A4-41B6-BCDB-F6BFDA22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029A-5353-4F04-9339-7A3E2DC4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16823-F273-4B31-AEE2-F1945C66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7B161-378E-4CDD-AE96-EED89A64F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4DD1D-58A2-45C0-937A-4B263A9F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EC1DD-83FE-4C79-93AB-2077874C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E8C4-EA5D-4891-81CA-5923ABA7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1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D359-C60B-48BD-BF83-B8F3984B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C2A86-AA5C-4337-A8C9-14E14207B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AFC2A-01E3-46B4-94A4-464F60716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1DB47-0412-44BB-93FF-E68D8C6D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14F6B-8D28-4E2F-A864-10E297750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00C78-51A6-41A4-B30B-D2EAF0EE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71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4F7351-7053-4AA1-B2F0-7596D0ED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F7F7-8AD8-4EF8-A541-F4C3A03F4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259ED-5394-48A3-B05A-69517641A7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D413F-5782-434A-A74A-2747073742BD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56190-BA67-423E-90F8-111E6518A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64AD1-538D-4409-BE42-DED5A8558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70007-0356-4F26-BC48-6521A1AC1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1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4ADAD-F5D7-916E-224D-A1687CCE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B47B0-7424-AA24-776C-A87267DF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3D866-E866-EF24-B259-C3A27BD98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AA4433-A435-4F16-AD0A-11C026674ABC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6C73B-F55B-4B4A-F149-AB31A86BD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3F17F-014B-18EF-BFF2-FD23C107D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347DD-AFF3-410F-9857-6D81E87CA2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68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chlikeahero" TargetMode="External"/><Relationship Id="rId13" Type="http://schemas.openxmlformats.org/officeDocument/2006/relationships/hyperlink" Target="https://www.youtube.com/watch?v=aNo-pT9yb8g" TargetMode="External"/><Relationship Id="rId3" Type="http://schemas.openxmlformats.org/officeDocument/2006/relationships/hyperlink" Target="https://www.instagram.com/teachlikeahero/" TargetMode="External"/><Relationship Id="rId7" Type="http://schemas.openxmlformats.org/officeDocument/2006/relationships/hyperlink" Target="https://www.youtube.com/channel/UCusRyTOMev92b-esEk3kVew" TargetMode="External"/><Relationship Id="rId12" Type="http://schemas.openxmlformats.org/officeDocument/2006/relationships/hyperlink" Target="https://www.tes.com/teaching-resource/resource-1115860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interest.co.uk/isany1coming4an/" TargetMode="External"/><Relationship Id="rId11" Type="http://schemas.openxmlformats.org/officeDocument/2006/relationships/hyperlink" Target="https://www.teacherspayteachers.com/Product/Physics-Generating-Electricity-Lesson-2682752" TargetMode="External"/><Relationship Id="rId5" Type="http://schemas.openxmlformats.org/officeDocument/2006/relationships/hyperlink" Target="https://twitter.com/teacherchalky1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hyperlink" Target="https://mailchi.mp/b9218a58e7d3/subscribe-to-our-newsletter-to-keep-up-to-date-with-all-our-teaching-cpd-updates" TargetMode="External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F02145-03F4-4CBF-9CD9-E2DCCAD6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165"/>
            <a:ext cx="9845040" cy="5537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7E180-2CAA-40F5-A9FF-8C2E0BDF1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5276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1467485"/>
            <a:ext cx="5390515" cy="53905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F106DF-E24B-4AD5-A14B-D852C062F596}"/>
              </a:ext>
            </a:extLst>
          </p:cNvPr>
          <p:cNvGrpSpPr/>
          <p:nvPr/>
        </p:nvGrpSpPr>
        <p:grpSpPr>
          <a:xfrm>
            <a:off x="284478" y="121920"/>
            <a:ext cx="6136642" cy="1544320"/>
            <a:chOff x="2367278" y="91440"/>
            <a:chExt cx="6136642" cy="211328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DC468B4B-ED3C-46E2-AD3F-8D92907B5024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114383"/>
                <a:gd name="adj2" fmla="val 165577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0AF497-2636-4F0E-87BC-7EE88D420F80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/>
                <a:t>Welcome to your virtual tour of a power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7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E57318-E820-4897-FC32-891AE601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09D716-4142-4625-A7BA-B9A503FAAC1B}"/>
              </a:ext>
            </a:extLst>
          </p:cNvPr>
          <p:cNvSpPr/>
          <p:nvPr/>
        </p:nvSpPr>
        <p:spPr>
          <a:xfrm>
            <a:off x="508000" y="1798320"/>
            <a:ext cx="10942320" cy="176691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05945-601C-953A-3713-C9231ED845E2}"/>
              </a:ext>
            </a:extLst>
          </p:cNvPr>
          <p:cNvSpPr/>
          <p:nvPr/>
        </p:nvSpPr>
        <p:spPr>
          <a:xfrm>
            <a:off x="508000" y="3657600"/>
            <a:ext cx="10942320" cy="163068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94452-43AA-2401-3D45-44BDC68A579E}"/>
              </a:ext>
            </a:extLst>
          </p:cNvPr>
          <p:cNvSpPr txBox="1"/>
          <p:nvPr/>
        </p:nvSpPr>
        <p:spPr>
          <a:xfrm>
            <a:off x="588580" y="1780486"/>
            <a:ext cx="795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Click on the links below for lessons this resource can be used with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61A2E-28D1-8FED-3C46-451F95BFA9B6}"/>
              </a:ext>
            </a:extLst>
          </p:cNvPr>
          <p:cNvSpPr txBox="1"/>
          <p:nvPr/>
        </p:nvSpPr>
        <p:spPr>
          <a:xfrm>
            <a:off x="588579" y="3657600"/>
            <a:ext cx="741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Follow this link for a video running through this activity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728B6-BF83-348B-79AB-AE33DBA82102}"/>
              </a:ext>
            </a:extLst>
          </p:cNvPr>
          <p:cNvSpPr txBox="1"/>
          <p:nvPr/>
        </p:nvSpPr>
        <p:spPr>
          <a:xfrm>
            <a:off x="508000" y="5380642"/>
            <a:ext cx="10630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Follow me on social media to stay in touch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A2451-F7A0-6199-DA1D-39EC7804FD55}"/>
              </a:ext>
            </a:extLst>
          </p:cNvPr>
          <p:cNvSpPr txBox="1"/>
          <p:nvPr/>
        </p:nvSpPr>
        <p:spPr>
          <a:xfrm>
            <a:off x="508000" y="6008241"/>
            <a:ext cx="10630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Keep up to date with my new content: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reating Social Media Share Buttons | by David Olurebi | Medium">
            <a:hlinkClick r:id="rId3"/>
            <a:extLst>
              <a:ext uri="{FF2B5EF4-FFF2-40B4-BE49-F238E27FC236}">
                <a16:creationId xmlns:a16="http://schemas.microsoft.com/office/drawing/2014/main" id="{47925F6F-A584-77B9-6716-05D5CB7B5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5" b="50000"/>
          <a:stretch/>
        </p:blipFill>
        <p:spPr bwMode="auto">
          <a:xfrm>
            <a:off x="7254768" y="5366782"/>
            <a:ext cx="585949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reating Social Media Share Buttons | by David Olurebi | Medium">
            <a:hlinkClick r:id="rId5"/>
            <a:extLst>
              <a:ext uri="{FF2B5EF4-FFF2-40B4-BE49-F238E27FC236}">
                <a16:creationId xmlns:a16="http://schemas.microsoft.com/office/drawing/2014/main" id="{87572B9B-A89C-98D8-5493-0749774E01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2" r="34165" b="51080"/>
          <a:stretch/>
        </p:blipFill>
        <p:spPr bwMode="auto">
          <a:xfrm>
            <a:off x="8005379" y="5380642"/>
            <a:ext cx="533400" cy="6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reating Social Media Share Buttons | by David Olurebi | Medium">
            <a:hlinkClick r:id="rId6"/>
            <a:extLst>
              <a:ext uri="{FF2B5EF4-FFF2-40B4-BE49-F238E27FC236}">
                <a16:creationId xmlns:a16="http://schemas.microsoft.com/office/drawing/2014/main" id="{5089F1DF-22D9-22F5-B154-552E0CE35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5" b="50000"/>
          <a:stretch/>
        </p:blipFill>
        <p:spPr bwMode="auto">
          <a:xfrm>
            <a:off x="8772548" y="5380642"/>
            <a:ext cx="585949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reating Social Media Share Buttons | by David Olurebi | Medium">
            <a:hlinkClick r:id="rId7"/>
            <a:extLst>
              <a:ext uri="{FF2B5EF4-FFF2-40B4-BE49-F238E27FC236}">
                <a16:creationId xmlns:a16="http://schemas.microsoft.com/office/drawing/2014/main" id="{81F2C6A6-0466-E869-D106-99888C19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5" t="50000" r="34563"/>
          <a:stretch/>
        </p:blipFill>
        <p:spPr bwMode="auto">
          <a:xfrm>
            <a:off x="9500827" y="5431680"/>
            <a:ext cx="533400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reating Social Media Share Buttons | by David Olurebi | Medium">
            <a:hlinkClick r:id="rId8"/>
            <a:extLst>
              <a:ext uri="{FF2B5EF4-FFF2-40B4-BE49-F238E27FC236}">
                <a16:creationId xmlns:a16="http://schemas.microsoft.com/office/drawing/2014/main" id="{3CA01506-71EE-A240-2EA2-5F78B3458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9" t="50000"/>
          <a:stretch/>
        </p:blipFill>
        <p:spPr bwMode="auto">
          <a:xfrm>
            <a:off x="10356504" y="5431679"/>
            <a:ext cx="568783" cy="6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9"/>
            <a:extLst>
              <a:ext uri="{FF2B5EF4-FFF2-40B4-BE49-F238E27FC236}">
                <a16:creationId xmlns:a16="http://schemas.microsoft.com/office/drawing/2014/main" id="{34666138-8AE8-C917-AC0D-A931D9B6A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673" y="6041224"/>
            <a:ext cx="3517697" cy="493819"/>
          </a:xfrm>
          <a:prstGeom prst="rect">
            <a:avLst/>
          </a:prstGeom>
        </p:spPr>
      </p:pic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8AF6D5C2-A8D0-D9EA-EDFB-8ABC28F70521}"/>
              </a:ext>
            </a:extLst>
          </p:cNvPr>
          <p:cNvSpPr txBox="1"/>
          <p:nvPr/>
        </p:nvSpPr>
        <p:spPr>
          <a:xfrm>
            <a:off x="741680" y="2581541"/>
            <a:ext cx="43274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TPT lesson on power stations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57F7C237-D4CF-20B1-BEC2-59B80FD38973}"/>
              </a:ext>
            </a:extLst>
          </p:cNvPr>
          <p:cNvSpPr txBox="1"/>
          <p:nvPr/>
        </p:nvSpPr>
        <p:spPr>
          <a:xfrm>
            <a:off x="741680" y="3082849"/>
            <a:ext cx="43274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TES lesson on power stations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F0295CF3-B6E3-7B74-8664-D5805CC2E235}"/>
              </a:ext>
            </a:extLst>
          </p:cNvPr>
          <p:cNvSpPr txBox="1"/>
          <p:nvPr/>
        </p:nvSpPr>
        <p:spPr>
          <a:xfrm>
            <a:off x="741680" y="4623216"/>
            <a:ext cx="4327452" cy="3693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Youtube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video link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D5CC3-7E28-1F00-13DB-99780A39F6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3581" y="3848576"/>
            <a:ext cx="2275631" cy="128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121A9-E346-0650-773A-CB838E7CA2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7551" y="1863354"/>
            <a:ext cx="2172860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552f4e64e70ed">
            <a:extLst>
              <a:ext uri="{FF2B5EF4-FFF2-40B4-BE49-F238E27FC236}">
                <a16:creationId xmlns:a16="http://schemas.microsoft.com/office/drawing/2014/main" id="{DFDAA0D3-341E-4D56-8F41-3C95FF30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B86A6C-BC2B-402C-A924-405C4101D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60" y="-563880"/>
            <a:ext cx="7503795" cy="75037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771EA5-BDC5-49BC-9BFF-2AF9E48E8B0D}"/>
              </a:ext>
            </a:extLst>
          </p:cNvPr>
          <p:cNvGrpSpPr/>
          <p:nvPr/>
        </p:nvGrpSpPr>
        <p:grpSpPr>
          <a:xfrm>
            <a:off x="284478" y="121920"/>
            <a:ext cx="8138162" cy="2554545"/>
            <a:chOff x="2367278" y="91440"/>
            <a:chExt cx="6136642" cy="255454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DAC486D-9EA1-4435-BE2F-BD77E2188ED2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79281"/>
                <a:gd name="adj2" fmla="val 52355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4B66D7-CF68-4AD0-9A4F-DE44038555FE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/>
                <a:t>Coal is transported and stored at power stations before moving up a conveyer to the mill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117C59-1579-46AB-B819-6A28117A7DEB}"/>
              </a:ext>
            </a:extLst>
          </p:cNvPr>
          <p:cNvGrpSpPr/>
          <p:nvPr/>
        </p:nvGrpSpPr>
        <p:grpSpPr>
          <a:xfrm>
            <a:off x="0" y="3332480"/>
            <a:ext cx="4578812" cy="3525520"/>
            <a:chOff x="7735108" y="3332480"/>
            <a:chExt cx="4578812" cy="35255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000E9E-47E3-4DC0-BEAA-E02B8D937E0C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AE860-8DA7-40F9-A155-2DEDB1813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D07908-5CC2-4869-BEEE-65166B9F25A6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9065EC-88AD-41BC-BA29-779DB708E051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energy is stored in coal?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Where does the coal come from?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are the problems with </a:t>
              </a:r>
              <a:r>
                <a:rPr lang="en-GB" sz="2200" b="1"/>
                <a:t>using coal?</a:t>
              </a:r>
              <a:endParaRPr lang="en-GB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750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4-pulverising-mill">
            <a:extLst>
              <a:ext uri="{FF2B5EF4-FFF2-40B4-BE49-F238E27FC236}">
                <a16:creationId xmlns:a16="http://schemas.microsoft.com/office/drawing/2014/main" id="{5FA45C8B-BDCD-4827-A393-030FF21D1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63838-01A1-4AD5-8717-94A699E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-635635"/>
            <a:ext cx="7493635" cy="74936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530CB7-55D6-4160-B0D5-E43C32739A01}"/>
              </a:ext>
            </a:extLst>
          </p:cNvPr>
          <p:cNvGrpSpPr/>
          <p:nvPr/>
        </p:nvGrpSpPr>
        <p:grpSpPr>
          <a:xfrm>
            <a:off x="284478" y="121920"/>
            <a:ext cx="7853682" cy="2113280"/>
            <a:chOff x="2367278" y="91440"/>
            <a:chExt cx="6136642" cy="211328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5ED2E906-CA77-4D9F-95A9-1F78830EB87D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67168"/>
                <a:gd name="adj2" fmla="val 48973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2992F0-5B8C-404E-A15B-D2441C0CB605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Then the coal is ground down into a fine powder.  This increases surface area so it burns better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064F187-AA8E-41F3-B597-2128B08B6527}"/>
              </a:ext>
            </a:extLst>
          </p:cNvPr>
          <p:cNvGrpSpPr/>
          <p:nvPr/>
        </p:nvGrpSpPr>
        <p:grpSpPr>
          <a:xfrm>
            <a:off x="0" y="3332480"/>
            <a:ext cx="4578812" cy="3525520"/>
            <a:chOff x="7735108" y="3332480"/>
            <a:chExt cx="4578812" cy="35255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4E30DD-DD09-4A83-ADE5-9037C1D99106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94BE73-1B07-42FF-A192-46A57C10B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C75004-E90C-4A36-9FCC-318BF4D02603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386730-BD44-4F0F-86FD-51E0E28F0DBC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does coal burn better when it’s ground down?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problems might there be when grinding the coal down?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0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rnace- Tejo Power Station, Lisbon | Bill Learmonth | Flickr">
            <a:extLst>
              <a:ext uri="{FF2B5EF4-FFF2-40B4-BE49-F238E27FC236}">
                <a16:creationId xmlns:a16="http://schemas.microsoft.com/office/drawing/2014/main" id="{2C33D572-8C57-48D7-AE92-3176FB71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8501A-F3D5-4ACB-AF92-55FAD5FD7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60" y="-513080"/>
            <a:ext cx="7503795" cy="75037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C288FD-0058-4E1F-BC60-07E3B4993720}"/>
              </a:ext>
            </a:extLst>
          </p:cNvPr>
          <p:cNvGrpSpPr/>
          <p:nvPr/>
        </p:nvGrpSpPr>
        <p:grpSpPr>
          <a:xfrm>
            <a:off x="2966718" y="71120"/>
            <a:ext cx="8138162" cy="1371600"/>
            <a:chOff x="2367278" y="91440"/>
            <a:chExt cx="6136642" cy="211328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6257ECF-CFE6-47AD-9A3C-045DC161E0BE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-70779"/>
                <a:gd name="adj2" fmla="val 115282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BAE6FD-E27A-46B0-8587-F1E17C5F4A1E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The coal dust is then blown into the furnace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91CF90-8D8E-4EEB-BCA0-5B3DEC4DA4C7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C92FB7D-D0CF-4367-BA85-0710FC841B53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2324A4-CB33-432C-83D8-B2CC000BB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BB8C52-FEBF-4FA8-B817-E217183A5C6D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3B6329-E18C-442B-ACAE-84555CF8F981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energy change takes place when the coal is burnt?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waste gases are produced?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problems are caused by these waste gases?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3696B-C1E3-4DE1-A7F6-FD13B3A6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4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EC362-7AF4-4BAF-9F99-9541FF6F1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201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-594360"/>
            <a:ext cx="7818755" cy="78187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89B6F7B-A58A-4C34-8E56-BBF321911DC5}"/>
              </a:ext>
            </a:extLst>
          </p:cNvPr>
          <p:cNvGrpSpPr/>
          <p:nvPr/>
        </p:nvGrpSpPr>
        <p:grpSpPr>
          <a:xfrm>
            <a:off x="284478" y="121920"/>
            <a:ext cx="7802882" cy="2554545"/>
            <a:chOff x="2367278" y="91440"/>
            <a:chExt cx="6136642" cy="255454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F27D258B-FE94-4C9D-9B04-DF17C46A3F30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80150"/>
                <a:gd name="adj2" fmla="val 55254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2DDCD1-45C3-4C61-BFFC-DDF1D1021125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Water is boiled in the boiler to produce high pressure steam. The steam then turns the turbines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CC53BF-459F-4345-91ED-1A84295C0384}"/>
              </a:ext>
            </a:extLst>
          </p:cNvPr>
          <p:cNvGrpSpPr/>
          <p:nvPr/>
        </p:nvGrpSpPr>
        <p:grpSpPr>
          <a:xfrm>
            <a:off x="0" y="3332480"/>
            <a:ext cx="4578812" cy="3525520"/>
            <a:chOff x="7735108" y="3332480"/>
            <a:chExt cx="4578812" cy="35255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690B74-4B4D-4565-BA20-2551D1928FCB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831FE4-1539-40F0-A78E-FE9113B83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208ADB-BD24-4F43-B0E6-9C88FDA3C397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1A1BE7-76FE-4B74-AE24-BE06F058C1FF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needs to happen to the water before it boils?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do we want high pressure steam?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7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95117-8E37-499E-AE46-E51172AEE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0"/>
            <a:ext cx="121716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38EC0-C637-43D5-A992-566CAF39D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265680"/>
            <a:ext cx="4592320" cy="4592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637F177-7658-4727-9B27-F1FE551E912B}"/>
              </a:ext>
            </a:extLst>
          </p:cNvPr>
          <p:cNvGrpSpPr/>
          <p:nvPr/>
        </p:nvGrpSpPr>
        <p:grpSpPr>
          <a:xfrm>
            <a:off x="3362960" y="121920"/>
            <a:ext cx="8544563" cy="1442720"/>
            <a:chOff x="5445760" y="91440"/>
            <a:chExt cx="8544563" cy="210312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6AF4D533-6AD0-4D15-ABBB-DF8ED5EC6824}"/>
                </a:ext>
              </a:extLst>
            </p:cNvPr>
            <p:cNvSpPr/>
            <p:nvPr/>
          </p:nvSpPr>
          <p:spPr>
            <a:xfrm>
              <a:off x="5445760" y="91440"/>
              <a:ext cx="8544562" cy="2103120"/>
            </a:xfrm>
            <a:prstGeom prst="wedgeRoundRectCallout">
              <a:avLst>
                <a:gd name="adj1" fmla="val -75545"/>
                <a:gd name="adj2" fmla="val 291322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A87F93-93F6-4626-9D63-7264BDA30890}"/>
                </a:ext>
              </a:extLst>
            </p:cNvPr>
            <p:cNvSpPr txBox="1"/>
            <p:nvPr/>
          </p:nvSpPr>
          <p:spPr>
            <a:xfrm>
              <a:off x="5445761" y="91440"/>
              <a:ext cx="85445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/>
                <a:t>The high pressure steam is used to spin a turbine at a frequency of 50Hz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8CC2F8-F346-4FBD-AEDA-2FA869B2CD97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797ABB-FE43-4264-92BE-D2668579AE55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808CAD-182A-43FC-B9CA-E3DD2C11F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BEB4C7-5B7E-44BD-BC56-7EEC92F5CED5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86CC9E-1253-4822-9DE9-C53FB9057055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How many times a second is the turbine turning?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could the inside of the turbine be compared to?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73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William_H_Zimmer_750kw%20Power_Station_Generator">
            <a:extLst>
              <a:ext uri="{FF2B5EF4-FFF2-40B4-BE49-F238E27FC236}">
                <a16:creationId xmlns:a16="http://schemas.microsoft.com/office/drawing/2014/main" id="{C03FAFC6-71CD-449C-9648-B62C42644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1276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E2DC4-9F22-4B5B-A38A-07C76AC82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676" y="1559560"/>
            <a:ext cx="5400675" cy="54006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636391-0EB1-422F-86F2-9FBE9F148D5E}"/>
              </a:ext>
            </a:extLst>
          </p:cNvPr>
          <p:cNvGrpSpPr/>
          <p:nvPr/>
        </p:nvGrpSpPr>
        <p:grpSpPr>
          <a:xfrm>
            <a:off x="1503680" y="152400"/>
            <a:ext cx="6136639" cy="2103120"/>
            <a:chOff x="2387600" y="101600"/>
            <a:chExt cx="6136639" cy="210312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7AE997D-0528-4366-950D-2860A7EAC45B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-54886"/>
                <a:gd name="adj2" fmla="val 111292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49DF35-F1F5-4CC9-B42A-23772CF36373}"/>
                </a:ext>
              </a:extLst>
            </p:cNvPr>
            <p:cNvSpPr txBox="1"/>
            <p:nvPr/>
          </p:nvSpPr>
          <p:spPr>
            <a:xfrm>
              <a:off x="2407920" y="183664"/>
              <a:ext cx="61163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The turbines turn the generator which makes the electricity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C92145-E5CB-41B3-9D84-B44EF2F58724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57E3E5-E189-4DC9-8930-3215278A3D60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556837-A0C4-475E-8A47-410667288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BA03F8-5445-4BD9-BFF0-3817FD52DF99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793A7E-D3E2-43B8-B553-30764CEA170A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sort of electricity is being generated?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potential wasted energy might there be?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9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39134_10d0ae45">
            <a:extLst>
              <a:ext uri="{FF2B5EF4-FFF2-40B4-BE49-F238E27FC236}">
                <a16:creationId xmlns:a16="http://schemas.microsoft.com/office/drawing/2014/main" id="{A5A72112-5BC5-4FE3-A571-6621E245C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9BFD7-9BC5-4F5F-A427-F63288E5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36" y="1021080"/>
            <a:ext cx="5959475" cy="59594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0EA979-EFD7-4C6C-B666-F7F40B530E4E}"/>
              </a:ext>
            </a:extLst>
          </p:cNvPr>
          <p:cNvGrpSpPr/>
          <p:nvPr/>
        </p:nvGrpSpPr>
        <p:grpSpPr>
          <a:xfrm>
            <a:off x="1884677" y="111760"/>
            <a:ext cx="6136642" cy="2113280"/>
            <a:chOff x="2367278" y="91440"/>
            <a:chExt cx="6136642" cy="211328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99930FC9-BDC6-4FDB-B86F-F97B9DD574EE}"/>
                </a:ext>
              </a:extLst>
            </p:cNvPr>
            <p:cNvSpPr/>
            <p:nvPr/>
          </p:nvSpPr>
          <p:spPr>
            <a:xfrm>
              <a:off x="2387600" y="101600"/>
              <a:ext cx="6116320" cy="2103120"/>
            </a:xfrm>
            <a:prstGeom prst="wedgeRoundRectCallout">
              <a:avLst>
                <a:gd name="adj1" fmla="val -58042"/>
                <a:gd name="adj2" fmla="val 99215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9B516F-76C4-4E23-BE78-59B2C2DF39DA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The electricity is stepped up and transmitted by the national grid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198492-14D0-4F11-8B10-7EB25E2722F8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F3C431-7B7F-4563-A718-0F76B81314AC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45C63D-D196-4F4A-81B9-D360024F8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D69444-9F9E-4C51-A816-3344C2FF6F6C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09C47C-15D8-406F-A6AD-801324CC80E5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is the voltage stepped up?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is it stepped up to?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is the national grid?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62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ience-dv-climate-330x270-cooling-towers">
            <a:extLst>
              <a:ext uri="{FF2B5EF4-FFF2-40B4-BE49-F238E27FC236}">
                <a16:creationId xmlns:a16="http://schemas.microsoft.com/office/drawing/2014/main" id="{82F74358-3C48-46A2-90CB-3618A63CD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1801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C13C7-3F5F-48AF-87EB-6DBE1A9E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9" b="100000" l="0" r="8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196" y="929005"/>
            <a:ext cx="6050915" cy="60509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2148B9-3770-4A95-A30E-DD859199DC6E}"/>
              </a:ext>
            </a:extLst>
          </p:cNvPr>
          <p:cNvGrpSpPr/>
          <p:nvPr/>
        </p:nvGrpSpPr>
        <p:grpSpPr>
          <a:xfrm>
            <a:off x="2245358" y="71120"/>
            <a:ext cx="7430310" cy="2615505"/>
            <a:chOff x="2367278" y="30480"/>
            <a:chExt cx="6347818" cy="261550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304B98C-90B2-4F69-81D8-C90510E73162}"/>
                </a:ext>
              </a:extLst>
            </p:cNvPr>
            <p:cNvSpPr/>
            <p:nvPr/>
          </p:nvSpPr>
          <p:spPr>
            <a:xfrm>
              <a:off x="2598776" y="30480"/>
              <a:ext cx="6116320" cy="2103120"/>
            </a:xfrm>
            <a:prstGeom prst="wedgeRoundRectCallout">
              <a:avLst>
                <a:gd name="adj1" fmla="val -70156"/>
                <a:gd name="adj2" fmla="val 98732"/>
                <a:gd name="adj3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4C1FC-38B9-4E06-B8EC-7433B4F7B619}"/>
                </a:ext>
              </a:extLst>
            </p:cNvPr>
            <p:cNvSpPr txBox="1"/>
            <p:nvPr/>
          </p:nvSpPr>
          <p:spPr>
            <a:xfrm>
              <a:off x="2367278" y="91440"/>
              <a:ext cx="61163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/>
                <a:t>The steam is then condensed back into warm water and fed back into the boiler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3541B9-3595-4B4C-B5DD-C5A92957A365}"/>
              </a:ext>
            </a:extLst>
          </p:cNvPr>
          <p:cNvGrpSpPr/>
          <p:nvPr/>
        </p:nvGrpSpPr>
        <p:grpSpPr>
          <a:xfrm>
            <a:off x="7735108" y="3332480"/>
            <a:ext cx="4578812" cy="3525520"/>
            <a:chOff x="7735108" y="3332480"/>
            <a:chExt cx="4578812" cy="35255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9F60A6-22F1-4D58-99E2-D8A9B2F41246}"/>
                </a:ext>
              </a:extLst>
            </p:cNvPr>
            <p:cNvSpPr/>
            <p:nvPr/>
          </p:nvSpPr>
          <p:spPr>
            <a:xfrm>
              <a:off x="7735108" y="3332480"/>
              <a:ext cx="3881120" cy="347472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EDD948-065A-4E0D-81AE-8FDB3CA4B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5" t="8537" r="29095" b="23737"/>
            <a:stretch/>
          </p:blipFill>
          <p:spPr>
            <a:xfrm>
              <a:off x="10119359" y="4303454"/>
              <a:ext cx="2194561" cy="2554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A0973A-40C2-4E71-926F-E31F50D0665B}"/>
                </a:ext>
              </a:extLst>
            </p:cNvPr>
            <p:cNvSpPr txBox="1"/>
            <p:nvPr/>
          </p:nvSpPr>
          <p:spPr>
            <a:xfrm>
              <a:off x="7735108" y="3429000"/>
              <a:ext cx="388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/>
                <a:t>Key questions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689B5B-DD28-4739-8123-4B2A848EF1D4}"/>
                </a:ext>
              </a:extLst>
            </p:cNvPr>
            <p:cNvSpPr txBox="1"/>
            <p:nvPr/>
          </p:nvSpPr>
          <p:spPr>
            <a:xfrm>
              <a:off x="7796068" y="4013775"/>
              <a:ext cx="32072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What energy is wasted in the steam?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is the steam condensed?</a:t>
              </a:r>
            </a:p>
            <a:p>
              <a:pPr marL="514350" indent="-514350">
                <a:buFont typeface="+mj-lt"/>
                <a:buAutoNum type="arabicPeriod"/>
              </a:pPr>
              <a:r>
                <a:rPr lang="en-GB" sz="2200" b="1" dirty="0"/>
                <a:t>Why is it easier to boil warm water?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48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359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Chalky Chalk</dc:creator>
  <cp:lastModifiedBy>Mr D Chalk</cp:lastModifiedBy>
  <cp:revision>14</cp:revision>
  <dcterms:created xsi:type="dcterms:W3CDTF">2020-05-22T14:28:27Z</dcterms:created>
  <dcterms:modified xsi:type="dcterms:W3CDTF">2024-02-15T13:29:03Z</dcterms:modified>
</cp:coreProperties>
</file>