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  <p:sldMasterId id="2147483696" r:id="rId2"/>
  </p:sldMasterIdLst>
  <p:sldIdLst>
    <p:sldId id="256" r:id="rId3"/>
    <p:sldId id="257" r:id="rId4"/>
    <p:sldId id="259" r:id="rId5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44" d="100"/>
          <a:sy n="44" d="100"/>
        </p:scale>
        <p:origin x="2256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12/05/2024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36470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12/05/2024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71257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12/05/2024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060834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A4433-A435-4F16-AD0A-11C026674ABC}" type="datetimeFigureOut">
              <a:rPr lang="en-GB" smtClean="0"/>
              <a:t>12/05/2024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347DD-AFF3-410F-9857-6D81E87CA2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354321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A4433-A435-4F16-AD0A-11C026674ABC}" type="datetimeFigureOut">
              <a:rPr lang="en-GB" smtClean="0"/>
              <a:t>12/05/2024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347DD-AFF3-410F-9857-6D81E87CA2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5957874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82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82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A4433-A435-4F16-AD0A-11C026674ABC}" type="datetimeFigureOut">
              <a:rPr lang="en-GB" smtClean="0"/>
              <a:t>12/05/2024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347DD-AFF3-410F-9857-6D81E87CA2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01539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A4433-A435-4F16-AD0A-11C026674ABC}" type="datetimeFigureOut">
              <a:rPr lang="en-GB" smtClean="0"/>
              <a:t>12/05/2024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347DD-AFF3-410F-9857-6D81E87CA2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6928899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A4433-A435-4F16-AD0A-11C026674ABC}" type="datetimeFigureOut">
              <a:rPr lang="en-GB" smtClean="0"/>
              <a:t>12/05/2024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347DD-AFF3-410F-9857-6D81E87CA2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1504178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A4433-A435-4F16-AD0A-11C026674ABC}" type="datetimeFigureOut">
              <a:rPr lang="en-GB" smtClean="0"/>
              <a:t>12/05/2024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347DD-AFF3-410F-9857-6D81E87CA2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8387716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A4433-A435-4F16-AD0A-11C026674ABC}" type="datetimeFigureOut">
              <a:rPr lang="en-GB" smtClean="0"/>
              <a:t>12/05/2024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347DD-AFF3-410F-9857-6D81E87CA2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901650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A4433-A435-4F16-AD0A-11C026674ABC}" type="datetimeFigureOut">
              <a:rPr lang="en-GB" smtClean="0"/>
              <a:t>12/05/2024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347DD-AFF3-410F-9857-6D81E87CA2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100161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12/05/2024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006078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A4433-A435-4F16-AD0A-11C026674ABC}" type="datetimeFigureOut">
              <a:rPr lang="en-GB" smtClean="0"/>
              <a:t>12/05/2024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347DD-AFF3-410F-9857-6D81E87CA2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2853704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A4433-A435-4F16-AD0A-11C026674ABC}" type="datetimeFigureOut">
              <a:rPr lang="en-GB" smtClean="0"/>
              <a:t>12/05/2024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347DD-AFF3-410F-9857-6D81E87CA2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315410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A4433-A435-4F16-AD0A-11C026674ABC}" type="datetimeFigureOut">
              <a:rPr lang="en-GB" smtClean="0"/>
              <a:t>12/05/2024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347DD-AFF3-410F-9857-6D81E87CA2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0417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12/05/2024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53333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12/05/2024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5989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12/05/2024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77200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12/05/2024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85422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12/05/2024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95317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12/05/2024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0062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12/05/2024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05157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50491A-1CF6-4122-8D67-1D497AA1A31E}" type="datetimeFigureOut">
              <a:rPr lang="en-GB" smtClean="0"/>
              <a:t>12/05/2024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52907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9AA4433-A435-4F16-AD0A-11C026674ABC}" type="datetimeFigureOut">
              <a:rPr lang="en-GB" smtClean="0"/>
              <a:t>12/05/2024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43347DD-AFF3-410F-9857-6D81E87CA2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79910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Relationship Id="rId5" Type="http://schemas.openxmlformats.org/officeDocument/2006/relationships/image" Target="../media/image2.png"/><Relationship Id="rId4" Type="http://schemas.openxmlformats.org/officeDocument/2006/relationships/hyperlink" Target="https://www.youtube.com/watch?v=wJtcKY0Ldxk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video" Target="https://www.youtube.com/embed/wJtcKY0Ldxk?feature=oembed" TargetMode="External"/><Relationship Id="rId1" Type="http://schemas.openxmlformats.org/officeDocument/2006/relationships/tags" Target="../tags/tag2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facebook.com/teachlikeahero" TargetMode="External"/><Relationship Id="rId13" Type="http://schemas.openxmlformats.org/officeDocument/2006/relationships/hyperlink" Target="https://www.teacherspayteachers.com/Product/Biology-Science-Coronary-Heart-Disease-CHD-Lesson-Activities-4304950" TargetMode="External"/><Relationship Id="rId3" Type="http://schemas.openxmlformats.org/officeDocument/2006/relationships/hyperlink" Target="https://www.instagram.com/teachlikeahero/" TargetMode="External"/><Relationship Id="rId7" Type="http://schemas.openxmlformats.org/officeDocument/2006/relationships/hyperlink" Target="https://www.youtube.com/channel/UCusRyTOMev92b-esEk3kVew" TargetMode="External"/><Relationship Id="rId12" Type="http://schemas.openxmlformats.org/officeDocument/2006/relationships/hyperlink" Target="https://www.tes.com/teaching-resource/ks4-aqa-gcse-biology-science-coronary-heart-disease-chd-lesson-and-activities-12050554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Relationship Id="rId6" Type="http://schemas.openxmlformats.org/officeDocument/2006/relationships/hyperlink" Target="https://www.pinterest.co.uk/isany1coming4an/" TargetMode="External"/><Relationship Id="rId11" Type="http://schemas.openxmlformats.org/officeDocument/2006/relationships/hyperlink" Target="https://www.youtube.com/watch?v=sYouTgU3BIg&amp;t=36s" TargetMode="External"/><Relationship Id="rId5" Type="http://schemas.openxmlformats.org/officeDocument/2006/relationships/hyperlink" Target="https://twitter.com/teacherchalky1" TargetMode="External"/><Relationship Id="rId10" Type="http://schemas.openxmlformats.org/officeDocument/2006/relationships/image" Target="../media/image6.png"/><Relationship Id="rId4" Type="http://schemas.openxmlformats.org/officeDocument/2006/relationships/image" Target="../media/image5.jpeg"/><Relationship Id="rId9" Type="http://schemas.openxmlformats.org/officeDocument/2006/relationships/hyperlink" Target="https://mailchi.mp/b9218a58e7d3/subscribe-to-our-newsletter-to-keep-up-to-date-with-all-our-teaching-cpd-updates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1B7F95F6-096D-48EC-13EC-04C57A5BA9A1}"/>
              </a:ext>
            </a:extLst>
          </p:cNvPr>
          <p:cNvSpPr/>
          <p:nvPr/>
        </p:nvSpPr>
        <p:spPr>
          <a:xfrm>
            <a:off x="204489" y="205891"/>
            <a:ext cx="6501112" cy="8774336"/>
          </a:xfrm>
          <a:prstGeom prst="rect">
            <a:avLst/>
          </a:prstGeom>
          <a:noFill/>
          <a:ln w="57150">
            <a:solidFill>
              <a:srgbClr val="00B0F0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9F04D79-8F02-5CCD-1AD1-56B03B98564B}"/>
              </a:ext>
            </a:extLst>
          </p:cNvPr>
          <p:cNvSpPr txBox="1"/>
          <p:nvPr/>
        </p:nvSpPr>
        <p:spPr>
          <a:xfrm>
            <a:off x="313899" y="346317"/>
            <a:ext cx="6209732" cy="443519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en-GB" sz="2300" b="1" kern="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Properties of Polymers Practice Qu</a:t>
            </a:r>
            <a:r>
              <a:rPr kumimoji="0" lang="en-GB" sz="2300" b="1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</a:rPr>
              <a:t>estion</a:t>
            </a:r>
            <a:endParaRPr kumimoji="0" lang="en-GB" sz="23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2084D59-1CC2-47B3-040A-D3EA5A4DB419}"/>
              </a:ext>
            </a:extLst>
          </p:cNvPr>
          <p:cNvSpPr txBox="1"/>
          <p:nvPr/>
        </p:nvSpPr>
        <p:spPr>
          <a:xfrm>
            <a:off x="356406" y="838330"/>
            <a:ext cx="6209732" cy="40010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spcBef>
                <a:spcPts val="1200"/>
              </a:spcBef>
              <a:spcAft>
                <a:spcPts val="0"/>
              </a:spcAft>
            </a:pPr>
            <a:r>
              <a:rPr lang="en-GB" b="1" i="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Figure 3</a:t>
            </a:r>
            <a:r>
              <a:rPr lang="en-GB" b="0" i="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 represents molecules of methane and of poly(ethene).</a:t>
            </a:r>
            <a:br>
              <a:rPr lang="en-GB" dirty="0"/>
            </a:br>
            <a:endParaRPr lang="en-GB" dirty="0"/>
          </a:p>
          <a:p>
            <a:endParaRPr lang="en-GB" sz="1800" b="0" i="0" dirty="0">
              <a:solidFill>
                <a:srgbClr val="222222"/>
              </a:solidFill>
              <a:effectLst/>
              <a:highlight>
                <a:srgbClr val="FFFFFF"/>
              </a:highlight>
              <a:latin typeface="Arial" panose="020B0604020202020204" pitchFamily="34" charset="0"/>
            </a:endParaRPr>
          </a:p>
          <a:p>
            <a:endParaRPr lang="en-GB" dirty="0">
              <a:solidFill>
                <a:srgbClr val="222222"/>
              </a:solidFill>
              <a:highlight>
                <a:srgbClr val="FFFFFF"/>
              </a:highlight>
              <a:latin typeface="Arial" panose="020B0604020202020204" pitchFamily="34" charset="0"/>
            </a:endParaRPr>
          </a:p>
          <a:p>
            <a:endParaRPr lang="en-GB" sz="1800" b="0" i="0" dirty="0">
              <a:solidFill>
                <a:srgbClr val="222222"/>
              </a:solidFill>
              <a:effectLst/>
              <a:highlight>
                <a:srgbClr val="FFFFFF"/>
              </a:highlight>
              <a:latin typeface="Arial" panose="020B0604020202020204" pitchFamily="34" charset="0"/>
            </a:endParaRPr>
          </a:p>
          <a:p>
            <a:endParaRPr lang="en-GB" dirty="0">
              <a:solidFill>
                <a:srgbClr val="222222"/>
              </a:solidFill>
              <a:highlight>
                <a:srgbClr val="FFFFFF"/>
              </a:highlight>
              <a:latin typeface="Arial" panose="020B0604020202020204" pitchFamily="34" charset="0"/>
            </a:endParaRPr>
          </a:p>
          <a:p>
            <a:endParaRPr lang="en-GB" sz="1800" b="0" i="0" dirty="0">
              <a:solidFill>
                <a:srgbClr val="222222"/>
              </a:solidFill>
              <a:effectLst/>
              <a:highlight>
                <a:srgbClr val="FFFFFF"/>
              </a:highlight>
              <a:latin typeface="Arial" panose="020B0604020202020204" pitchFamily="34" charset="0"/>
            </a:endParaRPr>
          </a:p>
          <a:p>
            <a:pPr algn="l">
              <a:spcBef>
                <a:spcPts val="1200"/>
              </a:spcBef>
              <a:spcAft>
                <a:spcPts val="0"/>
              </a:spcAft>
            </a:pPr>
            <a:endParaRPr lang="en-GB" sz="1800" b="0" i="0" dirty="0">
              <a:solidFill>
                <a:srgbClr val="222222"/>
              </a:solidFill>
              <a:effectLst/>
              <a:highlight>
                <a:srgbClr val="FFFFFF"/>
              </a:highlight>
              <a:latin typeface="Arial" panose="020B0604020202020204" pitchFamily="34" charset="0"/>
            </a:endParaRPr>
          </a:p>
          <a:p>
            <a:pPr algn="l">
              <a:spcBef>
                <a:spcPts val="1200"/>
              </a:spcBef>
              <a:spcAft>
                <a:spcPts val="0"/>
              </a:spcAft>
            </a:pPr>
            <a:r>
              <a:rPr lang="en-GB" sz="1800" b="0" i="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Methane is a gas at room temperature but poly(ethene) is a solid at room temperature.  Explain why methane and poly(ethene) exist in different states at room temperature.</a:t>
            </a:r>
          </a:p>
          <a:p>
            <a:endParaRPr lang="en-GB" sz="1800" b="0" i="0" dirty="0">
              <a:solidFill>
                <a:srgbClr val="222222"/>
              </a:solidFill>
              <a:effectLst/>
              <a:highlight>
                <a:srgbClr val="FFFFFF"/>
              </a:highlight>
              <a:latin typeface="Arial" panose="020B0604020202020204" pitchFamily="34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63E78B71-EA73-AB8B-22B7-12084D62880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1888" y="1528966"/>
            <a:ext cx="5326314" cy="2093677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A16183A3-B2C3-90F2-E214-F2CAE76056EE}"/>
              </a:ext>
            </a:extLst>
          </p:cNvPr>
          <p:cNvSpPr txBox="1"/>
          <p:nvPr/>
        </p:nvSpPr>
        <p:spPr>
          <a:xfrm rot="16200000">
            <a:off x="-1177712" y="6080863"/>
            <a:ext cx="3602502" cy="584775"/>
          </a:xfrm>
          <a:prstGeom prst="rect">
            <a:avLst/>
          </a:prstGeom>
          <a:solidFill>
            <a:srgbClr val="F79646">
              <a:lumMod val="40000"/>
              <a:lumOff val="60000"/>
            </a:srgbClr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Answer</a:t>
            </a:r>
            <a:endParaRPr kumimoji="0" lang="en-GB" sz="2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9E88A78-3FB5-80FD-0041-69C2C655421E}"/>
              </a:ext>
            </a:extLst>
          </p:cNvPr>
          <p:cNvSpPr txBox="1"/>
          <p:nvPr/>
        </p:nvSpPr>
        <p:spPr>
          <a:xfrm>
            <a:off x="1050976" y="4595463"/>
            <a:ext cx="5459007" cy="1754326"/>
          </a:xfrm>
          <a:prstGeom prst="rect">
            <a:avLst/>
          </a:prstGeom>
          <a:solidFill>
            <a:schemeClr val="bg1"/>
          </a:solidFill>
          <a:ln w="38100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/>
              <a:t> </a:t>
            </a:r>
            <a:r>
              <a:rPr lang="en-GB" b="1" dirty="0"/>
              <a:t>Key things to include: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/>
              <a:t>How big is a molecule of methane in comparison to polyethene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/>
              <a:t>What are the intermolecular bonds like between methane molecules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/>
              <a:t>How much energy would it take to break them apart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80A51B6-589F-D2F2-600A-CF108547D944}"/>
              </a:ext>
            </a:extLst>
          </p:cNvPr>
          <p:cNvSpPr txBox="1"/>
          <p:nvPr/>
        </p:nvSpPr>
        <p:spPr>
          <a:xfrm>
            <a:off x="980471" y="6508979"/>
            <a:ext cx="5585667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</a:p>
        </p:txBody>
      </p:sp>
      <p:sp>
        <p:nvSpPr>
          <p:cNvPr id="12" name="TextBox 11">
            <a:hlinkClick r:id="rId4"/>
            <a:extLst>
              <a:ext uri="{FF2B5EF4-FFF2-40B4-BE49-F238E27FC236}">
                <a16:creationId xmlns:a16="http://schemas.microsoft.com/office/drawing/2014/main" id="{D75DCC0F-F495-A5ED-27BD-E215981E94FA}"/>
              </a:ext>
            </a:extLst>
          </p:cNvPr>
          <p:cNvSpPr txBox="1"/>
          <p:nvPr/>
        </p:nvSpPr>
        <p:spPr>
          <a:xfrm>
            <a:off x="356406" y="8324463"/>
            <a:ext cx="4897982" cy="467197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en-GB" sz="2400" b="1" kern="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Link to video</a:t>
            </a:r>
            <a:endParaRPr kumimoji="0" lang="en-GB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Picture 6" descr="A qr code on a white background&#10;&#10;Description automatically generated">
            <a:extLst>
              <a:ext uri="{FF2B5EF4-FFF2-40B4-BE49-F238E27FC236}">
                <a16:creationId xmlns:a16="http://schemas.microsoft.com/office/drawing/2014/main" id="{3653E7B9-AB81-ECEC-8789-524E2EE45693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42047" y="7439844"/>
            <a:ext cx="1081584" cy="1402093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4036426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1B7F95F6-096D-48EC-13EC-04C57A5BA9A1}"/>
              </a:ext>
            </a:extLst>
          </p:cNvPr>
          <p:cNvSpPr/>
          <p:nvPr/>
        </p:nvSpPr>
        <p:spPr>
          <a:xfrm>
            <a:off x="204489" y="205891"/>
            <a:ext cx="6501112" cy="8774336"/>
          </a:xfrm>
          <a:prstGeom prst="rect">
            <a:avLst/>
          </a:prstGeom>
          <a:noFill/>
          <a:ln w="57150">
            <a:solidFill>
              <a:srgbClr val="00B0F0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9F04D79-8F02-5CCD-1AD1-56B03B98564B}"/>
              </a:ext>
            </a:extLst>
          </p:cNvPr>
          <p:cNvSpPr txBox="1"/>
          <p:nvPr/>
        </p:nvSpPr>
        <p:spPr>
          <a:xfrm>
            <a:off x="313899" y="346317"/>
            <a:ext cx="6209732" cy="443519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3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Properties of Polymers Practice Qu</a:t>
            </a:r>
            <a:r>
              <a:rPr kumimoji="0" lang="en-GB" sz="2300" b="1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estion</a:t>
            </a:r>
            <a:endParaRPr kumimoji="0" lang="en-GB" sz="23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Online Media 1" title="Properties of Polymers Practice GCSE Chemistry Question">
            <a:hlinkClick r:id="" action="ppaction://media"/>
            <a:extLst>
              <a:ext uri="{FF2B5EF4-FFF2-40B4-BE49-F238E27FC236}">
                <a16:creationId xmlns:a16="http://schemas.microsoft.com/office/drawing/2014/main" id="{BC51717B-4C4A-A876-66FF-E476C20CF713}"/>
              </a:ext>
            </a:extLst>
          </p:cNvPr>
          <p:cNvPicPr>
            <a:picLocks noRot="1" noChangeAspect="1"/>
          </p:cNvPicPr>
          <p:nvPr>
            <a:videoFile r:link="rId2"/>
          </p:nvPr>
        </p:nvPicPr>
        <p:blipFill rotWithShape="1">
          <a:blip r:embed="rId4"/>
          <a:srcRect l="22886" r="22388"/>
          <a:stretch/>
        </p:blipFill>
        <p:spPr>
          <a:xfrm>
            <a:off x="657254" y="1050786"/>
            <a:ext cx="5595582" cy="7668491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40775877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2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C61AB1D5-46D3-59D1-2B68-632BE9731D4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6858000" cy="91440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CD88466C-4A7F-6581-C065-0F7F1AEC9599}"/>
              </a:ext>
            </a:extLst>
          </p:cNvPr>
          <p:cNvSpPr txBox="1"/>
          <p:nvPr/>
        </p:nvSpPr>
        <p:spPr>
          <a:xfrm>
            <a:off x="181866" y="6593553"/>
            <a:ext cx="10630513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Follow me on social media to stay in touch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C1EAFA8-0B77-BD02-E1B8-BE5054BB4AA7}"/>
              </a:ext>
            </a:extLst>
          </p:cNvPr>
          <p:cNvSpPr txBox="1"/>
          <p:nvPr/>
        </p:nvSpPr>
        <p:spPr>
          <a:xfrm>
            <a:off x="181867" y="7888002"/>
            <a:ext cx="655581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Keep up to date with my new content: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7" name="Picture 2" descr="Creating Social Media Share Buttons | by David Olurebi | Medium">
            <a:hlinkClick r:id="rId3"/>
            <a:extLst>
              <a:ext uri="{FF2B5EF4-FFF2-40B4-BE49-F238E27FC236}">
                <a16:creationId xmlns:a16="http://schemas.microsoft.com/office/drawing/2014/main" id="{8709037B-2D2A-2871-6025-219AB18D8A6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5745" b="50000"/>
          <a:stretch/>
        </p:blipFill>
        <p:spPr bwMode="auto">
          <a:xfrm>
            <a:off x="1538488" y="7055218"/>
            <a:ext cx="585949" cy="6414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Creating Social Media Share Buttons | by David Olurebi | Medium">
            <a:hlinkClick r:id="rId5"/>
            <a:extLst>
              <a:ext uri="{FF2B5EF4-FFF2-40B4-BE49-F238E27FC236}">
                <a16:creationId xmlns:a16="http://schemas.microsoft.com/office/drawing/2014/main" id="{FE4668F3-07B4-061C-992D-2AB8D9BFDF3C}"/>
              </a:ext>
            </a:extLst>
          </p:cNvPr>
          <p:cNvPicPr/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652" r="34165" b="51080"/>
          <a:stretch/>
        </p:blipFill>
        <p:spPr bwMode="auto">
          <a:xfrm>
            <a:off x="2289097" y="7069078"/>
            <a:ext cx="533400" cy="6275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Creating Social Media Share Buttons | by David Olurebi | Medium">
            <a:hlinkClick r:id="rId6"/>
            <a:extLst>
              <a:ext uri="{FF2B5EF4-FFF2-40B4-BE49-F238E27FC236}">
                <a16:creationId xmlns:a16="http://schemas.microsoft.com/office/drawing/2014/main" id="{9D724994-7DC6-00DB-75CF-70F7C0A36D1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5745" b="50000"/>
          <a:stretch/>
        </p:blipFill>
        <p:spPr bwMode="auto">
          <a:xfrm>
            <a:off x="3056268" y="7069078"/>
            <a:ext cx="585949" cy="6414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" descr="Creating Social Media Share Buttons | by David Olurebi | Medium">
            <a:hlinkClick r:id="rId7"/>
            <a:extLst>
              <a:ext uri="{FF2B5EF4-FFF2-40B4-BE49-F238E27FC236}">
                <a16:creationId xmlns:a16="http://schemas.microsoft.com/office/drawing/2014/main" id="{0C10102D-C99F-EFEB-B6C6-D7486B9749F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255" t="50000" r="34563"/>
          <a:stretch/>
        </p:blipFill>
        <p:spPr bwMode="auto">
          <a:xfrm>
            <a:off x="3784545" y="7120116"/>
            <a:ext cx="533400" cy="6414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 descr="Creating Social Media Share Buttons | by David Olurebi | Medium">
            <a:hlinkClick r:id="rId8"/>
            <a:extLst>
              <a:ext uri="{FF2B5EF4-FFF2-40B4-BE49-F238E27FC236}">
                <a16:creationId xmlns:a16="http://schemas.microsoft.com/office/drawing/2014/main" id="{667B59A2-C43B-952A-BD9E-96C4CC0F7F3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749" t="50000"/>
          <a:stretch/>
        </p:blipFill>
        <p:spPr bwMode="auto">
          <a:xfrm>
            <a:off x="4640224" y="7120115"/>
            <a:ext cx="568783" cy="6414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11">
            <a:hlinkClick r:id="rId9"/>
            <a:extLst>
              <a:ext uri="{FF2B5EF4-FFF2-40B4-BE49-F238E27FC236}">
                <a16:creationId xmlns:a16="http://schemas.microsoft.com/office/drawing/2014/main" id="{F8C9123E-1A57-C29C-3133-2D24E1C8A5FA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1831462" y="8410202"/>
            <a:ext cx="3517697" cy="493819"/>
          </a:xfrm>
          <a:prstGeom prst="rect">
            <a:avLst/>
          </a:prstGeom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240C70AA-9D1A-6EBE-7D76-FC2E8B5245FC}"/>
              </a:ext>
            </a:extLst>
          </p:cNvPr>
          <p:cNvSpPr/>
          <p:nvPr/>
        </p:nvSpPr>
        <p:spPr>
          <a:xfrm>
            <a:off x="402840" y="4032301"/>
            <a:ext cx="2653427" cy="2380245"/>
          </a:xfrm>
          <a:prstGeom prst="rect">
            <a:avLst/>
          </a:prstGeom>
          <a:solidFill>
            <a:schemeClr val="bg1"/>
          </a:solidFill>
          <a:ln w="57150">
            <a:solidFill>
              <a:srgbClr val="00B0F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14" name="TextBox 13">
            <a:hlinkClick r:id="rId11"/>
            <a:extLst>
              <a:ext uri="{FF2B5EF4-FFF2-40B4-BE49-F238E27FC236}">
                <a16:creationId xmlns:a16="http://schemas.microsoft.com/office/drawing/2014/main" id="{B44B7E01-518A-5A10-A601-09209E4CEF1A}"/>
              </a:ext>
            </a:extLst>
          </p:cNvPr>
          <p:cNvSpPr txBox="1"/>
          <p:nvPr/>
        </p:nvSpPr>
        <p:spPr>
          <a:xfrm>
            <a:off x="549037" y="4181605"/>
            <a:ext cx="2338542" cy="523220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571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Click here to access my </a:t>
            </a:r>
            <a:r>
              <a:rPr kumimoji="0" lang="en-GB" sz="1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youtube</a:t>
            </a:r>
            <a:r>
              <a:rPr kumimoji="0" lang="en-GB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 videos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79F371CF-2DD3-9FE4-95D6-D7F2A1B89C68}"/>
              </a:ext>
            </a:extLst>
          </p:cNvPr>
          <p:cNvSpPr/>
          <p:nvPr/>
        </p:nvSpPr>
        <p:spPr>
          <a:xfrm>
            <a:off x="3313510" y="4032301"/>
            <a:ext cx="3141650" cy="2380245"/>
          </a:xfrm>
          <a:prstGeom prst="rect">
            <a:avLst/>
          </a:prstGeom>
          <a:solidFill>
            <a:schemeClr val="bg1"/>
          </a:solidFill>
          <a:ln w="57150">
            <a:solidFill>
              <a:srgbClr val="00B0F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815893D7-5996-C913-F8FC-365A8A445234}"/>
              </a:ext>
            </a:extLst>
          </p:cNvPr>
          <p:cNvSpPr txBox="1"/>
          <p:nvPr/>
        </p:nvSpPr>
        <p:spPr>
          <a:xfrm>
            <a:off x="3202465" y="4086660"/>
            <a:ext cx="3252696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Resources that this activity would work well with</a:t>
            </a:r>
            <a:endParaRPr kumimoji="0" lang="en-GB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8" name="TextBox 17">
            <a:hlinkClick r:id="rId12"/>
            <a:extLst>
              <a:ext uri="{FF2B5EF4-FFF2-40B4-BE49-F238E27FC236}">
                <a16:creationId xmlns:a16="http://schemas.microsoft.com/office/drawing/2014/main" id="{73842A33-4CC3-ED2D-3E8F-77BB3EEB177A}"/>
              </a:ext>
            </a:extLst>
          </p:cNvPr>
          <p:cNvSpPr txBox="1"/>
          <p:nvPr/>
        </p:nvSpPr>
        <p:spPr>
          <a:xfrm>
            <a:off x="3459107" y="4807498"/>
            <a:ext cx="2849856" cy="369332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571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Lesson on TES</a:t>
            </a:r>
          </a:p>
        </p:txBody>
      </p:sp>
      <p:sp>
        <p:nvSpPr>
          <p:cNvPr id="19" name="TextBox 18">
            <a:hlinkClick r:id="rId13"/>
            <a:extLst>
              <a:ext uri="{FF2B5EF4-FFF2-40B4-BE49-F238E27FC236}">
                <a16:creationId xmlns:a16="http://schemas.microsoft.com/office/drawing/2014/main" id="{A6B715A4-B4C1-D925-DB55-C751830CEEFE}"/>
              </a:ext>
            </a:extLst>
          </p:cNvPr>
          <p:cNvSpPr txBox="1"/>
          <p:nvPr/>
        </p:nvSpPr>
        <p:spPr>
          <a:xfrm>
            <a:off x="3459107" y="5361934"/>
            <a:ext cx="2849856" cy="369332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571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Lesson on TPT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55514882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4.2|4.3|16.8|2.2|17.3|1.6|37.5|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4.2|4.3|16.8|2.2|17.3|1.6|37.5|1"/>
</p:tagLst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1669</TotalTime>
  <Words>138</Words>
  <Application>Microsoft Office PowerPoint</Application>
  <PresentationFormat>On-screen Show (4:3)</PresentationFormat>
  <Paragraphs>23</Paragraphs>
  <Slides>3</Slides>
  <Notes>0</Notes>
  <HiddenSlides>0</HiddenSlides>
  <MMClips>1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</vt:i4>
      </vt:variant>
    </vt:vector>
  </HeadingPairs>
  <TitlesOfParts>
    <vt:vector size="11" baseType="lpstr">
      <vt:lpstr>Aptos</vt:lpstr>
      <vt:lpstr>Aptos Display</vt:lpstr>
      <vt:lpstr>Arial</vt:lpstr>
      <vt:lpstr>Calibri</vt:lpstr>
      <vt:lpstr>Calibri Light</vt:lpstr>
      <vt:lpstr>Comic Sans MS</vt:lpstr>
      <vt:lpstr>1_Office Theme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 D Chalk</dc:creator>
  <cp:lastModifiedBy>Mr D Chalk</cp:lastModifiedBy>
  <cp:revision>47</cp:revision>
  <dcterms:created xsi:type="dcterms:W3CDTF">2024-01-19T05:37:07Z</dcterms:created>
  <dcterms:modified xsi:type="dcterms:W3CDTF">2024-05-12T08:59:29Z</dcterms:modified>
</cp:coreProperties>
</file>