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73561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60930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209787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27174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038001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41567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478444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734772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008142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51095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68513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925448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969139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959197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30835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2CA53-6AE4-4496-B779-CE68C774FE7F}"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27381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22CA53-6AE4-4496-B779-CE68C774FE7F}"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33326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22CA53-6AE4-4496-B779-CE68C774FE7F}"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72970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22CA53-6AE4-4496-B779-CE68C774FE7F}"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24054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2CA53-6AE4-4496-B779-CE68C774FE7F}"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92146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22CA53-6AE4-4496-B779-CE68C774FE7F}"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251338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22CA53-6AE4-4496-B779-CE68C774FE7F}"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380824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422CA53-6AE4-4496-B779-CE68C774FE7F}"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41CE97C-0FB0-4D1D-9028-854BC2567842}" type="slidenum">
              <a:rPr lang="en-GB" smtClean="0"/>
              <a:t>‹#›</a:t>
            </a:fld>
            <a:endParaRPr lang="en-GB"/>
          </a:p>
        </p:txBody>
      </p:sp>
    </p:spTree>
    <p:extLst>
      <p:ext uri="{BB962C8B-B14F-4D97-AF65-F5344CB8AC3E}">
        <p14:creationId xmlns:p14="http://schemas.microsoft.com/office/powerpoint/2010/main" val="1386139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71655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Science-Protein-Synthesis-Lesson-Activities-4450021"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qa-ks4-gcse-biology-science-protein-synthesis-lesson-and-activities-12088599" TargetMode="Externa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xIJYVutU4xA&amp;t=15s" TargetMode="External"/><Relationship Id="rId5" Type="http://schemas.openxmlformats.org/officeDocument/2006/relationships/hyperlink" Target="https://twitter.com/teacherchalky1" TargetMode="External"/><Relationship Id="rId10"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0C286A-0320-4F6A-A017-2A6A04E93AE8}"/>
              </a:ext>
            </a:extLst>
          </p:cNvPr>
          <p:cNvPicPr>
            <a:picLocks noChangeAspect="1"/>
          </p:cNvPicPr>
          <p:nvPr/>
        </p:nvPicPr>
        <p:blipFill rotWithShape="1">
          <a:blip r:embed="rId2"/>
          <a:srcRect l="44108" t="3528" r="26323" b="32859"/>
          <a:stretch/>
        </p:blipFill>
        <p:spPr>
          <a:xfrm>
            <a:off x="3976993" y="2089827"/>
            <a:ext cx="2835933" cy="3431889"/>
          </a:xfrm>
          <a:prstGeom prst="rect">
            <a:avLst/>
          </a:prstGeom>
        </p:spPr>
      </p:pic>
      <p:sp>
        <p:nvSpPr>
          <p:cNvPr id="4" name="Title 1">
            <a:extLst>
              <a:ext uri="{FF2B5EF4-FFF2-40B4-BE49-F238E27FC236}">
                <a16:creationId xmlns:a16="http://schemas.microsoft.com/office/drawing/2014/main" id="{56A8EE7B-11C3-44B5-87C3-F376770D755D}"/>
              </a:ext>
            </a:extLst>
          </p:cNvPr>
          <p:cNvSpPr>
            <a:spLocks noGrp="1"/>
          </p:cNvSpPr>
          <p:nvPr>
            <p:ph type="ctrTitle"/>
          </p:nvPr>
        </p:nvSpPr>
        <p:spPr>
          <a:xfrm>
            <a:off x="16840" y="-742506"/>
            <a:ext cx="6858000" cy="1245621"/>
          </a:xfrm>
        </p:spPr>
        <p:txBody>
          <a:bodyPr>
            <a:noAutofit/>
          </a:bodyPr>
          <a:lstStyle/>
          <a:p>
            <a:pPr algn="l"/>
            <a:r>
              <a:rPr lang="en-GB" sz="2400" b="1" dirty="0">
                <a:solidFill>
                  <a:srgbClr val="00B050"/>
                </a:solidFill>
                <a:latin typeface="Comic Sans MS" pitchFamily="66" charset="0"/>
              </a:rPr>
              <a:t>Protein Synthesis </a:t>
            </a:r>
          </a:p>
        </p:txBody>
      </p:sp>
      <p:sp>
        <p:nvSpPr>
          <p:cNvPr id="5" name="TextBox 4">
            <a:extLst>
              <a:ext uri="{FF2B5EF4-FFF2-40B4-BE49-F238E27FC236}">
                <a16:creationId xmlns:a16="http://schemas.microsoft.com/office/drawing/2014/main" id="{3EFB4D6E-7FDD-4278-B7F6-483B8940D612}"/>
              </a:ext>
            </a:extLst>
          </p:cNvPr>
          <p:cNvSpPr txBox="1"/>
          <p:nvPr/>
        </p:nvSpPr>
        <p:spPr>
          <a:xfrm>
            <a:off x="4659682" y="0"/>
            <a:ext cx="2198318"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defTabSz="914400">
              <a:defRPr/>
            </a:pPr>
            <a:r>
              <a:rPr lang="en-GB" sz="1200" kern="0" dirty="0">
                <a:solidFill>
                  <a:prstClr val="black"/>
                </a:solidFill>
              </a:rPr>
              <a:t>Inheritance:  </a:t>
            </a:r>
            <a:r>
              <a:rPr lang="en-GB" sz="1200" dirty="0"/>
              <a:t>4.6.1.2</a:t>
            </a:r>
            <a:endParaRPr lang="en-GB" sz="1200" kern="0" dirty="0">
              <a:solidFill>
                <a:prstClr val="black"/>
              </a:solidFill>
            </a:endParaRPr>
          </a:p>
        </p:txBody>
      </p:sp>
      <p:sp>
        <p:nvSpPr>
          <p:cNvPr id="12" name="TextBox 11">
            <a:extLst>
              <a:ext uri="{FF2B5EF4-FFF2-40B4-BE49-F238E27FC236}">
                <a16:creationId xmlns:a16="http://schemas.microsoft.com/office/drawing/2014/main" id="{7756468E-35E6-4B84-8D88-40ABF41FAFF6}"/>
              </a:ext>
            </a:extLst>
          </p:cNvPr>
          <p:cNvSpPr txBox="1"/>
          <p:nvPr/>
        </p:nvSpPr>
        <p:spPr>
          <a:xfrm>
            <a:off x="261260" y="553484"/>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C35B522-36B3-45AF-8D0E-F98E625B6AB0}"/>
              </a:ext>
            </a:extLst>
          </p:cNvPr>
          <p:cNvSpPr/>
          <p:nvPr/>
        </p:nvSpPr>
        <p:spPr>
          <a:xfrm>
            <a:off x="98278" y="963024"/>
            <a:ext cx="3833642" cy="263149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The DNA code for the protein remains in the nucleus, but a copy, called mRNA, moves from the nucleus to the ribosomes where proteins are </a:t>
            </a:r>
            <a:r>
              <a:rPr lang="en-US" sz="1100" dirty="0" err="1"/>
              <a:t>synthesised</a:t>
            </a:r>
            <a:r>
              <a:rPr lang="en-US" sz="1100" dirty="0"/>
              <a:t> in the cytoplasm. The protein produced depends on the template used, and if this sequence changes a different protein will be made.</a:t>
            </a:r>
          </a:p>
          <a:p>
            <a:pPr algn="just"/>
            <a:r>
              <a:rPr lang="en-US" sz="1100" dirty="0"/>
              <a:t>Carrier molecules bring specific amino acids to add to the growing protein in the correct order. There are only about 20 different naturally-occurring amino acids.</a:t>
            </a:r>
          </a:p>
          <a:p>
            <a:pPr algn="just"/>
            <a:r>
              <a:rPr lang="en-US" sz="1100" dirty="0"/>
              <a:t>Each protein molecule has hundreds, or even thousands, of amino acids joined together in a unique sequence. It is then folded into the correct unique shape. This is very important, as it allows the protein to do its job. Some proteins are enzymes, others are hormones and others form structures within the body, such as collagen. Each of these proteins needs a different shape.</a:t>
            </a:r>
          </a:p>
        </p:txBody>
      </p:sp>
      <p:sp>
        <p:nvSpPr>
          <p:cNvPr id="14" name="Arrow: Down 13">
            <a:extLst>
              <a:ext uri="{FF2B5EF4-FFF2-40B4-BE49-F238E27FC236}">
                <a16:creationId xmlns:a16="http://schemas.microsoft.com/office/drawing/2014/main" id="{6AD7EA15-66CA-4BAD-A26A-AD724A18E766}"/>
              </a:ext>
            </a:extLst>
          </p:cNvPr>
          <p:cNvSpPr/>
          <p:nvPr/>
        </p:nvSpPr>
        <p:spPr>
          <a:xfrm>
            <a:off x="3429000" y="406818"/>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E2B350A-E8E8-4439-B95B-69BD92FB282F}"/>
              </a:ext>
            </a:extLst>
          </p:cNvPr>
          <p:cNvSpPr/>
          <p:nvPr/>
        </p:nvSpPr>
        <p:spPr>
          <a:xfrm>
            <a:off x="2230621" y="5788036"/>
            <a:ext cx="4582305" cy="195438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marL="171450" indent="-171450" algn="just">
              <a:buFont typeface="Arial" panose="020B0604020202020204" pitchFamily="34" charset="0"/>
              <a:buChar char="•"/>
            </a:pPr>
            <a:r>
              <a:rPr lang="en-US" sz="1100" dirty="0"/>
              <a:t>The mRNA strand travels through the cytoplasm and attaches to the ribosome. The strand passes though the ribosome.</a:t>
            </a:r>
          </a:p>
          <a:p>
            <a:pPr marL="171450" indent="-171450" algn="just">
              <a:buFont typeface="Arial" panose="020B0604020202020204" pitchFamily="34" charset="0"/>
              <a:buChar char="•"/>
            </a:pPr>
            <a:r>
              <a:rPr lang="en-US" sz="1100" dirty="0"/>
              <a:t>For every three mRNA bases the ribosome lines up one complementary molecule of tRNA. We call every three bases a codon.</a:t>
            </a:r>
          </a:p>
          <a:p>
            <a:pPr marL="171450" indent="-171450" algn="just">
              <a:buFont typeface="Arial" panose="020B0604020202020204" pitchFamily="34" charset="0"/>
              <a:buChar char="•"/>
            </a:pPr>
            <a:r>
              <a:rPr lang="en-US" sz="1100" dirty="0"/>
              <a:t>tRNA molecules transport specific amino acids to the ribosome which they leave behind shortly after lining up opposite the DNA. Because there are three mRNA bases for each tRNA molecule, we call this the triplet code.</a:t>
            </a:r>
          </a:p>
          <a:p>
            <a:pPr marL="171450" indent="-171450" algn="just">
              <a:buFont typeface="Arial" panose="020B0604020202020204" pitchFamily="34" charset="0"/>
              <a:buChar char="•"/>
            </a:pPr>
            <a:r>
              <a:rPr lang="en-US" sz="1100" dirty="0"/>
              <a:t>Used tRNA molecules exit the ribosome and collect another specific amino acid.</a:t>
            </a:r>
          </a:p>
          <a:p>
            <a:pPr marL="171450" indent="-171450" algn="just">
              <a:buFont typeface="Arial" panose="020B0604020202020204" pitchFamily="34" charset="0"/>
              <a:buChar char="•"/>
            </a:pPr>
            <a:r>
              <a:rPr lang="en-US" sz="1100" dirty="0"/>
              <a:t>A chain of several hundred amino acids in the correct order according to the original DNA is then made. This is called a polypeptide.</a:t>
            </a:r>
          </a:p>
        </p:txBody>
      </p:sp>
      <p:sp>
        <p:nvSpPr>
          <p:cNvPr id="23" name="Rectangle 22">
            <a:extLst>
              <a:ext uri="{FF2B5EF4-FFF2-40B4-BE49-F238E27FC236}">
                <a16:creationId xmlns:a16="http://schemas.microsoft.com/office/drawing/2014/main" id="{6579BB69-2A1B-44DA-9BE0-5B82EEF89A4A}"/>
              </a:ext>
            </a:extLst>
          </p:cNvPr>
          <p:cNvSpPr/>
          <p:nvPr/>
        </p:nvSpPr>
        <p:spPr>
          <a:xfrm>
            <a:off x="98277" y="3792211"/>
            <a:ext cx="3827387" cy="615553"/>
          </a:xfrm>
          <a:prstGeom prst="rect">
            <a:avLst/>
          </a:prstGeom>
          <a:ln w="28575">
            <a:solidFill>
              <a:srgbClr val="00B0F0"/>
            </a:solidFill>
            <a:prstDash val="dash"/>
          </a:ln>
        </p:spPr>
        <p:txBody>
          <a:bodyPr wrap="square">
            <a:spAutoFit/>
          </a:bodyPr>
          <a:lstStyle/>
          <a:p>
            <a:pPr algn="just"/>
            <a:r>
              <a:rPr lang="en-US" sz="1100" b="1" dirty="0"/>
              <a:t>What word is used to describe ‘a small section of a DNA molecule that controls the synthesis of a protein’?</a:t>
            </a:r>
          </a:p>
          <a:p>
            <a:pPr algn="just"/>
            <a:r>
              <a:rPr lang="en-US" sz="1200" b="1" dirty="0"/>
              <a:t>_______________________________________________</a:t>
            </a:r>
            <a:endParaRPr lang="en-GB" sz="1200" b="1" dirty="0"/>
          </a:p>
        </p:txBody>
      </p:sp>
      <p:sp>
        <p:nvSpPr>
          <p:cNvPr id="31" name="TextBox 30">
            <a:extLst>
              <a:ext uri="{FF2B5EF4-FFF2-40B4-BE49-F238E27FC236}">
                <a16:creationId xmlns:a16="http://schemas.microsoft.com/office/drawing/2014/main" id="{62F309C1-909C-4664-B780-4D6EF17DB617}"/>
              </a:ext>
            </a:extLst>
          </p:cNvPr>
          <p:cNvSpPr txBox="1"/>
          <p:nvPr/>
        </p:nvSpPr>
        <p:spPr>
          <a:xfrm>
            <a:off x="3976993" y="5229994"/>
            <a:ext cx="2632813" cy="44627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100" b="1" dirty="0">
                <a:solidFill>
                  <a:prstClr val="black"/>
                </a:solidFill>
              </a:rPr>
              <a:t>Highlight key words in the information below:</a:t>
            </a: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2361319-3FE2-49C7-9D27-44E66D8632D5}"/>
              </a:ext>
            </a:extLst>
          </p:cNvPr>
          <p:cNvSpPr/>
          <p:nvPr/>
        </p:nvSpPr>
        <p:spPr>
          <a:xfrm>
            <a:off x="98276" y="7869791"/>
            <a:ext cx="6714649" cy="1169551"/>
          </a:xfrm>
          <a:prstGeom prst="rect">
            <a:avLst/>
          </a:prstGeom>
          <a:ln w="28575">
            <a:solidFill>
              <a:srgbClr val="00B0F0"/>
            </a:solidFill>
            <a:prstDash val="dash"/>
          </a:ln>
        </p:spPr>
        <p:txBody>
          <a:bodyPr wrap="square">
            <a:spAutoFit/>
          </a:bodyPr>
          <a:lstStyle/>
          <a:p>
            <a:pPr marL="171450" indent="-171450" algn="just">
              <a:buFont typeface="Arial" panose="020B0604020202020204" pitchFamily="34" charset="0"/>
              <a:buChar char="•"/>
            </a:pPr>
            <a:r>
              <a:rPr lang="en-US" sz="1100" b="1" dirty="0"/>
              <a:t>Describe how the protein for blue eye colour is </a:t>
            </a:r>
            <a:r>
              <a:rPr lang="en-US" sz="1100" b="1" dirty="0" err="1"/>
              <a:t>synthesised</a:t>
            </a:r>
            <a:r>
              <a:rPr lang="en-US" sz="1100" b="1" dirty="0"/>
              <a:t>.</a:t>
            </a:r>
          </a:p>
          <a:p>
            <a:pPr marL="171450" indent="-171450" algn="just">
              <a:buFont typeface="Arial" panose="020B0604020202020204" pitchFamily="34" charset="0"/>
              <a:buChar char="•"/>
            </a:pPr>
            <a:r>
              <a:rPr lang="en-US" sz="1100" b="1" dirty="0"/>
              <a:t>To gain full marks you must use information from the diagram.</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6" name="Rectangle 5">
            <a:extLst>
              <a:ext uri="{FF2B5EF4-FFF2-40B4-BE49-F238E27FC236}">
                <a16:creationId xmlns:a16="http://schemas.microsoft.com/office/drawing/2014/main" id="{5B1ABA87-280D-4D76-B464-46BFC226146C}"/>
              </a:ext>
            </a:extLst>
          </p:cNvPr>
          <p:cNvSpPr/>
          <p:nvPr/>
        </p:nvSpPr>
        <p:spPr>
          <a:xfrm>
            <a:off x="3931920" y="523220"/>
            <a:ext cx="2926080" cy="1723549"/>
          </a:xfrm>
          <a:prstGeom prst="rect">
            <a:avLst/>
          </a:prstGeom>
        </p:spPr>
        <p:txBody>
          <a:bodyPr wrap="square">
            <a:spAutoFit/>
          </a:bodyPr>
          <a:lstStyle/>
          <a:p>
            <a:r>
              <a:rPr lang="en-US" sz="1100" b="1" dirty="0"/>
              <a:t>A molecule of DNA contains four different bases, T, C, G and A.</a:t>
            </a:r>
          </a:p>
          <a:p>
            <a:pPr marL="171450" indent="-171450" algn="just">
              <a:buFont typeface="Arial" panose="020B0604020202020204" pitchFamily="34" charset="0"/>
              <a:buChar char="•"/>
            </a:pPr>
            <a:r>
              <a:rPr lang="en-US" sz="1100" b="1" dirty="0"/>
              <a:t>The four bases are arranged in a long chain.</a:t>
            </a:r>
          </a:p>
          <a:p>
            <a:pPr marL="171450" indent="-171450" algn="just">
              <a:buFont typeface="Arial" panose="020B0604020202020204" pitchFamily="34" charset="0"/>
              <a:buChar char="•"/>
            </a:pPr>
            <a:r>
              <a:rPr lang="en-US" sz="1100" b="1" dirty="0"/>
              <a:t>The chain of bases controls the synthesis of a protein.</a:t>
            </a:r>
          </a:p>
          <a:p>
            <a:pPr marL="171450" indent="-171450" algn="just">
              <a:buFont typeface="Arial" panose="020B0604020202020204" pitchFamily="34" charset="0"/>
              <a:buChar char="•"/>
            </a:pPr>
            <a:r>
              <a:rPr lang="en-US" sz="1100" b="1" dirty="0"/>
              <a:t>The diagram shows a small section of a DNA molecule.</a:t>
            </a:r>
          </a:p>
          <a:p>
            <a:pPr marL="171450" indent="-171450" algn="just">
              <a:buFont typeface="Arial" panose="020B0604020202020204" pitchFamily="34" charset="0"/>
              <a:buChar char="•"/>
            </a:pPr>
            <a:r>
              <a:rPr lang="en-US" sz="1100" b="1" dirty="0"/>
              <a:t>This section is responsible for </a:t>
            </a:r>
            <a:r>
              <a:rPr lang="en-US" sz="1100" b="1" dirty="0" err="1"/>
              <a:t>synthesising</a:t>
            </a:r>
            <a:r>
              <a:rPr lang="en-US" sz="1100" b="1" dirty="0"/>
              <a:t> the protein for blue eye colour</a:t>
            </a:r>
            <a:r>
              <a:rPr lang="en-US" dirty="0"/>
              <a:t>.</a:t>
            </a:r>
            <a:endParaRPr lang="en-GB" dirty="0"/>
          </a:p>
        </p:txBody>
      </p:sp>
      <p:sp>
        <p:nvSpPr>
          <p:cNvPr id="22" name="Rectangle 21">
            <a:extLst>
              <a:ext uri="{FF2B5EF4-FFF2-40B4-BE49-F238E27FC236}">
                <a16:creationId xmlns:a16="http://schemas.microsoft.com/office/drawing/2014/main" id="{C9D24E9E-13CD-4B1C-AC4F-19954878CB45}"/>
              </a:ext>
            </a:extLst>
          </p:cNvPr>
          <p:cNvSpPr/>
          <p:nvPr/>
        </p:nvSpPr>
        <p:spPr>
          <a:xfrm>
            <a:off x="98277" y="4553010"/>
            <a:ext cx="3827387" cy="446276"/>
          </a:xfrm>
          <a:prstGeom prst="rect">
            <a:avLst/>
          </a:prstGeom>
          <a:ln w="28575">
            <a:solidFill>
              <a:srgbClr val="00B0F0"/>
            </a:solidFill>
            <a:prstDash val="dash"/>
          </a:ln>
        </p:spPr>
        <p:txBody>
          <a:bodyPr wrap="square">
            <a:spAutoFit/>
          </a:bodyPr>
          <a:lstStyle/>
          <a:p>
            <a:pPr algn="just"/>
            <a:r>
              <a:rPr lang="en-US" sz="1100" b="1" dirty="0"/>
              <a:t>How many nucleotides code for a single amino acid’?</a:t>
            </a:r>
          </a:p>
          <a:p>
            <a:pPr algn="just"/>
            <a:r>
              <a:rPr lang="en-US" sz="1200" b="1" dirty="0"/>
              <a:t>_______________________________________________</a:t>
            </a:r>
            <a:endParaRPr lang="en-GB" sz="1200" b="1" dirty="0"/>
          </a:p>
        </p:txBody>
      </p:sp>
      <p:sp>
        <p:nvSpPr>
          <p:cNvPr id="25" name="Rectangle 24">
            <a:extLst>
              <a:ext uri="{FF2B5EF4-FFF2-40B4-BE49-F238E27FC236}">
                <a16:creationId xmlns:a16="http://schemas.microsoft.com/office/drawing/2014/main" id="{6A7780DC-C14E-4FC8-813B-339E2C955170}"/>
              </a:ext>
            </a:extLst>
          </p:cNvPr>
          <p:cNvSpPr/>
          <p:nvPr/>
        </p:nvSpPr>
        <p:spPr>
          <a:xfrm>
            <a:off x="98277" y="5170523"/>
            <a:ext cx="3827387" cy="446276"/>
          </a:xfrm>
          <a:prstGeom prst="rect">
            <a:avLst/>
          </a:prstGeom>
          <a:ln w="28575">
            <a:solidFill>
              <a:srgbClr val="00B0F0"/>
            </a:solidFill>
            <a:prstDash val="dash"/>
          </a:ln>
        </p:spPr>
        <p:txBody>
          <a:bodyPr wrap="square">
            <a:spAutoFit/>
          </a:bodyPr>
          <a:lstStyle/>
          <a:p>
            <a:pPr algn="just"/>
            <a:r>
              <a:rPr lang="en-US" sz="1100" b="1" dirty="0"/>
              <a:t>In the cell, where are proteins </a:t>
            </a:r>
            <a:r>
              <a:rPr lang="en-US" sz="1100" b="1" dirty="0" err="1"/>
              <a:t>synthesised</a:t>
            </a:r>
            <a:r>
              <a:rPr lang="en-US" sz="1100" b="1" dirty="0"/>
              <a:t>?’</a:t>
            </a:r>
          </a:p>
          <a:p>
            <a:pPr algn="just"/>
            <a:r>
              <a:rPr lang="en-US" sz="1200" b="1" dirty="0"/>
              <a:t>_______________________________________________</a:t>
            </a:r>
            <a:endParaRPr lang="en-GB" sz="1200" b="1" dirty="0"/>
          </a:p>
        </p:txBody>
      </p:sp>
      <p:pic>
        <p:nvPicPr>
          <p:cNvPr id="26" name="Picture 25">
            <a:extLst>
              <a:ext uri="{FF2B5EF4-FFF2-40B4-BE49-F238E27FC236}">
                <a16:creationId xmlns:a16="http://schemas.microsoft.com/office/drawing/2014/main" id="{7F00EFE2-733D-4495-BBB9-6938EB21BD15}"/>
              </a:ext>
            </a:extLst>
          </p:cNvPr>
          <p:cNvPicPr>
            <a:picLocks noChangeAspect="1"/>
          </p:cNvPicPr>
          <p:nvPr/>
        </p:nvPicPr>
        <p:blipFill rotWithShape="1">
          <a:blip r:embed="rId3"/>
          <a:srcRect l="12191" t="11114" r="32189" b="10559"/>
          <a:stretch/>
        </p:blipFill>
        <p:spPr>
          <a:xfrm>
            <a:off x="0" y="5907291"/>
            <a:ext cx="2166132" cy="1715869"/>
          </a:xfrm>
          <a:prstGeom prst="rect">
            <a:avLst/>
          </a:prstGeom>
        </p:spPr>
      </p:pic>
      <p:sp>
        <p:nvSpPr>
          <p:cNvPr id="21" name="Arrow: Down 20">
            <a:extLst>
              <a:ext uri="{FF2B5EF4-FFF2-40B4-BE49-F238E27FC236}">
                <a16:creationId xmlns:a16="http://schemas.microsoft.com/office/drawing/2014/main" id="{EC8D53ED-DBFD-4C8F-A97B-B85EFACEFB55}"/>
              </a:ext>
            </a:extLst>
          </p:cNvPr>
          <p:cNvSpPr/>
          <p:nvPr/>
        </p:nvSpPr>
        <p:spPr>
          <a:xfrm>
            <a:off x="6425233" y="5189785"/>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212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5" name="TextBox 14">
            <a:hlinkClick r:id="rId13"/>
            <a:extLst>
              <a:ext uri="{FF2B5EF4-FFF2-40B4-BE49-F238E27FC236}">
                <a16:creationId xmlns:a16="http://schemas.microsoft.com/office/drawing/2014/main" id="{3DBAFB54-9A55-43C3-BF53-2A2C0C62AF27}"/>
              </a:ext>
            </a:extLst>
          </p:cNvPr>
          <p:cNvSpPr txBox="1"/>
          <p:nvPr/>
        </p:nvSpPr>
        <p:spPr>
          <a:xfrm>
            <a:off x="3459107" y="5424132"/>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pic>
        <p:nvPicPr>
          <p:cNvPr id="2" name="Picture 1">
            <a:extLst>
              <a:ext uri="{FF2B5EF4-FFF2-40B4-BE49-F238E27FC236}">
                <a16:creationId xmlns:a16="http://schemas.microsoft.com/office/drawing/2014/main" id="{CC5141D4-0BAF-2D0A-BD51-870DA054FDFB}"/>
              </a:ext>
            </a:extLst>
          </p:cNvPr>
          <p:cNvPicPr>
            <a:picLocks noChangeAspect="1"/>
          </p:cNvPicPr>
          <p:nvPr/>
        </p:nvPicPr>
        <p:blipFill>
          <a:blip r:embed="rId14"/>
          <a:stretch>
            <a:fillRect/>
          </a:stretch>
        </p:blipFill>
        <p:spPr>
          <a:xfrm>
            <a:off x="572128" y="4916634"/>
            <a:ext cx="2338542" cy="1315430"/>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1025</TotalTime>
  <Words>469</Words>
  <Application>Microsoft Office PowerPoint</Application>
  <PresentationFormat>On-screen Show (4:3)</PresentationFormat>
  <Paragraphs>33</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Protein Synthesis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Uses of Electromagnets</dc:title>
  <dc:creator>Chalky Chalk</dc:creator>
  <cp:lastModifiedBy>Mr D Chalk</cp:lastModifiedBy>
  <cp:revision>28</cp:revision>
  <dcterms:created xsi:type="dcterms:W3CDTF">2019-02-03T13:21:01Z</dcterms:created>
  <dcterms:modified xsi:type="dcterms:W3CDTF">2024-06-09T07:56:29Z</dcterms:modified>
</cp:coreProperties>
</file>