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60" d="100"/>
          <a:sy n="60" d="100"/>
        </p:scale>
        <p:origin x="74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ACB-AEA9-4743-A1B0-F8EADE55FB4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3533-5E6C-40E2-A280-709E1B97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45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ACB-AEA9-4743-A1B0-F8EADE55FB4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3533-5E6C-40E2-A280-709E1B97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1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ACB-AEA9-4743-A1B0-F8EADE55FB4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3533-5E6C-40E2-A280-709E1B97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9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ACB-AEA9-4743-A1B0-F8EADE55FB4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3533-5E6C-40E2-A280-709E1B97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1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ACB-AEA9-4743-A1B0-F8EADE55FB4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3533-5E6C-40E2-A280-709E1B97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5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ACB-AEA9-4743-A1B0-F8EADE55FB4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3533-5E6C-40E2-A280-709E1B97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6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ACB-AEA9-4743-A1B0-F8EADE55FB4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3533-5E6C-40E2-A280-709E1B97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3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ACB-AEA9-4743-A1B0-F8EADE55FB4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3533-5E6C-40E2-A280-709E1B97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6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ACB-AEA9-4743-A1B0-F8EADE55FB4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3533-5E6C-40E2-A280-709E1B97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4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ACB-AEA9-4743-A1B0-F8EADE55FB4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3533-5E6C-40E2-A280-709E1B97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0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ACB-AEA9-4743-A1B0-F8EADE55FB4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3533-5E6C-40E2-A280-709E1B97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77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3BACB-AEA9-4743-A1B0-F8EADE55FB4F}" type="datetimeFigureOut">
              <a:rPr lang="en-GB" smtClean="0"/>
              <a:t>10/03/2019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3533-5E6C-40E2-A280-709E1B975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9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64212" y="401963"/>
            <a:ext cx="4355387" cy="91248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process of initiation of protein synthesis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process of termination in protein synthesis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process of elongation in protein synthesis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process of transcription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235662" y="401963"/>
            <a:ext cx="4183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 the ribosomes bind to the mRNA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initiator tRNA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Describe the process of translation initiation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914400"/>
            <a:ext cx="1720066" cy="175432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995225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elongation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polypeptide chains grow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 codon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role is played by tRNA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57678" y="3835517"/>
            <a:ext cx="4355386" cy="1227079"/>
          </a:xfrm>
          <a:prstGeom prst="roundRect">
            <a:avLst>
              <a:gd name="adj" fmla="val 799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835517"/>
            <a:ext cx="4282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protein termination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causes termination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 stop codon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role is played by the mRNA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happens to the ribosome after termination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66779" y="3917107"/>
            <a:ext cx="3502202" cy="109193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80097" y="3917107"/>
            <a:ext cx="381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is the DNA unwound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 template strand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is mRNA formed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 transcription factor</a:t>
            </a:r>
          </a:p>
        </p:txBody>
      </p:sp>
      <p:pic>
        <p:nvPicPr>
          <p:cNvPr id="4098" name="Picture 2" descr="Image result for transcription">
            <a:extLst>
              <a:ext uri="{FF2B5EF4-FFF2-40B4-BE49-F238E27FC236}">
                <a16:creationId xmlns:a16="http://schemas.microsoft.com/office/drawing/2014/main" id="{4B99B140-43BE-4E02-A9C5-A9A98C78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37" y="5062596"/>
            <a:ext cx="4429295" cy="179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0EC10F-3C65-4A5F-9397-3672F049C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" y="1419127"/>
            <a:ext cx="1587607" cy="1029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A6973D-4BC8-43FD-A26F-CA2E2AD83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69" y="2529075"/>
            <a:ext cx="2008148" cy="765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B9DC4-06C7-401C-9F8D-093027C83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643" y="1430426"/>
            <a:ext cx="2225265" cy="861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694696-E989-425C-A04F-998DC0401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313" y="2373316"/>
            <a:ext cx="1726107" cy="1040512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845D18D-E56B-45EB-B4F5-433069AB04E3}"/>
              </a:ext>
            </a:extLst>
          </p:cNvPr>
          <p:cNvCxnSpPr>
            <a:cxnSpLocks/>
          </p:cNvCxnSpPr>
          <p:nvPr/>
        </p:nvCxnSpPr>
        <p:spPr>
          <a:xfrm>
            <a:off x="437537" y="2500601"/>
            <a:ext cx="250722" cy="3703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E5F098-9DF2-4025-91E1-67DF1D3F14A4}"/>
              </a:ext>
            </a:extLst>
          </p:cNvPr>
          <p:cNvCxnSpPr>
            <a:cxnSpLocks/>
          </p:cNvCxnSpPr>
          <p:nvPr/>
        </p:nvCxnSpPr>
        <p:spPr>
          <a:xfrm flipV="1">
            <a:off x="1887696" y="2318081"/>
            <a:ext cx="455947" cy="3310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F5F265-58B5-4C78-9BE9-2809C2CD25B6}"/>
              </a:ext>
            </a:extLst>
          </p:cNvPr>
          <p:cNvCxnSpPr>
            <a:cxnSpLocks/>
          </p:cNvCxnSpPr>
          <p:nvPr/>
        </p:nvCxnSpPr>
        <p:spPr>
          <a:xfrm>
            <a:off x="2550398" y="2365022"/>
            <a:ext cx="398639" cy="4668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62295F25-B519-4AF9-B791-1EB110A8DC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616" t="10515" r="31881" b="11222"/>
          <a:stretch/>
        </p:blipFill>
        <p:spPr>
          <a:xfrm>
            <a:off x="6485754" y="757084"/>
            <a:ext cx="2637858" cy="20552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BD1859-5864-452D-9AE9-35F1D1871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1" y="5187610"/>
            <a:ext cx="1419225" cy="9567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88345FD-DDCF-4058-9DDF-8700C0D578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8017" y="5793903"/>
            <a:ext cx="1419225" cy="986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4DE221-269F-498F-BD54-4FEB575056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4" y="5204714"/>
            <a:ext cx="1198738" cy="98134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006026A-A94B-4F47-86E9-F3421E544D3A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1331543" y="6048375"/>
            <a:ext cx="286474" cy="2385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637BCA5-FE4F-44CC-9A2F-559704EDE7FE}"/>
              </a:ext>
            </a:extLst>
          </p:cNvPr>
          <p:cNvCxnSpPr>
            <a:cxnSpLocks/>
          </p:cNvCxnSpPr>
          <p:nvPr/>
        </p:nvCxnSpPr>
        <p:spPr>
          <a:xfrm flipV="1">
            <a:off x="3037242" y="6186056"/>
            <a:ext cx="429858" cy="2377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30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lpha helix">
            <a:extLst>
              <a:ext uri="{FF2B5EF4-FFF2-40B4-BE49-F238E27FC236}">
                <a16:creationId xmlns:a16="http://schemas.microsoft.com/office/drawing/2014/main" id="{68C813CE-237C-4070-8DFF-E7E1E57AA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2" y="3760074"/>
            <a:ext cx="1712214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rotein structure">
            <a:extLst>
              <a:ext uri="{FF2B5EF4-FFF2-40B4-BE49-F238E27FC236}">
                <a16:creationId xmlns:a16="http://schemas.microsoft.com/office/drawing/2014/main" id="{6B26B9E1-5580-443A-910E-7997CAF1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73" y="3810169"/>
            <a:ext cx="222513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general structure of amino acids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levels of protein structure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Explain how peptide bonds form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alpha helix’s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general structure of an amino acid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are amino acids formed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R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are the roles of other groups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774692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 2 amino acids join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 dehydration reaction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groups on amino acids join together to form a peptide bond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997187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4225787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Primary protein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Secondary protein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Tertiary protein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Quaternary protein structure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127204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an alpha helix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 alpha helixes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bonding do we find in alpha helixes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structure of an alpha helix</a:t>
            </a:r>
          </a:p>
        </p:txBody>
      </p:sp>
      <p:pic>
        <p:nvPicPr>
          <p:cNvPr id="1030" name="Picture 6" descr="Image result for amino acids">
            <a:extLst>
              <a:ext uri="{FF2B5EF4-FFF2-40B4-BE49-F238E27FC236}">
                <a16:creationId xmlns:a16="http://schemas.microsoft.com/office/drawing/2014/main" id="{BFB8C637-AE25-43B8-ACBE-06236463D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76" y="598287"/>
            <a:ext cx="288757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eptide bonds">
            <a:extLst>
              <a:ext uri="{FF2B5EF4-FFF2-40B4-BE49-F238E27FC236}">
                <a16:creationId xmlns:a16="http://schemas.microsoft.com/office/drawing/2014/main" id="{F981DC61-B00C-4619-B5B6-C5ED68D56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2803" r="1483" b="5208"/>
          <a:stretch/>
        </p:blipFill>
        <p:spPr bwMode="auto">
          <a:xfrm>
            <a:off x="6429227" y="973394"/>
            <a:ext cx="2650560" cy="18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8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globular protein">
            <a:extLst>
              <a:ext uri="{FF2B5EF4-FFF2-40B4-BE49-F238E27FC236}">
                <a16:creationId xmlns:a16="http://schemas.microsoft.com/office/drawing/2014/main" id="{21FF5A83-12CD-4CEB-9FDA-A68C6D3F6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5"/>
          <a:stretch/>
        </p:blipFill>
        <p:spPr bwMode="auto">
          <a:xfrm>
            <a:off x="6930984" y="3969541"/>
            <a:ext cx="2166409" cy="26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beta pleated sheets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structure &amp; bonding in the quaternary structure of proteins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Explain the bonding in the tertiary structure of proteins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structure and properties of globular proteins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 beta pleated sheet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 beta pleated sheets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sort of bonding to we find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Describe the shape of beta pleated sheets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459842"/>
            <a:ext cx="1720066" cy="284076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606304"/>
            <a:ext cx="1686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tertiary structure of proteins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are hydrogen bonds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are disulphide bridges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are ionic bonds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does the bonding change the shape of the molecule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997187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997187"/>
            <a:ext cx="1686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quaternary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many peptide strands are involved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are they held 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does this structure help with the proteins function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127204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globular proteins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properties they have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are the general functions of globular proteins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F44D11C5-EC29-4714-A8D0-19005CF24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23496"/>
            <a:ext cx="1701212" cy="303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273169F9-7A7D-4531-B371-2E037118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65" y="392478"/>
            <a:ext cx="25050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rotein quaternary structure">
            <a:extLst>
              <a:ext uri="{FF2B5EF4-FFF2-40B4-BE49-F238E27FC236}">
                <a16:creationId xmlns:a16="http://schemas.microsoft.com/office/drawing/2014/main" id="{3947E292-C736-42E6-A552-65CE86AE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11" y="4714130"/>
            <a:ext cx="2395229" cy="182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6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lobular protein">
            <a:extLst>
              <a:ext uri="{FF2B5EF4-FFF2-40B4-BE49-F238E27FC236}">
                <a16:creationId xmlns:a16="http://schemas.microsoft.com/office/drawing/2014/main" id="{310514EC-4D7E-481A-926A-0413A2465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" r="73365"/>
          <a:stretch/>
        </p:blipFill>
        <p:spPr bwMode="auto">
          <a:xfrm>
            <a:off x="7492929" y="307776"/>
            <a:ext cx="1266112" cy="31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structure and properties of conjugated  proteins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how amino acids can be separated using chromatography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structure and properties of fibrous proteins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how protein can be identified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conjugated proteins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the properties of conjugated proteins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Where do we find conjugated proteins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are some examples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774692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are fibrous proteins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are the properties of fibrous proteins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are some examples of fibrous proteins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4197212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4289859"/>
            <a:ext cx="1686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chromatography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chromatography 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Why different amino acids can be separated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Rf value is calculated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384379"/>
            <a:ext cx="168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biuret experiment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is it carried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sort of results would you expect to see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BA39AB-5D50-40CE-9617-F698772C3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2" t="7908" r="39375" b="396"/>
          <a:stretch/>
        </p:blipFill>
        <p:spPr>
          <a:xfrm>
            <a:off x="6742855" y="4004011"/>
            <a:ext cx="2270150" cy="2667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8094C-CAB7-43D8-9FE4-A8EFB0A62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292" y="4606139"/>
            <a:ext cx="2687548" cy="1675135"/>
          </a:xfrm>
          <a:prstGeom prst="rect">
            <a:avLst/>
          </a:prstGeom>
        </p:spPr>
      </p:pic>
      <p:pic>
        <p:nvPicPr>
          <p:cNvPr id="3076" name="Picture 4" descr="Image result for conjugated  proteins">
            <a:extLst>
              <a:ext uri="{FF2B5EF4-FFF2-40B4-BE49-F238E27FC236}">
                <a16:creationId xmlns:a16="http://schemas.microsoft.com/office/drawing/2014/main" id="{99C5E97C-290C-413D-AD14-00935D1B8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05" y="755614"/>
            <a:ext cx="2440182" cy="241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2A7D5A-ADF5-4B51-9B38-D453D9A50D79}"/>
</file>

<file path=customXml/itemProps2.xml><?xml version="1.0" encoding="utf-8"?>
<ds:datastoreItem xmlns:ds="http://schemas.openxmlformats.org/officeDocument/2006/customXml" ds:itemID="{B28323BD-E625-4809-B8EE-FEA59D665678}"/>
</file>

<file path=customXml/itemProps3.xml><?xml version="1.0" encoding="utf-8"?>
<ds:datastoreItem xmlns:ds="http://schemas.openxmlformats.org/officeDocument/2006/customXml" ds:itemID="{B285A546-BF5B-4A37-9E63-924AB317352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3712</TotalTime>
  <Words>533</Words>
  <Application>Microsoft Office PowerPoint</Application>
  <PresentationFormat>On-screen Show (4:3)</PresentationFormat>
  <Paragraphs>93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21</cp:revision>
  <dcterms:created xsi:type="dcterms:W3CDTF">2019-03-10T21:58:57Z</dcterms:created>
  <dcterms:modified xsi:type="dcterms:W3CDTF">2019-03-13T11:51:39Z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