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5" autoAdjust="0"/>
    <p:restoredTop sz="94660"/>
  </p:normalViewPr>
  <p:slideViewPr>
    <p:cSldViewPr snapToGrid="0">
      <p:cViewPr varScale="1">
        <p:scale>
          <a:sx n="47" d="100"/>
          <a:sy n="47" d="100"/>
        </p:scale>
        <p:origin x="145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A001-6ADF-447A-88E1-D8196C077C92}" type="datetimeFigureOut">
              <a:rPr lang="en-GB" smtClean="0"/>
              <a:t>10/03/2024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938B-848A-4B8C-A5DE-DA75EB83E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6053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A001-6ADF-447A-88E1-D8196C077C92}" type="datetimeFigureOut">
              <a:rPr lang="en-GB" smtClean="0"/>
              <a:t>10/03/2024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938B-848A-4B8C-A5DE-DA75EB83E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784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A001-6ADF-447A-88E1-D8196C077C92}" type="datetimeFigureOut">
              <a:rPr lang="en-GB" smtClean="0"/>
              <a:t>10/03/2024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938B-848A-4B8C-A5DE-DA75EB83E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703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A001-6ADF-447A-88E1-D8196C077C92}" type="datetimeFigureOut">
              <a:rPr lang="en-GB" smtClean="0"/>
              <a:t>10/03/2024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938B-848A-4B8C-A5DE-DA75EB83E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558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A001-6ADF-447A-88E1-D8196C077C92}" type="datetimeFigureOut">
              <a:rPr lang="en-GB" smtClean="0"/>
              <a:t>10/03/2024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938B-848A-4B8C-A5DE-DA75EB83E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5705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A001-6ADF-447A-88E1-D8196C077C92}" type="datetimeFigureOut">
              <a:rPr lang="en-GB" smtClean="0"/>
              <a:t>10/03/2024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938B-848A-4B8C-A5DE-DA75EB83E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112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A001-6ADF-447A-88E1-D8196C077C92}" type="datetimeFigureOut">
              <a:rPr lang="en-GB" smtClean="0"/>
              <a:t>10/03/2024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938B-848A-4B8C-A5DE-DA75EB83E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2792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A001-6ADF-447A-88E1-D8196C077C92}" type="datetimeFigureOut">
              <a:rPr lang="en-GB" smtClean="0"/>
              <a:t>10/03/2024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938B-848A-4B8C-A5DE-DA75EB83E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06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A001-6ADF-447A-88E1-D8196C077C92}" type="datetimeFigureOut">
              <a:rPr lang="en-GB" smtClean="0"/>
              <a:t>10/03/2024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938B-848A-4B8C-A5DE-DA75EB83E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377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A001-6ADF-447A-88E1-D8196C077C92}" type="datetimeFigureOut">
              <a:rPr lang="en-GB" smtClean="0"/>
              <a:t>10/03/2024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938B-848A-4B8C-A5DE-DA75EB83E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373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A001-6ADF-447A-88E1-D8196C077C92}" type="datetimeFigureOut">
              <a:rPr lang="en-GB" smtClean="0"/>
              <a:t>10/03/2024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938B-848A-4B8C-A5DE-DA75EB83E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808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DA001-6ADF-447A-88E1-D8196C077C92}" type="datetimeFigureOut">
              <a:rPr lang="en-GB" smtClean="0"/>
              <a:t>10/03/2024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C938B-848A-4B8C-A5DE-DA75EB83E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800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teachlikeahero" TargetMode="External"/><Relationship Id="rId13" Type="http://schemas.openxmlformats.org/officeDocument/2006/relationships/hyperlink" Target="https://www.teacherspayteachers.com/Product/AP-Biology-Protein-Synthesis-Lesson-Activities-9973336" TargetMode="External"/><Relationship Id="rId3" Type="http://schemas.openxmlformats.org/officeDocument/2006/relationships/hyperlink" Target="https://www.instagram.com/teachlikeahero/" TargetMode="External"/><Relationship Id="rId7" Type="http://schemas.openxmlformats.org/officeDocument/2006/relationships/hyperlink" Target="https://www.youtube.com/channel/UCusRyTOMev92b-esEk3kVew" TargetMode="External"/><Relationship Id="rId12" Type="http://schemas.openxmlformats.org/officeDocument/2006/relationships/hyperlink" Target="https://www.tes.com/teaching-resource/resource-12883931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interest.co.uk/isany1coming4an/" TargetMode="External"/><Relationship Id="rId11" Type="http://schemas.openxmlformats.org/officeDocument/2006/relationships/hyperlink" Target="https://www.youtube.com/watch?v=xIJYVutU4xA&amp;t=266s" TargetMode="External"/><Relationship Id="rId5" Type="http://schemas.openxmlformats.org/officeDocument/2006/relationships/hyperlink" Target="https://twitter.com/teacherchalky1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openxmlformats.org/officeDocument/2006/relationships/hyperlink" Target="https://mailchi.mp/b9218a58e7d3/subscribe-to-our-newsletter-to-keep-up-to-date-with-all-our-teaching-cpd-updates" TargetMode="External"/><Relationship Id="rId1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0877A0A-AFFA-4441-9C9C-CD855CEE22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99" r="4948"/>
          <a:stretch/>
        </p:blipFill>
        <p:spPr>
          <a:xfrm>
            <a:off x="0" y="2930142"/>
            <a:ext cx="3429000" cy="95804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A39119F-B05E-435D-9F0D-E1ECCD1B37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5720" y="148950"/>
            <a:ext cx="6858000" cy="276999"/>
          </a:xfrm>
        </p:spPr>
        <p:txBody>
          <a:bodyPr>
            <a:noAutofit/>
          </a:bodyPr>
          <a:lstStyle/>
          <a:p>
            <a:pPr algn="l"/>
            <a:r>
              <a:rPr lang="en-GB" sz="2000" b="1" dirty="0">
                <a:solidFill>
                  <a:srgbClr val="00B050"/>
                </a:solidFill>
                <a:latin typeface="Comic Sans MS" pitchFamily="66" charset="0"/>
              </a:rPr>
              <a:t>Protein Synthesis: Transcription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C14DE4-6B04-4B9C-9B4F-4440C207B430}"/>
              </a:ext>
            </a:extLst>
          </p:cNvPr>
          <p:cNvSpPr txBox="1"/>
          <p:nvPr/>
        </p:nvSpPr>
        <p:spPr>
          <a:xfrm>
            <a:off x="4684734" y="0"/>
            <a:ext cx="2173266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Specification Link:</a:t>
            </a:r>
          </a:p>
          <a:p>
            <a:pPr lvl="0" defTabSz="914400">
              <a:defRPr/>
            </a:pPr>
            <a:r>
              <a:rPr lang="en-GB" sz="1200" kern="0" dirty="0">
                <a:solidFill>
                  <a:sysClr val="windowText" lastClr="000000"/>
                </a:solidFill>
              </a:rPr>
              <a:t>Biological Molecules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94CABFB-2669-4EE1-8E9C-78D21907FB19}"/>
              </a:ext>
            </a:extLst>
          </p:cNvPr>
          <p:cNvSpPr/>
          <p:nvPr/>
        </p:nvSpPr>
        <p:spPr>
          <a:xfrm>
            <a:off x="3539448" y="6110690"/>
            <a:ext cx="3258049" cy="1184940"/>
          </a:xfrm>
          <a:prstGeom prst="rect">
            <a:avLst/>
          </a:prstGeom>
          <a:ln w="28575">
            <a:solidFill>
              <a:srgbClr val="FFFF00"/>
            </a:solidFill>
            <a:prstDash val="solid"/>
          </a:ln>
        </p:spPr>
        <p:txBody>
          <a:bodyPr wrap="square">
            <a:spAutoFit/>
          </a:bodyPr>
          <a:lstStyle/>
          <a:p>
            <a:pPr algn="just"/>
            <a:r>
              <a:rPr lang="en-US" sz="1100" b="1" dirty="0"/>
              <a:t>What do the 5’ and 3’ mean?</a:t>
            </a:r>
          </a:p>
          <a:p>
            <a:pPr algn="just"/>
            <a:r>
              <a:rPr lang="en-US" sz="1200" b="1" dirty="0"/>
              <a:t>________________________________________________________________________________________________________________________________________________________________________________________________________</a:t>
            </a:r>
            <a:endParaRPr lang="en-GB" sz="1200" b="1" dirty="0"/>
          </a:p>
        </p:txBody>
      </p:sp>
      <p:pic>
        <p:nvPicPr>
          <p:cNvPr id="49" name="Picture 2" descr="Image result for transcription">
            <a:extLst>
              <a:ext uri="{FF2B5EF4-FFF2-40B4-BE49-F238E27FC236}">
                <a16:creationId xmlns:a16="http://schemas.microsoft.com/office/drawing/2014/main" id="{E757D302-D14F-4FDF-B15E-3134C03AA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891" y="574899"/>
            <a:ext cx="3526109" cy="14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E2FC51A7-1DAC-4965-BFCC-219A4220C64D}"/>
              </a:ext>
            </a:extLst>
          </p:cNvPr>
          <p:cNvSpPr txBox="1"/>
          <p:nvPr/>
        </p:nvSpPr>
        <p:spPr>
          <a:xfrm>
            <a:off x="90566" y="528225"/>
            <a:ext cx="3184580" cy="276999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GB" sz="1200" b="1" dirty="0">
                <a:solidFill>
                  <a:prstClr val="black"/>
                </a:solidFill>
              </a:rPr>
              <a:t>Highlight key words in the information below: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A6A02BB-8378-4145-8B5E-BADD88695EB4}"/>
              </a:ext>
            </a:extLst>
          </p:cNvPr>
          <p:cNvSpPr/>
          <p:nvPr/>
        </p:nvSpPr>
        <p:spPr>
          <a:xfrm>
            <a:off x="90566" y="916560"/>
            <a:ext cx="3258048" cy="1954381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algn="just"/>
            <a:r>
              <a:rPr lang="en-US" sz="1100" dirty="0"/>
              <a:t>Transcription is the first step in gene expression. It involves copying a gene's DNA sequence to make an RNA molecule.  Transcription is performed by enzymes called RNA polymerases, which link nucleotides to form an RNA strand (using a DNA strand as a template).  Transcription has three stages: initiation, elongation, and termination.  In eukaryotes, RNA molecules must be processed after transcription: they are spliced and have a 5' cap and poly-A tail put on their ends.  Transcription is controlled separately for each gene in your genome.</a:t>
            </a:r>
          </a:p>
        </p:txBody>
      </p:sp>
      <p:sp>
        <p:nvSpPr>
          <p:cNvPr id="52" name="Arrow: Down 51">
            <a:extLst>
              <a:ext uri="{FF2B5EF4-FFF2-40B4-BE49-F238E27FC236}">
                <a16:creationId xmlns:a16="http://schemas.microsoft.com/office/drawing/2014/main" id="{05BB68AF-FBCE-4D8A-9465-6CFF2704B7C7}"/>
              </a:ext>
            </a:extLst>
          </p:cNvPr>
          <p:cNvSpPr/>
          <p:nvPr/>
        </p:nvSpPr>
        <p:spPr>
          <a:xfrm>
            <a:off x="3010027" y="425949"/>
            <a:ext cx="410230" cy="542079"/>
          </a:xfrm>
          <a:prstGeom prst="downArrow">
            <a:avLst>
              <a:gd name="adj1" fmla="val 43493"/>
              <a:gd name="adj2" fmla="val 46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8D51984-823C-4393-8312-11BE7E6D1A7A}"/>
              </a:ext>
            </a:extLst>
          </p:cNvPr>
          <p:cNvSpPr/>
          <p:nvPr/>
        </p:nvSpPr>
        <p:spPr>
          <a:xfrm>
            <a:off x="3465977" y="2042701"/>
            <a:ext cx="3294784" cy="1015663"/>
          </a:xfrm>
          <a:prstGeom prst="rect">
            <a:avLst/>
          </a:prstGeom>
          <a:ln w="28575">
            <a:solidFill>
              <a:srgbClr val="00B0F0"/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en-US" sz="1200" b="1" dirty="0"/>
              <a:t>Describe the role played by mRNA in the cell</a:t>
            </a:r>
          </a:p>
          <a:p>
            <a:pPr algn="just"/>
            <a:r>
              <a:rPr lang="en-US" sz="1200" b="1" dirty="0"/>
              <a:t>________________________________________________________________________________________________________________________________________________________________</a:t>
            </a:r>
            <a:endParaRPr lang="en-GB" sz="1200" b="1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F7536CB-5C9F-4358-B00C-65563F5CBBD7}"/>
              </a:ext>
            </a:extLst>
          </p:cNvPr>
          <p:cNvSpPr txBox="1"/>
          <p:nvPr/>
        </p:nvSpPr>
        <p:spPr>
          <a:xfrm>
            <a:off x="3502713" y="3206473"/>
            <a:ext cx="3184580" cy="276999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GB" sz="1200" b="1" dirty="0">
                <a:solidFill>
                  <a:prstClr val="black"/>
                </a:solidFill>
              </a:rPr>
              <a:t>Highlight key words in the information below: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8DDB82D-DBA1-4FA3-83F6-01A2E7FA6625}"/>
              </a:ext>
            </a:extLst>
          </p:cNvPr>
          <p:cNvSpPr/>
          <p:nvPr/>
        </p:nvSpPr>
        <p:spPr>
          <a:xfrm>
            <a:off x="3502713" y="3594809"/>
            <a:ext cx="3258048" cy="1107996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algn="just"/>
            <a:r>
              <a:rPr lang="en-US" sz="1100" b="1" dirty="0"/>
              <a:t>Initiation</a:t>
            </a:r>
            <a:r>
              <a:rPr lang="en-US" sz="1100" dirty="0"/>
              <a:t>. RNA polymerase binds to a sequence of DNA called the promoter, found near the beginning of a gene. Each gene (or group of co-transcribed genes, in bacteria) has its own promoter. Once bound, RNA polymerase separates the DNA strands, providing the single-stranded template needed for transcription.</a:t>
            </a:r>
          </a:p>
        </p:txBody>
      </p:sp>
      <p:sp>
        <p:nvSpPr>
          <p:cNvPr id="56" name="Arrow: Down 55">
            <a:extLst>
              <a:ext uri="{FF2B5EF4-FFF2-40B4-BE49-F238E27FC236}">
                <a16:creationId xmlns:a16="http://schemas.microsoft.com/office/drawing/2014/main" id="{A163FD2D-CCF4-49F8-846B-B7C45061FEE8}"/>
              </a:ext>
            </a:extLst>
          </p:cNvPr>
          <p:cNvSpPr/>
          <p:nvPr/>
        </p:nvSpPr>
        <p:spPr>
          <a:xfrm>
            <a:off x="6422174" y="3104197"/>
            <a:ext cx="410230" cy="542079"/>
          </a:xfrm>
          <a:prstGeom prst="downArrow">
            <a:avLst>
              <a:gd name="adj1" fmla="val 43493"/>
              <a:gd name="adj2" fmla="val 46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A7C1BE9A-6ECF-4A59-9836-5FC05AFBFEC2}"/>
              </a:ext>
            </a:extLst>
          </p:cNvPr>
          <p:cNvCxnSpPr>
            <a:cxnSpLocks/>
          </p:cNvCxnSpPr>
          <p:nvPr/>
        </p:nvCxnSpPr>
        <p:spPr>
          <a:xfrm>
            <a:off x="1682856" y="3594809"/>
            <a:ext cx="0" cy="51938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6F7FEBBB-775A-49F6-960A-927A9CA9DC3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38" r="4464"/>
          <a:stretch/>
        </p:blipFill>
        <p:spPr>
          <a:xfrm>
            <a:off x="30585" y="4012495"/>
            <a:ext cx="3472128" cy="783081"/>
          </a:xfrm>
          <a:prstGeom prst="rect">
            <a:avLst/>
          </a:prstGeom>
        </p:spPr>
      </p:pic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A80410DC-8A2E-4B22-A69B-DB21B433AD36}"/>
              </a:ext>
            </a:extLst>
          </p:cNvPr>
          <p:cNvCxnSpPr>
            <a:cxnSpLocks/>
          </p:cNvCxnSpPr>
          <p:nvPr/>
        </p:nvCxnSpPr>
        <p:spPr>
          <a:xfrm>
            <a:off x="1689151" y="4702805"/>
            <a:ext cx="0" cy="51938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4FA62A7F-BF40-4AF2-8C09-FB6729F1EF4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688" r="5065"/>
          <a:stretch/>
        </p:blipFill>
        <p:spPr>
          <a:xfrm>
            <a:off x="52149" y="5075136"/>
            <a:ext cx="3429000" cy="974841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4282276E-0AB0-4641-9985-DD05CE33EA94}"/>
              </a:ext>
            </a:extLst>
          </p:cNvPr>
          <p:cNvSpPr/>
          <p:nvPr/>
        </p:nvSpPr>
        <p:spPr>
          <a:xfrm>
            <a:off x="3502713" y="4792341"/>
            <a:ext cx="3294784" cy="1200329"/>
          </a:xfrm>
          <a:prstGeom prst="rect">
            <a:avLst/>
          </a:prstGeom>
          <a:ln w="28575">
            <a:solidFill>
              <a:srgbClr val="00B0F0"/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en-US" sz="1200" b="1" dirty="0">
                <a:solidFill>
                  <a:srgbClr val="000000"/>
                </a:solidFill>
                <a:latin typeface="Source Sans Pro" panose="020B0503030403020204" pitchFamily="34" charset="0"/>
              </a:rPr>
              <a:t>Describe the key function of helicases during transcription?</a:t>
            </a:r>
          </a:p>
          <a:p>
            <a:pPr algn="just"/>
            <a:r>
              <a:rPr lang="en-US" sz="1200" b="1" dirty="0"/>
              <a:t>________________________________________________________________________________________________________________________________________________________________</a:t>
            </a:r>
            <a:endParaRPr lang="en-GB" sz="1200" b="1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57811C1-B851-4B47-9D56-E8DB04E98354}"/>
              </a:ext>
            </a:extLst>
          </p:cNvPr>
          <p:cNvSpPr txBox="1"/>
          <p:nvPr/>
        </p:nvSpPr>
        <p:spPr>
          <a:xfrm>
            <a:off x="90566" y="6160166"/>
            <a:ext cx="3184580" cy="276999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GB" sz="1200" b="1" dirty="0">
                <a:solidFill>
                  <a:prstClr val="black"/>
                </a:solidFill>
              </a:rPr>
              <a:t>Highlight key words in the information below: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46FB82E-4A39-484C-861D-281FA39D6238}"/>
              </a:ext>
            </a:extLst>
          </p:cNvPr>
          <p:cNvSpPr/>
          <p:nvPr/>
        </p:nvSpPr>
        <p:spPr>
          <a:xfrm>
            <a:off x="90566" y="6548502"/>
            <a:ext cx="3258048" cy="144655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algn="just"/>
            <a:r>
              <a:rPr lang="en-US" sz="1100" b="1" dirty="0"/>
              <a:t>Elongation. </a:t>
            </a:r>
            <a:r>
              <a:rPr lang="en-US" sz="1100" dirty="0"/>
              <a:t>One strand of DNA, the template strand, acts as a template for RNA polymerase. As it "reads" this template one base at a time, the polymerase builds an RNA molecule out of complementary nucleotides, making a chain that grows from 5' to 3'. The RNA transcript carries the same information as the non-template (coding) strand of DNA, but it contains the base uracil (U) instead of thymine (T)</a:t>
            </a:r>
          </a:p>
        </p:txBody>
      </p:sp>
      <p:sp>
        <p:nvSpPr>
          <p:cNvPr id="62" name="Arrow: Down 61">
            <a:extLst>
              <a:ext uri="{FF2B5EF4-FFF2-40B4-BE49-F238E27FC236}">
                <a16:creationId xmlns:a16="http://schemas.microsoft.com/office/drawing/2014/main" id="{C9B8CDAB-2208-42CD-944D-F50F0F551C56}"/>
              </a:ext>
            </a:extLst>
          </p:cNvPr>
          <p:cNvSpPr/>
          <p:nvPr/>
        </p:nvSpPr>
        <p:spPr>
          <a:xfrm>
            <a:off x="3010027" y="6057890"/>
            <a:ext cx="410230" cy="542079"/>
          </a:xfrm>
          <a:prstGeom prst="downArrow">
            <a:avLst>
              <a:gd name="adj1" fmla="val 43493"/>
              <a:gd name="adj2" fmla="val 46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4D9A270-0629-4E11-9003-088F46AD6D16}"/>
              </a:ext>
            </a:extLst>
          </p:cNvPr>
          <p:cNvSpPr txBox="1"/>
          <p:nvPr/>
        </p:nvSpPr>
        <p:spPr>
          <a:xfrm>
            <a:off x="3539448" y="7498718"/>
            <a:ext cx="3184580" cy="276999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GB" sz="1200" b="1" dirty="0">
                <a:solidFill>
                  <a:prstClr val="black"/>
                </a:solidFill>
              </a:rPr>
              <a:t>Highlight key words in the information below: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B31C56C-6ABC-440F-8937-CAB63EFB8646}"/>
              </a:ext>
            </a:extLst>
          </p:cNvPr>
          <p:cNvSpPr/>
          <p:nvPr/>
        </p:nvSpPr>
        <p:spPr>
          <a:xfrm>
            <a:off x="3539448" y="7887054"/>
            <a:ext cx="3258048" cy="1107996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algn="just"/>
            <a:r>
              <a:rPr lang="en-US" sz="1100" b="1" dirty="0"/>
              <a:t>Termination</a:t>
            </a:r>
            <a:endParaRPr lang="en-US" sz="1100" dirty="0"/>
          </a:p>
          <a:p>
            <a:pPr algn="just"/>
            <a:endParaRPr lang="en-US" sz="1100" dirty="0"/>
          </a:p>
          <a:p>
            <a:pPr algn="just"/>
            <a:r>
              <a:rPr lang="en-US" sz="1100" dirty="0"/>
              <a:t>Sequences called terminators signal that the RNA transcript is complete. Once they are transcribed, they cause the transcript to be released from the RNA polymerase.</a:t>
            </a:r>
          </a:p>
        </p:txBody>
      </p:sp>
      <p:sp>
        <p:nvSpPr>
          <p:cNvPr id="65" name="Arrow: Down 64">
            <a:extLst>
              <a:ext uri="{FF2B5EF4-FFF2-40B4-BE49-F238E27FC236}">
                <a16:creationId xmlns:a16="http://schemas.microsoft.com/office/drawing/2014/main" id="{AF33E7A6-0701-4FBF-9081-0D71A3CEABF3}"/>
              </a:ext>
            </a:extLst>
          </p:cNvPr>
          <p:cNvSpPr/>
          <p:nvPr/>
        </p:nvSpPr>
        <p:spPr>
          <a:xfrm>
            <a:off x="6458909" y="7396442"/>
            <a:ext cx="410230" cy="542079"/>
          </a:xfrm>
          <a:prstGeom prst="downArrow">
            <a:avLst>
              <a:gd name="adj1" fmla="val 43493"/>
              <a:gd name="adj2" fmla="val 46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C48C87A-30EA-4C0B-A005-C8F1BBC90DC1}"/>
              </a:ext>
            </a:extLst>
          </p:cNvPr>
          <p:cNvSpPr/>
          <p:nvPr/>
        </p:nvSpPr>
        <p:spPr>
          <a:xfrm>
            <a:off x="90566" y="8084090"/>
            <a:ext cx="3294784" cy="1015663"/>
          </a:xfrm>
          <a:prstGeom prst="rect">
            <a:avLst/>
          </a:prstGeom>
          <a:ln w="28575">
            <a:solidFill>
              <a:srgbClr val="00B0F0"/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en-US" sz="1200" b="1" dirty="0"/>
              <a:t>How is transcription terminated?</a:t>
            </a:r>
          </a:p>
          <a:p>
            <a:pPr algn="just"/>
            <a:r>
              <a:rPr lang="en-US" sz="1200" b="1" dirty="0"/>
              <a:t>________________________________________________________________________________________________________________________________________________________________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2612915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1AB1D5-46D3-59D1-2B68-632BE9731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88466C-4A7F-6581-C065-0F7F1AEC9599}"/>
              </a:ext>
            </a:extLst>
          </p:cNvPr>
          <p:cNvSpPr txBox="1"/>
          <p:nvPr/>
        </p:nvSpPr>
        <p:spPr>
          <a:xfrm>
            <a:off x="181866" y="6593553"/>
            <a:ext cx="106305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Follow me on social media to stay in touch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1EAFA8-0B77-BD02-E1B8-BE5054BB4AA7}"/>
              </a:ext>
            </a:extLst>
          </p:cNvPr>
          <p:cNvSpPr txBox="1"/>
          <p:nvPr/>
        </p:nvSpPr>
        <p:spPr>
          <a:xfrm>
            <a:off x="181867" y="7888002"/>
            <a:ext cx="65558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Keep up to date with my new content: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2" descr="Creating Social Media Share Buttons | by David Olurebi | Medium">
            <a:hlinkClick r:id="rId3"/>
            <a:extLst>
              <a:ext uri="{FF2B5EF4-FFF2-40B4-BE49-F238E27FC236}">
                <a16:creationId xmlns:a16="http://schemas.microsoft.com/office/drawing/2014/main" id="{8709037B-2D2A-2871-6025-219AB18D8A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45" b="50000"/>
          <a:stretch/>
        </p:blipFill>
        <p:spPr bwMode="auto">
          <a:xfrm>
            <a:off x="1538488" y="7055218"/>
            <a:ext cx="585949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reating Social Media Share Buttons | by David Olurebi | Medium">
            <a:hlinkClick r:id="rId5"/>
            <a:extLst>
              <a:ext uri="{FF2B5EF4-FFF2-40B4-BE49-F238E27FC236}">
                <a16:creationId xmlns:a16="http://schemas.microsoft.com/office/drawing/2014/main" id="{FE4668F3-07B4-061C-992D-2AB8D9BFDF3C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2" r="34165" b="51080"/>
          <a:stretch/>
        </p:blipFill>
        <p:spPr bwMode="auto">
          <a:xfrm>
            <a:off x="2289097" y="7069078"/>
            <a:ext cx="533400" cy="62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reating Social Media Share Buttons | by David Olurebi | Medium">
            <a:hlinkClick r:id="rId6"/>
            <a:extLst>
              <a:ext uri="{FF2B5EF4-FFF2-40B4-BE49-F238E27FC236}">
                <a16:creationId xmlns:a16="http://schemas.microsoft.com/office/drawing/2014/main" id="{9D724994-7DC6-00DB-75CF-70F7C0A36D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5" b="50000"/>
          <a:stretch/>
        </p:blipFill>
        <p:spPr bwMode="auto">
          <a:xfrm>
            <a:off x="3056268" y="7069078"/>
            <a:ext cx="585949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reating Social Media Share Buttons | by David Olurebi | Medium">
            <a:hlinkClick r:id="rId7"/>
            <a:extLst>
              <a:ext uri="{FF2B5EF4-FFF2-40B4-BE49-F238E27FC236}">
                <a16:creationId xmlns:a16="http://schemas.microsoft.com/office/drawing/2014/main" id="{0C10102D-C99F-EFEB-B6C6-D7486B9749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5" t="50000" r="34563"/>
          <a:stretch/>
        </p:blipFill>
        <p:spPr bwMode="auto">
          <a:xfrm>
            <a:off x="3784545" y="7120116"/>
            <a:ext cx="533400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reating Social Media Share Buttons | by David Olurebi | Medium">
            <a:hlinkClick r:id="rId8"/>
            <a:extLst>
              <a:ext uri="{FF2B5EF4-FFF2-40B4-BE49-F238E27FC236}">
                <a16:creationId xmlns:a16="http://schemas.microsoft.com/office/drawing/2014/main" id="{667B59A2-C43B-952A-BD9E-96C4CC0F7F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49" t="50000"/>
          <a:stretch/>
        </p:blipFill>
        <p:spPr bwMode="auto">
          <a:xfrm>
            <a:off x="4640224" y="7120115"/>
            <a:ext cx="568783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hlinkClick r:id="rId9"/>
            <a:extLst>
              <a:ext uri="{FF2B5EF4-FFF2-40B4-BE49-F238E27FC236}">
                <a16:creationId xmlns:a16="http://schemas.microsoft.com/office/drawing/2014/main" id="{F8C9123E-1A57-C29C-3133-2D24E1C8A5F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31462" y="8410202"/>
            <a:ext cx="3517697" cy="49381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40C70AA-9D1A-6EBE-7D76-FC2E8B5245FC}"/>
              </a:ext>
            </a:extLst>
          </p:cNvPr>
          <p:cNvSpPr/>
          <p:nvPr/>
        </p:nvSpPr>
        <p:spPr>
          <a:xfrm>
            <a:off x="402840" y="4032301"/>
            <a:ext cx="2653427" cy="238024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hlinkClick r:id="rId11"/>
            <a:extLst>
              <a:ext uri="{FF2B5EF4-FFF2-40B4-BE49-F238E27FC236}">
                <a16:creationId xmlns:a16="http://schemas.microsoft.com/office/drawing/2014/main" id="{B44B7E01-518A-5A10-A601-09209E4CEF1A}"/>
              </a:ext>
            </a:extLst>
          </p:cNvPr>
          <p:cNvSpPr txBox="1"/>
          <p:nvPr/>
        </p:nvSpPr>
        <p:spPr>
          <a:xfrm>
            <a:off x="549037" y="4181605"/>
            <a:ext cx="2338542" cy="738664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Click here to access my percentage composition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youtube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videos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F371CF-2DD3-9FE4-95D6-D7F2A1B89C68}"/>
              </a:ext>
            </a:extLst>
          </p:cNvPr>
          <p:cNvSpPr/>
          <p:nvPr/>
        </p:nvSpPr>
        <p:spPr>
          <a:xfrm>
            <a:off x="3313510" y="4032301"/>
            <a:ext cx="3141650" cy="238024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5893D7-5996-C913-F8FC-365A8A445234}"/>
              </a:ext>
            </a:extLst>
          </p:cNvPr>
          <p:cNvSpPr txBox="1"/>
          <p:nvPr/>
        </p:nvSpPr>
        <p:spPr>
          <a:xfrm>
            <a:off x="3202465" y="4086660"/>
            <a:ext cx="32526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Resources that this activity would work well with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hlinkClick r:id="rId12"/>
            <a:extLst>
              <a:ext uri="{FF2B5EF4-FFF2-40B4-BE49-F238E27FC236}">
                <a16:creationId xmlns:a16="http://schemas.microsoft.com/office/drawing/2014/main" id="{73842A33-4CC3-ED2D-3E8F-77BB3EEB177A}"/>
              </a:ext>
            </a:extLst>
          </p:cNvPr>
          <p:cNvSpPr txBox="1"/>
          <p:nvPr/>
        </p:nvSpPr>
        <p:spPr>
          <a:xfrm>
            <a:off x="3459107" y="4807498"/>
            <a:ext cx="2849856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Lesson on TES</a:t>
            </a:r>
          </a:p>
        </p:txBody>
      </p:sp>
      <p:sp>
        <p:nvSpPr>
          <p:cNvPr id="19" name="TextBox 18">
            <a:hlinkClick r:id="rId13"/>
            <a:extLst>
              <a:ext uri="{FF2B5EF4-FFF2-40B4-BE49-F238E27FC236}">
                <a16:creationId xmlns:a16="http://schemas.microsoft.com/office/drawing/2014/main" id="{A6B715A4-B4C1-D925-DB55-C751830CEEFE}"/>
              </a:ext>
            </a:extLst>
          </p:cNvPr>
          <p:cNvSpPr txBox="1"/>
          <p:nvPr/>
        </p:nvSpPr>
        <p:spPr>
          <a:xfrm>
            <a:off x="3459107" y="5361934"/>
            <a:ext cx="2849856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Lesson on TPT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6129FC-2DE4-177E-8920-54589B40FF68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8006" t="20990" r="41891" b="27004"/>
          <a:stretch/>
        </p:blipFill>
        <p:spPr>
          <a:xfrm>
            <a:off x="751163" y="5046696"/>
            <a:ext cx="2071334" cy="120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514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546</TotalTime>
  <Words>390</Words>
  <Application>Microsoft Office PowerPoint</Application>
  <PresentationFormat>On-screen Show (4:3)</PresentationFormat>
  <Paragraphs>27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Comic Sans MS</vt:lpstr>
      <vt:lpstr>Source Sans Pro</vt:lpstr>
      <vt:lpstr>Office Theme</vt:lpstr>
      <vt:lpstr>Protein Synthesis: Transcription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Lac Operon</dc:title>
  <dc:creator>Chalky Chalk</dc:creator>
  <cp:lastModifiedBy>Mr D Chalk</cp:lastModifiedBy>
  <cp:revision>38</cp:revision>
  <dcterms:created xsi:type="dcterms:W3CDTF">2019-02-02T18:17:28Z</dcterms:created>
  <dcterms:modified xsi:type="dcterms:W3CDTF">2024-03-10T09:12:56Z</dcterms:modified>
</cp:coreProperties>
</file>