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5" autoAdjust="0"/>
    <p:restoredTop sz="94660"/>
  </p:normalViewPr>
  <p:slideViewPr>
    <p:cSldViewPr snapToGrid="0">
      <p:cViewPr>
        <p:scale>
          <a:sx n="90" d="100"/>
          <a:sy n="90" d="100"/>
        </p:scale>
        <p:origin x="528" y="-20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E377C4E-E024-48FA-8573-FE6645764305}" type="datetimeFigureOut">
              <a:rPr lang="en-GB" smtClean="0"/>
              <a:t>17/12/2020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B01241-C8E6-4DCD-8264-22BB957141B3}" type="slidenum">
              <a:rPr lang="en-GB" smtClean="0"/>
              <a:t>‹#›</a:t>
            </a:fld>
            <a:endParaRPr lang="en-GB"/>
          </a:p>
        </p:txBody>
      </p:sp>
    </p:spTree>
    <p:extLst>
      <p:ext uri="{BB962C8B-B14F-4D97-AF65-F5344CB8AC3E}">
        <p14:creationId xmlns:p14="http://schemas.microsoft.com/office/powerpoint/2010/main" val="2403357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E377C4E-E024-48FA-8573-FE6645764305}" type="datetimeFigureOut">
              <a:rPr lang="en-GB" smtClean="0"/>
              <a:t>17/12/2020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B01241-C8E6-4DCD-8264-22BB957141B3}" type="slidenum">
              <a:rPr lang="en-GB" smtClean="0"/>
              <a:t>‹#›</a:t>
            </a:fld>
            <a:endParaRPr lang="en-GB"/>
          </a:p>
        </p:txBody>
      </p:sp>
    </p:spTree>
    <p:extLst>
      <p:ext uri="{BB962C8B-B14F-4D97-AF65-F5344CB8AC3E}">
        <p14:creationId xmlns:p14="http://schemas.microsoft.com/office/powerpoint/2010/main" val="3552438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E377C4E-E024-48FA-8573-FE6645764305}" type="datetimeFigureOut">
              <a:rPr lang="en-GB" smtClean="0"/>
              <a:t>17/12/2020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B01241-C8E6-4DCD-8264-22BB957141B3}" type="slidenum">
              <a:rPr lang="en-GB" smtClean="0"/>
              <a:t>‹#›</a:t>
            </a:fld>
            <a:endParaRPr lang="en-GB"/>
          </a:p>
        </p:txBody>
      </p:sp>
    </p:spTree>
    <p:extLst>
      <p:ext uri="{BB962C8B-B14F-4D97-AF65-F5344CB8AC3E}">
        <p14:creationId xmlns:p14="http://schemas.microsoft.com/office/powerpoint/2010/main" val="565406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E377C4E-E024-48FA-8573-FE6645764305}" type="datetimeFigureOut">
              <a:rPr lang="en-GB" smtClean="0"/>
              <a:t>17/12/2020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B01241-C8E6-4DCD-8264-22BB957141B3}" type="slidenum">
              <a:rPr lang="en-GB" smtClean="0"/>
              <a:t>‹#›</a:t>
            </a:fld>
            <a:endParaRPr lang="en-GB"/>
          </a:p>
        </p:txBody>
      </p:sp>
    </p:spTree>
    <p:extLst>
      <p:ext uri="{BB962C8B-B14F-4D97-AF65-F5344CB8AC3E}">
        <p14:creationId xmlns:p14="http://schemas.microsoft.com/office/powerpoint/2010/main" val="1244051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E377C4E-E024-48FA-8573-FE6645764305}" type="datetimeFigureOut">
              <a:rPr lang="en-GB" smtClean="0"/>
              <a:t>17/12/2020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B01241-C8E6-4DCD-8264-22BB957141B3}" type="slidenum">
              <a:rPr lang="en-GB" smtClean="0"/>
              <a:t>‹#›</a:t>
            </a:fld>
            <a:endParaRPr lang="en-GB"/>
          </a:p>
        </p:txBody>
      </p:sp>
    </p:spTree>
    <p:extLst>
      <p:ext uri="{BB962C8B-B14F-4D97-AF65-F5344CB8AC3E}">
        <p14:creationId xmlns:p14="http://schemas.microsoft.com/office/powerpoint/2010/main" val="2663035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E377C4E-E024-48FA-8573-FE6645764305}" type="datetimeFigureOut">
              <a:rPr lang="en-GB" smtClean="0"/>
              <a:t>17/12/2020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2B01241-C8E6-4DCD-8264-22BB957141B3}" type="slidenum">
              <a:rPr lang="en-GB" smtClean="0"/>
              <a:t>‹#›</a:t>
            </a:fld>
            <a:endParaRPr lang="en-GB"/>
          </a:p>
        </p:txBody>
      </p:sp>
    </p:spTree>
    <p:extLst>
      <p:ext uri="{BB962C8B-B14F-4D97-AF65-F5344CB8AC3E}">
        <p14:creationId xmlns:p14="http://schemas.microsoft.com/office/powerpoint/2010/main" val="1062928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E377C4E-E024-48FA-8573-FE6645764305}" type="datetimeFigureOut">
              <a:rPr lang="en-GB" smtClean="0"/>
              <a:t>17/12/2020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2B01241-C8E6-4DCD-8264-22BB957141B3}" type="slidenum">
              <a:rPr lang="en-GB" smtClean="0"/>
              <a:t>‹#›</a:t>
            </a:fld>
            <a:endParaRPr lang="en-GB"/>
          </a:p>
        </p:txBody>
      </p:sp>
    </p:spTree>
    <p:extLst>
      <p:ext uri="{BB962C8B-B14F-4D97-AF65-F5344CB8AC3E}">
        <p14:creationId xmlns:p14="http://schemas.microsoft.com/office/powerpoint/2010/main" val="911931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E377C4E-E024-48FA-8573-FE6645764305}" type="datetimeFigureOut">
              <a:rPr lang="en-GB" smtClean="0"/>
              <a:t>17/12/2020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2B01241-C8E6-4DCD-8264-22BB957141B3}" type="slidenum">
              <a:rPr lang="en-GB" smtClean="0"/>
              <a:t>‹#›</a:t>
            </a:fld>
            <a:endParaRPr lang="en-GB"/>
          </a:p>
        </p:txBody>
      </p:sp>
    </p:spTree>
    <p:extLst>
      <p:ext uri="{BB962C8B-B14F-4D97-AF65-F5344CB8AC3E}">
        <p14:creationId xmlns:p14="http://schemas.microsoft.com/office/powerpoint/2010/main" val="3517464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377C4E-E024-48FA-8573-FE6645764305}" type="datetimeFigureOut">
              <a:rPr lang="en-GB" smtClean="0"/>
              <a:t>17/12/2020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2B01241-C8E6-4DCD-8264-22BB957141B3}" type="slidenum">
              <a:rPr lang="en-GB" smtClean="0"/>
              <a:t>‹#›</a:t>
            </a:fld>
            <a:endParaRPr lang="en-GB"/>
          </a:p>
        </p:txBody>
      </p:sp>
    </p:spTree>
    <p:extLst>
      <p:ext uri="{BB962C8B-B14F-4D97-AF65-F5344CB8AC3E}">
        <p14:creationId xmlns:p14="http://schemas.microsoft.com/office/powerpoint/2010/main" val="102914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E377C4E-E024-48FA-8573-FE6645764305}" type="datetimeFigureOut">
              <a:rPr lang="en-GB" smtClean="0"/>
              <a:t>17/12/2020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2B01241-C8E6-4DCD-8264-22BB957141B3}" type="slidenum">
              <a:rPr lang="en-GB" smtClean="0"/>
              <a:t>‹#›</a:t>
            </a:fld>
            <a:endParaRPr lang="en-GB"/>
          </a:p>
        </p:txBody>
      </p:sp>
    </p:spTree>
    <p:extLst>
      <p:ext uri="{BB962C8B-B14F-4D97-AF65-F5344CB8AC3E}">
        <p14:creationId xmlns:p14="http://schemas.microsoft.com/office/powerpoint/2010/main" val="3947926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E377C4E-E024-48FA-8573-FE6645764305}" type="datetimeFigureOut">
              <a:rPr lang="en-GB" smtClean="0"/>
              <a:t>17/12/2020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2B01241-C8E6-4DCD-8264-22BB957141B3}" type="slidenum">
              <a:rPr lang="en-GB" smtClean="0"/>
              <a:t>‹#›</a:t>
            </a:fld>
            <a:endParaRPr lang="en-GB"/>
          </a:p>
        </p:txBody>
      </p:sp>
    </p:spTree>
    <p:extLst>
      <p:ext uri="{BB962C8B-B14F-4D97-AF65-F5344CB8AC3E}">
        <p14:creationId xmlns:p14="http://schemas.microsoft.com/office/powerpoint/2010/main" val="504950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AE377C4E-E024-48FA-8573-FE6645764305}" type="datetimeFigureOut">
              <a:rPr lang="en-GB" smtClean="0"/>
              <a:t>17/12/2020</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62B01241-C8E6-4DCD-8264-22BB957141B3}" type="slidenum">
              <a:rPr lang="en-GB" smtClean="0"/>
              <a:t>‹#›</a:t>
            </a:fld>
            <a:endParaRPr lang="en-GB"/>
          </a:p>
        </p:txBody>
      </p:sp>
    </p:spTree>
    <p:extLst>
      <p:ext uri="{BB962C8B-B14F-4D97-AF65-F5344CB8AC3E}">
        <p14:creationId xmlns:p14="http://schemas.microsoft.com/office/powerpoint/2010/main" val="377194276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hdphoto" Target="../media/hdphoto2.wdp"/><Relationship Id="rId13" Type="http://schemas.openxmlformats.org/officeDocument/2006/relationships/image" Target="../media/image8.gif"/><Relationship Id="rId3" Type="http://schemas.openxmlformats.org/officeDocument/2006/relationships/image" Target="../media/image2.png"/><Relationship Id="rId7" Type="http://schemas.openxmlformats.org/officeDocument/2006/relationships/image" Target="../media/image5.png"/><Relationship Id="rId12" Type="http://schemas.microsoft.com/office/2007/relationships/hdphoto" Target="../media/hdphoto4.wdp"/><Relationship Id="rId2" Type="http://schemas.openxmlformats.org/officeDocument/2006/relationships/image" Target="../media/image1.png"/><Relationship Id="rId16" Type="http://schemas.microsoft.com/office/2007/relationships/hdphoto" Target="../media/hdphoto5.wdp"/><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7.png"/><Relationship Id="rId5" Type="http://schemas.microsoft.com/office/2007/relationships/hdphoto" Target="../media/hdphoto1.wdp"/><Relationship Id="rId15" Type="http://schemas.openxmlformats.org/officeDocument/2006/relationships/image" Target="../media/image10.png"/><Relationship Id="rId10" Type="http://schemas.microsoft.com/office/2007/relationships/hdphoto" Target="../media/hdphoto3.wdp"/><Relationship Id="rId4" Type="http://schemas.openxmlformats.org/officeDocument/2006/relationships/image" Target="../media/image3.png"/><Relationship Id="rId9" Type="http://schemas.openxmlformats.org/officeDocument/2006/relationships/image" Target="../media/image6.png"/><Relationship Id="rId1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25">
            <a:extLst>
              <a:ext uri="{FF2B5EF4-FFF2-40B4-BE49-F238E27FC236}">
                <a16:creationId xmlns:a16="http://schemas.microsoft.com/office/drawing/2014/main" id="{65347CD2-45EB-4E90-8AAF-1742F33224DA}"/>
              </a:ext>
            </a:extLst>
          </p:cNvPr>
          <p:cNvPicPr>
            <a:picLocks noChangeAspect="1"/>
          </p:cNvPicPr>
          <p:nvPr/>
        </p:nvPicPr>
        <p:blipFill rotWithShape="1">
          <a:blip r:embed="rId2"/>
          <a:srcRect l="20960" t="20148" r="43167" b="35039"/>
          <a:stretch/>
        </p:blipFill>
        <p:spPr>
          <a:xfrm>
            <a:off x="14388" y="2694947"/>
            <a:ext cx="1546024" cy="1078380"/>
          </a:xfrm>
          <a:prstGeom prst="rect">
            <a:avLst/>
          </a:prstGeom>
        </p:spPr>
      </p:pic>
      <p:sp>
        <p:nvSpPr>
          <p:cNvPr id="110" name="TextBox 109">
            <a:extLst>
              <a:ext uri="{FF2B5EF4-FFF2-40B4-BE49-F238E27FC236}">
                <a16:creationId xmlns:a16="http://schemas.microsoft.com/office/drawing/2014/main" id="{9C5A230C-75CD-45D2-ACB6-89197E7B0F47}"/>
              </a:ext>
            </a:extLst>
          </p:cNvPr>
          <p:cNvSpPr txBox="1"/>
          <p:nvPr/>
        </p:nvSpPr>
        <p:spPr>
          <a:xfrm>
            <a:off x="1392312" y="4281200"/>
            <a:ext cx="5393614" cy="769441"/>
          </a:xfrm>
          <a:prstGeom prst="rect">
            <a:avLst/>
          </a:prstGeom>
          <a:noFill/>
          <a:ln w="28575">
            <a:solidFill>
              <a:srgbClr val="00B0F0"/>
            </a:solidFill>
            <a:prstDash val="lgDash"/>
          </a:ln>
        </p:spPr>
        <p:txBody>
          <a:bodyPr wrap="square" rtlCol="0">
            <a:spAutoFit/>
          </a:bodyPr>
          <a:lstStyle/>
          <a:p>
            <a:pPr algn="just"/>
            <a:r>
              <a:rPr lang="en-GB" sz="1100" b="1" i="0" dirty="0">
                <a:solidFill>
                  <a:srgbClr val="231F20"/>
                </a:solidFill>
                <a:effectLst/>
              </a:rPr>
              <a:t>Beta radiation consists of high energy electrons emitted from the nucleus. These electrons have not come from the electron shells or energy levels around the nucleus. Instead, they form when a neutron splits into a proton and an electron. The electron then shoots out of the nucleus at high speed, leaving the new proton behind in the nucleus.</a:t>
            </a:r>
          </a:p>
        </p:txBody>
      </p:sp>
      <p:sp>
        <p:nvSpPr>
          <p:cNvPr id="5" name="Rectangle 4">
            <a:extLst>
              <a:ext uri="{FF2B5EF4-FFF2-40B4-BE49-F238E27FC236}">
                <a16:creationId xmlns:a16="http://schemas.microsoft.com/office/drawing/2014/main" id="{DFB6ABEB-76A2-4F38-AF25-05D119E712A9}"/>
              </a:ext>
            </a:extLst>
          </p:cNvPr>
          <p:cNvSpPr/>
          <p:nvPr/>
        </p:nvSpPr>
        <p:spPr>
          <a:xfrm>
            <a:off x="0" y="-61670"/>
            <a:ext cx="6858000" cy="989556"/>
          </a:xfrm>
          <a:prstGeom prst="rect">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0" name="Picture 99">
            <a:extLst>
              <a:ext uri="{FF2B5EF4-FFF2-40B4-BE49-F238E27FC236}">
                <a16:creationId xmlns:a16="http://schemas.microsoft.com/office/drawing/2014/main" id="{BD4F26EF-4C09-4AF4-BF65-2500442ECAFB}"/>
              </a:ext>
            </a:extLst>
          </p:cNvPr>
          <p:cNvPicPr>
            <a:picLocks noChangeAspect="1"/>
          </p:cNvPicPr>
          <p:nvPr/>
        </p:nvPicPr>
        <p:blipFill>
          <a:blip r:embed="rId3"/>
          <a:stretch>
            <a:fillRect/>
          </a:stretch>
        </p:blipFill>
        <p:spPr>
          <a:xfrm rot="5400000">
            <a:off x="1537177" y="-441993"/>
            <a:ext cx="491882" cy="1351229"/>
          </a:xfrm>
          <a:prstGeom prst="rect">
            <a:avLst/>
          </a:prstGeom>
        </p:spPr>
      </p:pic>
      <p:grpSp>
        <p:nvGrpSpPr>
          <p:cNvPr id="20" name="Group 19">
            <a:extLst>
              <a:ext uri="{FF2B5EF4-FFF2-40B4-BE49-F238E27FC236}">
                <a16:creationId xmlns:a16="http://schemas.microsoft.com/office/drawing/2014/main" id="{92ACEAE7-0011-408F-9BCE-498CB80F1D96}"/>
              </a:ext>
            </a:extLst>
          </p:cNvPr>
          <p:cNvGrpSpPr/>
          <p:nvPr/>
        </p:nvGrpSpPr>
        <p:grpSpPr>
          <a:xfrm flipH="1">
            <a:off x="4424746" y="-386090"/>
            <a:ext cx="2442574" cy="2396516"/>
            <a:chOff x="1533525" y="2676525"/>
            <a:chExt cx="3790950" cy="3790950"/>
          </a:xfrm>
        </p:grpSpPr>
        <p:sp>
          <p:nvSpPr>
            <p:cNvPr id="19" name="Rectangle 18">
              <a:extLst>
                <a:ext uri="{FF2B5EF4-FFF2-40B4-BE49-F238E27FC236}">
                  <a16:creationId xmlns:a16="http://schemas.microsoft.com/office/drawing/2014/main" id="{562F221C-846E-4462-A8EA-CF1D36D53519}"/>
                </a:ext>
              </a:extLst>
            </p:cNvPr>
            <p:cNvSpPr/>
            <p:nvPr/>
          </p:nvSpPr>
          <p:spPr>
            <a:xfrm rot="1397024">
              <a:off x="1801081" y="4079000"/>
              <a:ext cx="1052187" cy="4967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Picture 17">
              <a:extLst>
                <a:ext uri="{FF2B5EF4-FFF2-40B4-BE49-F238E27FC236}">
                  <a16:creationId xmlns:a16="http://schemas.microsoft.com/office/drawing/2014/main" id="{EE2027F8-2006-4B5E-A1C8-F35F76641A0E}"/>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12312" b="91960" l="0" r="49749"/>
                      </a14:imgEffect>
                    </a14:imgLayer>
                  </a14:imgProps>
                </a:ext>
                <a:ext uri="{28A0092B-C50C-407E-A947-70E740481C1C}">
                  <a14:useLocalDpi xmlns:a14="http://schemas.microsoft.com/office/drawing/2010/main" val="0"/>
                </a:ext>
              </a:extLst>
            </a:blip>
            <a:stretch>
              <a:fillRect/>
            </a:stretch>
          </p:blipFill>
          <p:spPr>
            <a:xfrm>
              <a:off x="1533525" y="2676525"/>
              <a:ext cx="3790950" cy="3790950"/>
            </a:xfrm>
            <a:prstGeom prst="rect">
              <a:avLst/>
            </a:prstGeom>
          </p:spPr>
        </p:pic>
      </p:grpSp>
      <p:sp>
        <p:nvSpPr>
          <p:cNvPr id="16" name="Speech Bubble: Rectangle with Corners Rounded 15">
            <a:extLst>
              <a:ext uri="{FF2B5EF4-FFF2-40B4-BE49-F238E27FC236}">
                <a16:creationId xmlns:a16="http://schemas.microsoft.com/office/drawing/2014/main" id="{3D10BD40-0352-45F0-BDE9-6752CF50DA75}"/>
              </a:ext>
            </a:extLst>
          </p:cNvPr>
          <p:cNvSpPr/>
          <p:nvPr/>
        </p:nvSpPr>
        <p:spPr>
          <a:xfrm>
            <a:off x="749300" y="1022670"/>
            <a:ext cx="5135898" cy="1018959"/>
          </a:xfrm>
          <a:prstGeom prst="wedgeRoundRectCallout">
            <a:avLst>
              <a:gd name="adj1" fmla="val 59586"/>
              <a:gd name="adj2" fmla="val -40556"/>
              <a:gd name="adj3" fmla="val 16667"/>
            </a:avLst>
          </a:prstGeo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lin ang="2700000" scaled="1"/>
            <a:tileRect/>
          </a:gra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10B281D1-5703-4953-8F84-2AB85F5A24FD}"/>
              </a:ext>
            </a:extLst>
          </p:cNvPr>
          <p:cNvSpPr txBox="1"/>
          <p:nvPr/>
        </p:nvSpPr>
        <p:spPr>
          <a:xfrm>
            <a:off x="2279737" y="-49166"/>
            <a:ext cx="3584870" cy="523220"/>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2700" b="1" dirty="0">
                <a:solidFill>
                  <a:prstClr val="black"/>
                </a:solidFill>
                <a:latin typeface="Calibri" panose="020F0502020204030204"/>
              </a:rPr>
              <a:t>Radioactivity </a:t>
            </a:r>
            <a:r>
              <a:rPr kumimoji="0" lang="en-GB" sz="2700" b="1" i="0" u="none" strike="noStrike" kern="1200" cap="none" spc="0" normalizeH="0" baseline="0" noProof="0" dirty="0">
                <a:ln>
                  <a:noFill/>
                </a:ln>
                <a:solidFill>
                  <a:prstClr val="black"/>
                </a:solidFill>
                <a:effectLst/>
                <a:uLnTx/>
                <a:uFillTx/>
                <a:latin typeface="Calibri" panose="020F0502020204030204"/>
                <a:ea typeface="+mn-ea"/>
                <a:cs typeface="+mn-cs"/>
              </a:rPr>
              <a:t>Notes</a:t>
            </a:r>
          </a:p>
        </p:txBody>
      </p:sp>
      <p:sp>
        <p:nvSpPr>
          <p:cNvPr id="9" name="Rectangle: Rounded Corners 8">
            <a:extLst>
              <a:ext uri="{FF2B5EF4-FFF2-40B4-BE49-F238E27FC236}">
                <a16:creationId xmlns:a16="http://schemas.microsoft.com/office/drawing/2014/main" id="{A6937834-42EB-46F3-A260-F98DDAB66A84}"/>
              </a:ext>
            </a:extLst>
          </p:cNvPr>
          <p:cNvSpPr/>
          <p:nvPr/>
        </p:nvSpPr>
        <p:spPr>
          <a:xfrm>
            <a:off x="425886" y="494778"/>
            <a:ext cx="5298510" cy="801280"/>
          </a:xfrm>
          <a:prstGeom prst="round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TextBox 12">
            <a:extLst>
              <a:ext uri="{FF2B5EF4-FFF2-40B4-BE49-F238E27FC236}">
                <a16:creationId xmlns:a16="http://schemas.microsoft.com/office/drawing/2014/main" id="{40D8BC30-B541-4DAE-8AAA-1B063CB9AEDD}"/>
              </a:ext>
            </a:extLst>
          </p:cNvPr>
          <p:cNvSpPr txBox="1"/>
          <p:nvPr/>
        </p:nvSpPr>
        <p:spPr>
          <a:xfrm>
            <a:off x="433561" y="505258"/>
            <a:ext cx="5298510" cy="769441"/>
          </a:xfrm>
          <a:prstGeom prst="rect">
            <a:avLst/>
          </a:prstGeom>
          <a:noFill/>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rPr>
              <a:t>Radioactivity refers to the particles which are emitted from nuclei as a result of nuclear instability. Because the nucleus experiences the intense conflict between the two strongest forces in nature, it should not be surprising that there are many nuclear 	isotopes which are unstable and emit some kind of radiation.</a:t>
            </a:r>
          </a:p>
        </p:txBody>
      </p:sp>
      <p:sp>
        <p:nvSpPr>
          <p:cNvPr id="40" name="TextBox 39">
            <a:extLst>
              <a:ext uri="{FF2B5EF4-FFF2-40B4-BE49-F238E27FC236}">
                <a16:creationId xmlns:a16="http://schemas.microsoft.com/office/drawing/2014/main" id="{53881757-CC93-4E1C-A6AD-D90FFA720F4A}"/>
              </a:ext>
            </a:extLst>
          </p:cNvPr>
          <p:cNvSpPr txBox="1"/>
          <p:nvPr/>
        </p:nvSpPr>
        <p:spPr>
          <a:xfrm>
            <a:off x="878345" y="1267945"/>
            <a:ext cx="5006853" cy="769441"/>
          </a:xfrm>
          <a:prstGeom prst="rect">
            <a:avLst/>
          </a:prstGeom>
          <a:noFill/>
        </p:spPr>
        <p:txBody>
          <a:bodyPr wrap="square">
            <a:spAutoFit/>
          </a:bodyPr>
          <a:lstStyle/>
          <a:p>
            <a:pPr marR="0" lvl="0" algn="just" defTabSz="457200" rtl="0" eaLnBrk="1" fontAlgn="auto" latinLnBrk="0" hangingPunct="1">
              <a:lnSpc>
                <a:spcPct val="100000"/>
              </a:lnSpc>
              <a:spcBef>
                <a:spcPts val="0"/>
              </a:spcBef>
              <a:spcAft>
                <a:spcPts val="0"/>
              </a:spcAft>
              <a:buClrTx/>
              <a:buSzTx/>
              <a:tabLst/>
              <a:defRPr/>
            </a:pPr>
            <a:r>
              <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rPr>
              <a:t>The majority of background radiation occurs naturally from minerals and a small fraction comes from man-made elements. Naturally occurring radioactive minerals in the ground, soil, and water produce background radiation. The human body even contains some of these naturally-occurring radioactive minerals</a:t>
            </a:r>
            <a:endParaRPr kumimoji="0" lang="en-US" sz="11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98" name="Picture 97">
            <a:extLst>
              <a:ext uri="{FF2B5EF4-FFF2-40B4-BE49-F238E27FC236}">
                <a16:creationId xmlns:a16="http://schemas.microsoft.com/office/drawing/2014/main" id="{FBD12BBC-8BE3-48BC-B1E6-D961880C08B3}"/>
              </a:ext>
            </a:extLst>
          </p:cNvPr>
          <p:cNvPicPr>
            <a:picLocks noChangeAspect="1"/>
          </p:cNvPicPr>
          <p:nvPr/>
        </p:nvPicPr>
        <p:blipFill>
          <a:blip r:embed="rId6"/>
          <a:stretch>
            <a:fillRect/>
          </a:stretch>
        </p:blipFill>
        <p:spPr>
          <a:xfrm>
            <a:off x="-91658" y="-101613"/>
            <a:ext cx="1309315" cy="1393515"/>
          </a:xfrm>
          <a:prstGeom prst="rect">
            <a:avLst/>
          </a:prstGeom>
        </p:spPr>
      </p:pic>
      <p:sp>
        <p:nvSpPr>
          <p:cNvPr id="39" name="Rectangle 38">
            <a:extLst>
              <a:ext uri="{FF2B5EF4-FFF2-40B4-BE49-F238E27FC236}">
                <a16:creationId xmlns:a16="http://schemas.microsoft.com/office/drawing/2014/main" id="{BE8BD7EF-FEA8-4E37-AF48-A9735A5366C0}"/>
              </a:ext>
            </a:extLst>
          </p:cNvPr>
          <p:cNvSpPr/>
          <p:nvPr/>
        </p:nvSpPr>
        <p:spPr>
          <a:xfrm>
            <a:off x="2559049" y="6742440"/>
            <a:ext cx="4170344" cy="229293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100" b="1" i="0" u="none" strike="noStrike" kern="0" cap="none" spc="0" normalizeH="0" baseline="0" noProof="0" dirty="0">
                <a:ln>
                  <a:noFill/>
                </a:ln>
                <a:solidFill>
                  <a:prstClr val="black"/>
                </a:solidFill>
                <a:effectLst/>
                <a:uLnTx/>
                <a:uFillTx/>
              </a:rPr>
              <a:t>Half Life</a:t>
            </a:r>
          </a:p>
          <a:p>
            <a:pPr marL="171450" marR="0" lvl="0" indent="-1714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i="0" u="none" strike="noStrike" kern="0" cap="none" spc="0" normalizeH="0" baseline="0" noProof="0" dirty="0">
                <a:ln>
                  <a:noFill/>
                </a:ln>
                <a:solidFill>
                  <a:prstClr val="black"/>
                </a:solidFill>
                <a:effectLst/>
                <a:uLnTx/>
                <a:uFillTx/>
              </a:rPr>
              <a:t>The nuclei of radioactive atoms are unstable. They breakdown and change into a completely different type of atom. This is called radioactive decay.</a:t>
            </a:r>
          </a:p>
          <a:p>
            <a:pPr marL="171450" marR="0" lvl="0" indent="-1714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100" i="0" u="none" strike="noStrike" kern="0" cap="none" spc="0" normalizeH="0" baseline="0" noProof="0" dirty="0">
              <a:ln>
                <a:noFill/>
              </a:ln>
              <a:solidFill>
                <a:prstClr val="black"/>
              </a:solidFill>
              <a:effectLst/>
              <a:uLnTx/>
              <a:uFillTx/>
            </a:endParaRPr>
          </a:p>
          <a:p>
            <a:pPr marL="171450" marR="0" lvl="0" indent="-1714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i="0" u="none" strike="noStrike" kern="0" cap="none" spc="0" normalizeH="0" baseline="0" noProof="0" dirty="0">
                <a:ln>
                  <a:noFill/>
                </a:ln>
                <a:solidFill>
                  <a:prstClr val="black"/>
                </a:solidFill>
                <a:effectLst/>
                <a:uLnTx/>
                <a:uFillTx/>
              </a:rPr>
              <a:t>For example, carbon-14 decays to nitrogen-14 when it emits beta radiation. As this breakdown occurs, the activity of any radioactive source becomes less. This activity is measured in becquerels.</a:t>
            </a:r>
          </a:p>
          <a:p>
            <a:pPr marL="171450" marR="0" lvl="0" indent="-1714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100" i="0" u="none" strike="noStrike" kern="0" cap="none" spc="0" normalizeH="0" baseline="0" noProof="0" dirty="0">
              <a:ln>
                <a:noFill/>
              </a:ln>
              <a:solidFill>
                <a:prstClr val="black"/>
              </a:solidFill>
              <a:effectLst/>
              <a:uLnTx/>
              <a:uFillTx/>
            </a:endParaRPr>
          </a:p>
          <a:p>
            <a:pPr marL="171450" marR="0" lvl="0" indent="-171450" algn="just"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i="0" u="none" strike="noStrike" kern="0" cap="none" spc="0" normalizeH="0" baseline="0" noProof="0" dirty="0">
                <a:ln>
                  <a:noFill/>
                </a:ln>
                <a:solidFill>
                  <a:prstClr val="black"/>
                </a:solidFill>
                <a:effectLst/>
                <a:uLnTx/>
                <a:uFillTx/>
              </a:rPr>
              <a:t>It is not possible to predict when an individual atom might decay. But it is possible to measure how long it takes for half the nuclei of a piece of radioactive material to decay. This is called the half-life of the radioactive isotope.</a:t>
            </a:r>
          </a:p>
        </p:txBody>
      </p:sp>
      <p:sp>
        <p:nvSpPr>
          <p:cNvPr id="55" name="TextBox 54">
            <a:extLst>
              <a:ext uri="{FF2B5EF4-FFF2-40B4-BE49-F238E27FC236}">
                <a16:creationId xmlns:a16="http://schemas.microsoft.com/office/drawing/2014/main" id="{6343B34A-CC7A-4802-A050-004C0EB221E8}"/>
              </a:ext>
            </a:extLst>
          </p:cNvPr>
          <p:cNvSpPr txBox="1"/>
          <p:nvPr/>
        </p:nvSpPr>
        <p:spPr>
          <a:xfrm>
            <a:off x="765998" y="2159396"/>
            <a:ext cx="3788847" cy="600164"/>
          </a:xfrm>
          <a:prstGeom prst="rect">
            <a:avLst/>
          </a:prstGeom>
          <a:solidFill>
            <a:schemeClr val="bg1"/>
          </a:solidFill>
          <a:ln w="38100">
            <a:solidFill>
              <a:srgbClr val="00B0F0"/>
            </a:solidFill>
            <a:prstDash val="lgDash"/>
          </a:ln>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prstClr val="black"/>
                </a:solidFill>
                <a:effectLst/>
                <a:uLnTx/>
                <a:uFillTx/>
                <a:latin typeface="Calibri" panose="020F0502020204030204"/>
                <a:ea typeface="+mn-ea"/>
                <a:cs typeface="+mn-cs"/>
              </a:rPr>
              <a:t>Alpha radiation consists of alpha particles. An alpha particle is identical to the nucleus of a helium atom, which comprises two protons and two neutrons.</a:t>
            </a:r>
          </a:p>
        </p:txBody>
      </p:sp>
      <p:grpSp>
        <p:nvGrpSpPr>
          <p:cNvPr id="38" name="Group 37">
            <a:extLst>
              <a:ext uri="{FF2B5EF4-FFF2-40B4-BE49-F238E27FC236}">
                <a16:creationId xmlns:a16="http://schemas.microsoft.com/office/drawing/2014/main" id="{2ECFECE1-144C-4CC5-B3CE-4526A5ABFB34}"/>
              </a:ext>
            </a:extLst>
          </p:cNvPr>
          <p:cNvGrpSpPr/>
          <p:nvPr/>
        </p:nvGrpSpPr>
        <p:grpSpPr>
          <a:xfrm>
            <a:off x="-390195" y="801124"/>
            <a:ext cx="1782507" cy="1746033"/>
            <a:chOff x="-3365065" y="2264036"/>
            <a:chExt cx="3790950" cy="3790950"/>
          </a:xfrm>
        </p:grpSpPr>
        <p:sp>
          <p:nvSpPr>
            <p:cNvPr id="37" name="Rectangle 36">
              <a:extLst>
                <a:ext uri="{FF2B5EF4-FFF2-40B4-BE49-F238E27FC236}">
                  <a16:creationId xmlns:a16="http://schemas.microsoft.com/office/drawing/2014/main" id="{07ADFBEA-7FB1-4E2A-B6B8-8918DA7F5B1F}"/>
                </a:ext>
              </a:extLst>
            </p:cNvPr>
            <p:cNvSpPr/>
            <p:nvPr/>
          </p:nvSpPr>
          <p:spPr>
            <a:xfrm rot="1674590">
              <a:off x="-1995432" y="3729976"/>
              <a:ext cx="1014609" cy="5832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6" name="Picture 35">
              <a:extLst>
                <a:ext uri="{FF2B5EF4-FFF2-40B4-BE49-F238E27FC236}">
                  <a16:creationId xmlns:a16="http://schemas.microsoft.com/office/drawing/2014/main" id="{46D6C02D-15D6-4F3C-9EA0-5FBA786ED313}"/>
                </a:ext>
              </a:extLst>
            </p:cNvPr>
            <p:cNvPicPr>
              <a:picLocks noChangeAspect="1"/>
            </p:cNvPicPr>
            <p:nvPr/>
          </p:nvPicPr>
          <p:blipFill>
            <a:blip r:embed="rId7">
              <a:extLst>
                <a:ext uri="{BEBA8EAE-BF5A-486C-A8C5-ECC9F3942E4B}">
                  <a14:imgProps xmlns:a14="http://schemas.microsoft.com/office/drawing/2010/main">
                    <a14:imgLayer r:embed="rId8">
                      <a14:imgEffect>
                        <a14:backgroundRemoval t="10302" b="100000" l="20101" r="89196"/>
                      </a14:imgEffect>
                    </a14:imgLayer>
                  </a14:imgProps>
                </a:ext>
                <a:ext uri="{28A0092B-C50C-407E-A947-70E740481C1C}">
                  <a14:useLocalDpi xmlns:a14="http://schemas.microsoft.com/office/drawing/2010/main" val="0"/>
                </a:ext>
              </a:extLst>
            </a:blip>
            <a:stretch>
              <a:fillRect/>
            </a:stretch>
          </p:blipFill>
          <p:spPr>
            <a:xfrm>
              <a:off x="-3365065" y="2264036"/>
              <a:ext cx="3790950" cy="3790950"/>
            </a:xfrm>
            <a:prstGeom prst="rect">
              <a:avLst/>
            </a:prstGeom>
          </p:spPr>
        </p:pic>
      </p:grpSp>
      <p:pic>
        <p:nvPicPr>
          <p:cNvPr id="2" name="Picture 1">
            <a:extLst>
              <a:ext uri="{FF2B5EF4-FFF2-40B4-BE49-F238E27FC236}">
                <a16:creationId xmlns:a16="http://schemas.microsoft.com/office/drawing/2014/main" id="{8B6BF06A-38FE-4F33-BAD9-D942D6BD44E5}"/>
              </a:ext>
            </a:extLst>
          </p:cNvPr>
          <p:cNvPicPr>
            <a:picLocks noChangeAspect="1"/>
          </p:cNvPicPr>
          <p:nvPr/>
        </p:nvPicPr>
        <p:blipFill>
          <a:blip r:embed="rId9">
            <a:extLst>
              <a:ext uri="{BEBA8EAE-BF5A-486C-A8C5-ECC9F3942E4B}">
                <a14:imgProps xmlns:a14="http://schemas.microsoft.com/office/drawing/2010/main">
                  <a14:imgLayer r:embed="rId10">
                    <a14:imgEffect>
                      <a14:backgroundRemoval t="3093" b="97423" l="2286" r="98286">
                        <a14:foregroundMark x1="6857" y1="36082" x2="41429" y2="14948"/>
                        <a14:foregroundMark x1="41429" y1="14948" x2="56857" y2="12887"/>
                        <a14:foregroundMark x1="56857" y1="12887" x2="57143" y2="12887"/>
                        <a14:foregroundMark x1="4571" y1="70619" x2="4000" y2="28866"/>
                        <a14:foregroundMark x1="35143" y1="6186" x2="79714" y2="15979"/>
                        <a14:foregroundMark x1="79714" y1="15979" x2="84000" y2="21134"/>
                        <a14:foregroundMark x1="13143" y1="35567" x2="49143" y2="25773"/>
                        <a14:foregroundMark x1="8571" y1="29897" x2="25714" y2="5155"/>
                        <a14:foregroundMark x1="7429" y1="36082" x2="65429" y2="61340"/>
                        <a14:foregroundMark x1="65429" y1="61340" x2="66857" y2="61856"/>
                        <a14:foregroundMark x1="66857" y1="61856" x2="36857" y2="30412"/>
                        <a14:foregroundMark x1="36857" y1="30412" x2="23143" y2="41753"/>
                        <a14:foregroundMark x1="23143" y1="41753" x2="8000" y2="43814"/>
                        <a14:foregroundMark x1="8000" y1="43814" x2="9429" y2="18041"/>
                        <a14:foregroundMark x1="9429" y1="18041" x2="24571" y2="12371"/>
                        <a14:foregroundMark x1="24571" y1="12371" x2="29143" y2="40722"/>
                        <a14:foregroundMark x1="29143" y1="40722" x2="22857" y2="65979"/>
                        <a14:foregroundMark x1="22857" y1="65979" x2="38857" y2="68557"/>
                        <a14:foregroundMark x1="38857" y1="68557" x2="55429" y2="64433"/>
                        <a14:foregroundMark x1="55429" y1="64433" x2="15714" y2="56186"/>
                        <a14:foregroundMark x1="15714" y1="56186" x2="21143" y2="31443"/>
                        <a14:foregroundMark x1="21143" y1="31443" x2="34000" y2="48454"/>
                        <a14:foregroundMark x1="34000" y1="48454" x2="36286" y2="47938"/>
                        <a14:foregroundMark x1="16000" y1="70103" x2="13714" y2="38144"/>
                        <a14:foregroundMark x1="30571" y1="33505" x2="43429" y2="47423"/>
                        <a14:foregroundMark x1="43429" y1="47423" x2="48571" y2="48454"/>
                        <a14:foregroundMark x1="48571" y1="48454" x2="42857" y2="32990"/>
                        <a14:foregroundMark x1="32857" y1="35567" x2="26286" y2="62371"/>
                        <a14:foregroundMark x1="26286" y1="62371" x2="26571" y2="32990"/>
                        <a14:foregroundMark x1="26571" y1="32990" x2="16286" y2="65979"/>
                        <a14:foregroundMark x1="16286" y1="65979" x2="7714" y2="68041"/>
                        <a14:foregroundMark x1="13143" y1="76289" x2="41714" y2="87113"/>
                        <a14:foregroundMark x1="41714" y1="87113" x2="57714" y2="88660"/>
                        <a14:foregroundMark x1="57714" y1="88660" x2="88000" y2="77320"/>
                        <a14:foregroundMark x1="88000" y1="77320" x2="94571" y2="69072"/>
                        <a14:foregroundMark x1="94571" y1="69072" x2="98286" y2="31443"/>
                        <a14:foregroundMark x1="25714" y1="88660" x2="12571" y2="78866"/>
                        <a14:foregroundMark x1="33714" y1="93299" x2="25143" y2="72165"/>
                        <a14:foregroundMark x1="25143" y1="72165" x2="25143" y2="72165"/>
                        <a14:foregroundMark x1="38571" y1="81443" x2="54857" y2="78866"/>
                        <a14:foregroundMark x1="54857" y1="78866" x2="69714" y2="78866"/>
                        <a14:foregroundMark x1="69714" y1="78866" x2="88571" y2="64948"/>
                        <a14:foregroundMark x1="13714" y1="84536" x2="43714" y2="95876"/>
                        <a14:foregroundMark x1="43714" y1="95876" x2="47714" y2="95876"/>
                        <a14:foregroundMark x1="12000" y1="86598" x2="9714" y2="54124"/>
                        <a14:foregroundMark x1="2857" y1="62887" x2="19429" y2="74227"/>
                        <a14:foregroundMark x1="94857" y1="63918" x2="38571" y2="87113"/>
                        <a14:foregroundMark x1="94571" y1="72680" x2="48571" y2="92784"/>
                        <a14:foregroundMark x1="61429" y1="97938" x2="90571" y2="81443"/>
                        <a14:foregroundMark x1="90571" y1="81443" x2="97143" y2="56701"/>
                        <a14:foregroundMark x1="97143" y1="56701" x2="97143" y2="54124"/>
                        <a14:foregroundMark x1="58857" y1="3093" x2="46857" y2="6701"/>
                      </a14:backgroundRemoval>
                    </a14:imgEffect>
                  </a14:imgLayer>
                </a14:imgProps>
              </a:ext>
            </a:extLst>
          </a:blip>
          <a:stretch>
            <a:fillRect/>
          </a:stretch>
        </p:blipFill>
        <p:spPr>
          <a:xfrm>
            <a:off x="4684944" y="1818449"/>
            <a:ext cx="2182376" cy="1209660"/>
          </a:xfrm>
          <a:prstGeom prst="rect">
            <a:avLst/>
          </a:prstGeom>
        </p:spPr>
      </p:pic>
      <p:sp>
        <p:nvSpPr>
          <p:cNvPr id="27" name="Rectangle 26">
            <a:extLst>
              <a:ext uri="{FF2B5EF4-FFF2-40B4-BE49-F238E27FC236}">
                <a16:creationId xmlns:a16="http://schemas.microsoft.com/office/drawing/2014/main" id="{FBDEFEE1-AA98-4047-A82D-CDF200D3F61E}"/>
              </a:ext>
            </a:extLst>
          </p:cNvPr>
          <p:cNvSpPr/>
          <p:nvPr/>
        </p:nvSpPr>
        <p:spPr>
          <a:xfrm>
            <a:off x="1576448" y="2849474"/>
            <a:ext cx="2978398" cy="26161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38100">
            <a:solidFill>
              <a:srgbClr val="FF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100" b="1" i="0" u="none" strike="noStrike" kern="0" cap="none" spc="0" normalizeH="0" baseline="0" noProof="0" dirty="0">
                <a:ln>
                  <a:noFill/>
                </a:ln>
                <a:solidFill>
                  <a:prstClr val="black"/>
                </a:solidFill>
                <a:effectLst/>
                <a:uLnTx/>
                <a:uFillTx/>
              </a:rPr>
              <a:t>Made from 2 protons &amp; 2 neutrons</a:t>
            </a:r>
            <a:endParaRPr kumimoji="0" lang="en-GB" sz="1100" b="0" i="0" u="none" strike="noStrike" kern="0" cap="none" spc="0" normalizeH="0" baseline="0" noProof="0" dirty="0">
              <a:ln>
                <a:noFill/>
              </a:ln>
              <a:solidFill>
                <a:prstClr val="black"/>
              </a:solidFill>
              <a:effectLst/>
              <a:uLnTx/>
              <a:uFillTx/>
            </a:endParaRPr>
          </a:p>
        </p:txBody>
      </p:sp>
      <p:sp>
        <p:nvSpPr>
          <p:cNvPr id="28" name="Rectangle 27">
            <a:extLst>
              <a:ext uri="{FF2B5EF4-FFF2-40B4-BE49-F238E27FC236}">
                <a16:creationId xmlns:a16="http://schemas.microsoft.com/office/drawing/2014/main" id="{A378BDCE-6201-4951-A864-DC69F0C5845C}"/>
              </a:ext>
            </a:extLst>
          </p:cNvPr>
          <p:cNvSpPr/>
          <p:nvPr/>
        </p:nvSpPr>
        <p:spPr>
          <a:xfrm>
            <a:off x="1576446" y="3196635"/>
            <a:ext cx="1166754" cy="26161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38100">
            <a:solidFill>
              <a:srgbClr val="FF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100" b="1" i="0" u="none" strike="noStrike" kern="0" cap="none" spc="0" normalizeH="0" baseline="0" noProof="0" dirty="0">
                <a:ln>
                  <a:noFill/>
                </a:ln>
                <a:solidFill>
                  <a:prstClr val="black"/>
                </a:solidFill>
                <a:effectLst/>
                <a:uLnTx/>
                <a:uFillTx/>
              </a:rPr>
              <a:t>Has a mass of 4</a:t>
            </a:r>
            <a:endParaRPr kumimoji="0" lang="en-GB" sz="1100" b="0" i="0" u="none" strike="noStrike" kern="0" cap="none" spc="0" normalizeH="0" baseline="0" noProof="0" dirty="0">
              <a:ln>
                <a:noFill/>
              </a:ln>
              <a:solidFill>
                <a:prstClr val="black"/>
              </a:solidFill>
              <a:effectLst/>
              <a:uLnTx/>
              <a:uFillTx/>
            </a:endParaRPr>
          </a:p>
        </p:txBody>
      </p:sp>
      <p:sp>
        <p:nvSpPr>
          <p:cNvPr id="29" name="Rectangle 28">
            <a:extLst>
              <a:ext uri="{FF2B5EF4-FFF2-40B4-BE49-F238E27FC236}">
                <a16:creationId xmlns:a16="http://schemas.microsoft.com/office/drawing/2014/main" id="{8D371155-F75E-48D9-967A-EAC33D1A5487}"/>
              </a:ext>
            </a:extLst>
          </p:cNvPr>
          <p:cNvSpPr/>
          <p:nvPr/>
        </p:nvSpPr>
        <p:spPr>
          <a:xfrm>
            <a:off x="2840979" y="3192170"/>
            <a:ext cx="1713865" cy="26055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38100">
            <a:solidFill>
              <a:srgbClr val="FF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100" b="1" i="0" u="none" strike="noStrike" kern="0" cap="none" spc="0" normalizeH="0" baseline="0" noProof="0" dirty="0">
                <a:ln>
                  <a:noFill/>
                </a:ln>
                <a:solidFill>
                  <a:prstClr val="black"/>
                </a:solidFill>
                <a:effectLst/>
                <a:uLnTx/>
                <a:uFillTx/>
              </a:rPr>
              <a:t>Is highly ionizing</a:t>
            </a:r>
            <a:endParaRPr kumimoji="0" lang="en-GB" sz="1100" b="0" i="0" u="none" strike="noStrike" kern="0" cap="none" spc="0" normalizeH="0" baseline="0" noProof="0" dirty="0">
              <a:ln>
                <a:noFill/>
              </a:ln>
              <a:solidFill>
                <a:prstClr val="black"/>
              </a:solidFill>
              <a:effectLst/>
              <a:uLnTx/>
              <a:uFillTx/>
            </a:endParaRPr>
          </a:p>
        </p:txBody>
      </p:sp>
      <p:sp>
        <p:nvSpPr>
          <p:cNvPr id="30" name="Rectangle 29">
            <a:extLst>
              <a:ext uri="{FF2B5EF4-FFF2-40B4-BE49-F238E27FC236}">
                <a16:creationId xmlns:a16="http://schemas.microsoft.com/office/drawing/2014/main" id="{DC7FD45C-DC2F-4926-837C-DB41808A354A}"/>
              </a:ext>
            </a:extLst>
          </p:cNvPr>
          <p:cNvSpPr/>
          <p:nvPr/>
        </p:nvSpPr>
        <p:spPr>
          <a:xfrm>
            <a:off x="1560412" y="3557706"/>
            <a:ext cx="1166754" cy="26161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38100">
            <a:solidFill>
              <a:srgbClr val="FF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100" b="1" i="0" u="none" strike="noStrike" kern="0" cap="none" spc="0" normalizeH="0" baseline="0" noProof="0" dirty="0">
                <a:ln>
                  <a:noFill/>
                </a:ln>
                <a:solidFill>
                  <a:prstClr val="black"/>
                </a:solidFill>
                <a:effectLst/>
                <a:uLnTx/>
                <a:uFillTx/>
              </a:rPr>
              <a:t>Is stopped by air</a:t>
            </a:r>
            <a:endParaRPr kumimoji="0" lang="en-GB" sz="1100" b="0" i="0" u="none" strike="noStrike" kern="0" cap="none" spc="0" normalizeH="0" baseline="0" noProof="0" dirty="0">
              <a:ln>
                <a:noFill/>
              </a:ln>
              <a:solidFill>
                <a:prstClr val="black"/>
              </a:solidFill>
              <a:effectLst/>
              <a:uLnTx/>
              <a:uFillTx/>
            </a:endParaRPr>
          </a:p>
        </p:txBody>
      </p:sp>
      <p:sp>
        <p:nvSpPr>
          <p:cNvPr id="31" name="Rectangle 30">
            <a:extLst>
              <a:ext uri="{FF2B5EF4-FFF2-40B4-BE49-F238E27FC236}">
                <a16:creationId xmlns:a16="http://schemas.microsoft.com/office/drawing/2014/main" id="{A0EF18E2-EA18-4FCA-B890-537B56C98114}"/>
              </a:ext>
            </a:extLst>
          </p:cNvPr>
          <p:cNvSpPr/>
          <p:nvPr/>
        </p:nvSpPr>
        <p:spPr>
          <a:xfrm>
            <a:off x="2850936" y="3565337"/>
            <a:ext cx="1713865" cy="26161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38100">
            <a:solidFill>
              <a:srgbClr val="FF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100" b="1" i="0" u="none" strike="noStrike" kern="0" cap="none" spc="0" normalizeH="0" baseline="0" noProof="0" dirty="0">
                <a:ln>
                  <a:noFill/>
                </a:ln>
                <a:solidFill>
                  <a:prstClr val="black"/>
                </a:solidFill>
                <a:effectLst/>
                <a:uLnTx/>
                <a:uFillTx/>
              </a:rPr>
              <a:t>Has a charge of +2</a:t>
            </a:r>
            <a:endParaRPr kumimoji="0" lang="en-GB" sz="1100" b="0" i="0" u="none" strike="noStrike" kern="0" cap="none" spc="0" normalizeH="0" baseline="0" noProof="0" dirty="0">
              <a:ln>
                <a:noFill/>
              </a:ln>
              <a:solidFill>
                <a:prstClr val="black"/>
              </a:solidFill>
              <a:effectLst/>
              <a:uLnTx/>
              <a:uFillTx/>
            </a:endParaRPr>
          </a:p>
        </p:txBody>
      </p:sp>
      <p:sp>
        <p:nvSpPr>
          <p:cNvPr id="32" name="Rectangle 31">
            <a:extLst>
              <a:ext uri="{FF2B5EF4-FFF2-40B4-BE49-F238E27FC236}">
                <a16:creationId xmlns:a16="http://schemas.microsoft.com/office/drawing/2014/main" id="{8C2D3001-6D1A-4359-B9F4-03A6855B7E1A}"/>
              </a:ext>
            </a:extLst>
          </p:cNvPr>
          <p:cNvSpPr/>
          <p:nvPr/>
        </p:nvSpPr>
        <p:spPr>
          <a:xfrm>
            <a:off x="1586403" y="3923642"/>
            <a:ext cx="2978398" cy="26161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38100">
            <a:solidFill>
              <a:srgbClr val="FF000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100" b="1" i="0" u="none" strike="noStrike" kern="0" cap="none" spc="0" normalizeH="0" baseline="0" noProof="0" dirty="0">
                <a:ln>
                  <a:noFill/>
                </a:ln>
                <a:solidFill>
                  <a:prstClr val="black"/>
                </a:solidFill>
                <a:effectLst/>
                <a:uLnTx/>
                <a:uFillTx/>
              </a:rPr>
              <a:t>Is slightly deflected by a magnetic field</a:t>
            </a:r>
            <a:endParaRPr kumimoji="0" lang="en-GB" sz="1100" b="0" i="0" u="none" strike="noStrike" kern="0" cap="none" spc="0" normalizeH="0" baseline="0" noProof="0" dirty="0">
              <a:ln>
                <a:noFill/>
              </a:ln>
              <a:solidFill>
                <a:prstClr val="black"/>
              </a:solidFill>
              <a:effectLst/>
              <a:uLnTx/>
              <a:uFillTx/>
            </a:endParaRPr>
          </a:p>
        </p:txBody>
      </p:sp>
      <p:pic>
        <p:nvPicPr>
          <p:cNvPr id="8" name="Picture 7" descr="A picture containing shape&#10;&#10;Description automatically generated">
            <a:extLst>
              <a:ext uri="{FF2B5EF4-FFF2-40B4-BE49-F238E27FC236}">
                <a16:creationId xmlns:a16="http://schemas.microsoft.com/office/drawing/2014/main" id="{3230A016-E527-4981-89F5-F75EB916E54A}"/>
              </a:ext>
            </a:extLst>
          </p:cNvPr>
          <p:cNvPicPr>
            <a:picLocks noChangeAspect="1"/>
          </p:cNvPicPr>
          <p:nvPr/>
        </p:nvPicPr>
        <p:blipFill>
          <a:blip r:embed="rId11">
            <a:extLst>
              <a:ext uri="{BEBA8EAE-BF5A-486C-A8C5-ECC9F3942E4B}">
                <a14:imgProps xmlns:a14="http://schemas.microsoft.com/office/drawing/2010/main">
                  <a14:imgLayer r:embed="rId12">
                    <a14:imgEffect>
                      <a14:backgroundRemoval t="10000" b="90000" l="10000" r="90000">
                        <a14:foregroundMark x1="27638" y1="38693" x2="44975" y2="39196"/>
                      </a14:backgroundRemoval>
                    </a14:imgEffect>
                  </a14:imgLayer>
                </a14:imgProps>
              </a:ext>
              <a:ext uri="{28A0092B-C50C-407E-A947-70E740481C1C}">
                <a14:useLocalDpi xmlns:a14="http://schemas.microsoft.com/office/drawing/2010/main" val="0"/>
              </a:ext>
            </a:extLst>
          </a:blip>
          <a:stretch>
            <a:fillRect/>
          </a:stretch>
        </p:blipFill>
        <p:spPr>
          <a:xfrm flipH="1">
            <a:off x="-712882" y="3191717"/>
            <a:ext cx="2551761" cy="2284931"/>
          </a:xfrm>
          <a:prstGeom prst="rect">
            <a:avLst/>
          </a:prstGeom>
        </p:spPr>
      </p:pic>
      <p:pic>
        <p:nvPicPr>
          <p:cNvPr id="33" name="Picture 4" descr="Radioactivity">
            <a:extLst>
              <a:ext uri="{FF2B5EF4-FFF2-40B4-BE49-F238E27FC236}">
                <a16:creationId xmlns:a16="http://schemas.microsoft.com/office/drawing/2014/main" id="{91421668-2A68-45F8-8A78-415B0D86DFD2}"/>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564800" y="2804316"/>
            <a:ext cx="2299285" cy="1494535"/>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2" descr="Gamma Decay ( Read ) | Chemistry | CK-12 Foundation">
            <a:extLst>
              <a:ext uri="{FF2B5EF4-FFF2-40B4-BE49-F238E27FC236}">
                <a16:creationId xmlns:a16="http://schemas.microsoft.com/office/drawing/2014/main" id="{A74E09CD-C168-480C-9A5E-FE774B61904C}"/>
              </a:ext>
            </a:extLst>
          </p:cNvPr>
          <p:cNvPicPr>
            <a:picLocks noChangeAspect="1" noChangeArrowheads="1"/>
          </p:cNvPicPr>
          <p:nvPr/>
        </p:nvPicPr>
        <p:blipFill rotWithShape="1">
          <a:blip r:embed="rId14">
            <a:extLst>
              <a:ext uri="{28A0092B-C50C-407E-A947-70E740481C1C}">
                <a14:useLocalDpi xmlns:a14="http://schemas.microsoft.com/office/drawing/2010/main" val="0"/>
              </a:ext>
            </a:extLst>
          </a:blip>
          <a:srcRect l="45550"/>
          <a:stretch/>
        </p:blipFill>
        <p:spPr bwMode="auto">
          <a:xfrm>
            <a:off x="14388" y="4811188"/>
            <a:ext cx="1890869" cy="1430751"/>
          </a:xfrm>
          <a:prstGeom prst="rect">
            <a:avLst/>
          </a:prstGeom>
          <a:noFill/>
          <a:extLst>
            <a:ext uri="{909E8E84-426E-40DD-AFC4-6F175D3DCCD1}">
              <a14:hiddenFill xmlns:a14="http://schemas.microsoft.com/office/drawing/2010/main">
                <a:solidFill>
                  <a:srgbClr val="FFFFFF"/>
                </a:solidFill>
              </a14:hiddenFill>
            </a:ext>
          </a:extLst>
        </p:spPr>
      </p:pic>
      <p:sp>
        <p:nvSpPr>
          <p:cNvPr id="35" name="Rectangle 34">
            <a:extLst>
              <a:ext uri="{FF2B5EF4-FFF2-40B4-BE49-F238E27FC236}">
                <a16:creationId xmlns:a16="http://schemas.microsoft.com/office/drawing/2014/main" id="{4B6A200F-32C2-4C3A-A4D0-F03901A42029}"/>
              </a:ext>
            </a:extLst>
          </p:cNvPr>
          <p:cNvSpPr/>
          <p:nvPr/>
        </p:nvSpPr>
        <p:spPr>
          <a:xfrm>
            <a:off x="1942128" y="5137844"/>
            <a:ext cx="2163914" cy="261610"/>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38100">
            <a:solidFill>
              <a:srgbClr val="00B050"/>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rPr>
              <a:t>Made from a high energy electron</a:t>
            </a:r>
            <a:endPar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D479F1FD-1627-4A60-999B-F97983C1E1B4}"/>
              </a:ext>
            </a:extLst>
          </p:cNvPr>
          <p:cNvSpPr/>
          <p:nvPr/>
        </p:nvSpPr>
        <p:spPr>
          <a:xfrm>
            <a:off x="1217657" y="5526563"/>
            <a:ext cx="1120274" cy="261610"/>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38100">
            <a:solidFill>
              <a:srgbClr val="00B050"/>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rPr>
              <a:t>Has a mass of 0</a:t>
            </a:r>
            <a:endPar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2" name="Rectangle 41">
            <a:extLst>
              <a:ext uri="{FF2B5EF4-FFF2-40B4-BE49-F238E27FC236}">
                <a16:creationId xmlns:a16="http://schemas.microsoft.com/office/drawing/2014/main" id="{669FEE09-D671-4687-B430-0AA9BA8FC55D}"/>
              </a:ext>
            </a:extLst>
          </p:cNvPr>
          <p:cNvSpPr/>
          <p:nvPr/>
        </p:nvSpPr>
        <p:spPr>
          <a:xfrm>
            <a:off x="2440267" y="5522477"/>
            <a:ext cx="774645" cy="261610"/>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38100">
            <a:solidFill>
              <a:srgbClr val="00B050"/>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rPr>
              <a:t>Is ionizing</a:t>
            </a:r>
            <a:endPar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3" name="Rectangle 42">
            <a:extLst>
              <a:ext uri="{FF2B5EF4-FFF2-40B4-BE49-F238E27FC236}">
                <a16:creationId xmlns:a16="http://schemas.microsoft.com/office/drawing/2014/main" id="{312895A7-30F9-4950-92B1-7703B42482E3}"/>
              </a:ext>
            </a:extLst>
          </p:cNvPr>
          <p:cNvSpPr/>
          <p:nvPr/>
        </p:nvSpPr>
        <p:spPr>
          <a:xfrm>
            <a:off x="4266757" y="5146589"/>
            <a:ext cx="2519169" cy="261610"/>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38100">
            <a:solidFill>
              <a:srgbClr val="00B050"/>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rPr>
              <a:t>Is stopped by a few </a:t>
            </a:r>
            <a:r>
              <a:rPr kumimoji="0" lang="en-GB" sz="1100" b="1" i="0" u="none" strike="noStrike" kern="1200" cap="none" spc="0" normalizeH="0" baseline="0" noProof="0" dirty="0" err="1">
                <a:ln>
                  <a:noFill/>
                </a:ln>
                <a:solidFill>
                  <a:prstClr val="black"/>
                </a:solidFill>
                <a:effectLst/>
                <a:uLnTx/>
                <a:uFillTx/>
                <a:latin typeface="Calibri" panose="020F0502020204030204"/>
                <a:ea typeface="+mn-ea"/>
                <a:cs typeface="+mn-cs"/>
              </a:rPr>
              <a:t>cms</a:t>
            </a:r>
            <a:r>
              <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rPr>
              <a:t> of aluminium</a:t>
            </a:r>
            <a:endPar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4" name="Rectangle 43">
            <a:extLst>
              <a:ext uri="{FF2B5EF4-FFF2-40B4-BE49-F238E27FC236}">
                <a16:creationId xmlns:a16="http://schemas.microsoft.com/office/drawing/2014/main" id="{CF4B4317-954F-48B8-9904-A4EA6CEF4B59}"/>
              </a:ext>
            </a:extLst>
          </p:cNvPr>
          <p:cNvSpPr/>
          <p:nvPr/>
        </p:nvSpPr>
        <p:spPr>
          <a:xfrm>
            <a:off x="3317249" y="5504894"/>
            <a:ext cx="1014891" cy="261610"/>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38100">
            <a:solidFill>
              <a:srgbClr val="00B050"/>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rPr>
              <a:t>A charge of -1</a:t>
            </a:r>
            <a:endPar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6" name="Rectangle 45">
            <a:extLst>
              <a:ext uri="{FF2B5EF4-FFF2-40B4-BE49-F238E27FC236}">
                <a16:creationId xmlns:a16="http://schemas.microsoft.com/office/drawing/2014/main" id="{756976C3-D5AA-4607-A773-011A9C176D01}"/>
              </a:ext>
            </a:extLst>
          </p:cNvPr>
          <p:cNvSpPr/>
          <p:nvPr/>
        </p:nvSpPr>
        <p:spPr>
          <a:xfrm>
            <a:off x="4454636" y="5504894"/>
            <a:ext cx="2317460" cy="261610"/>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38100">
            <a:solidFill>
              <a:srgbClr val="00B050"/>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solidFill>
                  <a:prstClr val="black"/>
                </a:solidFill>
                <a:latin typeface="Calibri" panose="020F0502020204030204"/>
              </a:rPr>
              <a:t>H</a:t>
            </a:r>
            <a:r>
              <a:rPr kumimoji="0" lang="en-GB" sz="1100" b="1" i="0" u="none" strike="noStrike" kern="1200" cap="none" spc="0" normalizeH="0" baseline="0" noProof="0" dirty="0" err="1">
                <a:ln>
                  <a:noFill/>
                </a:ln>
                <a:solidFill>
                  <a:prstClr val="black"/>
                </a:solidFill>
                <a:effectLst/>
                <a:uLnTx/>
                <a:uFillTx/>
                <a:latin typeface="Calibri" panose="020F0502020204030204"/>
                <a:ea typeface="+mn-ea"/>
                <a:cs typeface="+mn-cs"/>
              </a:rPr>
              <a:t>ighly</a:t>
            </a:r>
            <a:r>
              <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rPr>
              <a:t> deflected by a magnetic field</a:t>
            </a:r>
            <a:endPar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8" name="TextBox 47">
            <a:extLst>
              <a:ext uri="{FF2B5EF4-FFF2-40B4-BE49-F238E27FC236}">
                <a16:creationId xmlns:a16="http://schemas.microsoft.com/office/drawing/2014/main" id="{8AE5BCA6-89C8-4C08-920E-43574AE6589F}"/>
              </a:ext>
            </a:extLst>
          </p:cNvPr>
          <p:cNvSpPr txBox="1"/>
          <p:nvPr/>
        </p:nvSpPr>
        <p:spPr>
          <a:xfrm>
            <a:off x="2559049" y="5869540"/>
            <a:ext cx="4209929" cy="769441"/>
          </a:xfrm>
          <a:prstGeom prst="rect">
            <a:avLst/>
          </a:prstGeom>
          <a:noFill/>
          <a:ln w="28575">
            <a:solidFill>
              <a:srgbClr val="00B0F0"/>
            </a:solidFill>
            <a:prstDash val="lgDash"/>
          </a:ln>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prstClr val="black"/>
                </a:solidFill>
                <a:effectLst/>
                <a:uLnTx/>
                <a:uFillTx/>
                <a:latin typeface="Calibri" panose="020F0502020204030204"/>
                <a:ea typeface="+mn-ea"/>
                <a:cs typeface="+mn-cs"/>
              </a:rPr>
              <a:t>Gamma radiation is very short wavelength, high frequency electromagnetic radiation. This is similar to other types of electromagnetic radiation, such as visible light and X-rays, which can travel long distances.</a:t>
            </a:r>
          </a:p>
        </p:txBody>
      </p:sp>
      <p:sp>
        <p:nvSpPr>
          <p:cNvPr id="49" name="Rectangle 48">
            <a:extLst>
              <a:ext uri="{FF2B5EF4-FFF2-40B4-BE49-F238E27FC236}">
                <a16:creationId xmlns:a16="http://schemas.microsoft.com/office/drawing/2014/main" id="{305B143F-BF16-4B93-A609-1ACEF720C7BE}"/>
              </a:ext>
            </a:extLst>
          </p:cNvPr>
          <p:cNvSpPr/>
          <p:nvPr/>
        </p:nvSpPr>
        <p:spPr>
          <a:xfrm>
            <a:off x="77386" y="5930901"/>
            <a:ext cx="2381347" cy="26161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38100">
            <a:solidFill>
              <a:srgbClr val="FF0000"/>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rPr>
              <a:t>Is a high energy wave length</a:t>
            </a:r>
            <a:endPar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0" name="Rectangle 49">
            <a:extLst>
              <a:ext uri="{FF2B5EF4-FFF2-40B4-BE49-F238E27FC236}">
                <a16:creationId xmlns:a16="http://schemas.microsoft.com/office/drawing/2014/main" id="{70CB5D68-A107-4A9E-94D0-5A7B387CB5C5}"/>
              </a:ext>
            </a:extLst>
          </p:cNvPr>
          <p:cNvSpPr/>
          <p:nvPr/>
        </p:nvSpPr>
        <p:spPr>
          <a:xfrm>
            <a:off x="77384" y="6915200"/>
            <a:ext cx="1091017" cy="26161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38100">
            <a:solidFill>
              <a:srgbClr val="FF0000"/>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rPr>
              <a:t>Has a mass of 0</a:t>
            </a:r>
            <a:endPar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1" name="Rectangle 50">
            <a:extLst>
              <a:ext uri="{FF2B5EF4-FFF2-40B4-BE49-F238E27FC236}">
                <a16:creationId xmlns:a16="http://schemas.microsoft.com/office/drawing/2014/main" id="{5268FCA6-0DA6-4CC7-A328-1673C4A46864}"/>
              </a:ext>
            </a:extLst>
          </p:cNvPr>
          <p:cNvSpPr/>
          <p:nvPr/>
        </p:nvSpPr>
        <p:spPr>
          <a:xfrm>
            <a:off x="1231397" y="6929369"/>
            <a:ext cx="1227336" cy="26161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38100">
            <a:solidFill>
              <a:srgbClr val="FF0000"/>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rPr>
              <a:t>Isn’t ionizing</a:t>
            </a:r>
            <a:endPar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2" name="Rectangle 51">
            <a:extLst>
              <a:ext uri="{FF2B5EF4-FFF2-40B4-BE49-F238E27FC236}">
                <a16:creationId xmlns:a16="http://schemas.microsoft.com/office/drawing/2014/main" id="{727CBFB0-BF3C-4D18-8C0A-8FE1134007FB}"/>
              </a:ext>
            </a:extLst>
          </p:cNvPr>
          <p:cNvSpPr/>
          <p:nvPr/>
        </p:nvSpPr>
        <p:spPr>
          <a:xfrm>
            <a:off x="89022" y="6585654"/>
            <a:ext cx="2381347" cy="26161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38100">
            <a:solidFill>
              <a:srgbClr val="FF0000"/>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rPr>
              <a:t>Is stopped by a thick layer of lead</a:t>
            </a:r>
            <a:endPar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3" name="Rectangle 52">
            <a:extLst>
              <a:ext uri="{FF2B5EF4-FFF2-40B4-BE49-F238E27FC236}">
                <a16:creationId xmlns:a16="http://schemas.microsoft.com/office/drawing/2014/main" id="{E48B73FA-17F3-4CB2-B2AC-57D8E650DC4A}"/>
              </a:ext>
            </a:extLst>
          </p:cNvPr>
          <p:cNvSpPr/>
          <p:nvPr/>
        </p:nvSpPr>
        <p:spPr>
          <a:xfrm>
            <a:off x="89022" y="7240407"/>
            <a:ext cx="2381347" cy="26161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38100">
            <a:solidFill>
              <a:srgbClr val="FF0000"/>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rPr>
              <a:t>Has no charge</a:t>
            </a:r>
            <a:endPar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4" name="Rectangle 53">
            <a:extLst>
              <a:ext uri="{FF2B5EF4-FFF2-40B4-BE49-F238E27FC236}">
                <a16:creationId xmlns:a16="http://schemas.microsoft.com/office/drawing/2014/main" id="{AADA2C30-09FE-4F57-B3AA-43FBB07E51DC}"/>
              </a:ext>
            </a:extLst>
          </p:cNvPr>
          <p:cNvSpPr/>
          <p:nvPr/>
        </p:nvSpPr>
        <p:spPr>
          <a:xfrm>
            <a:off x="77386" y="6257473"/>
            <a:ext cx="2381347" cy="26161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38100">
            <a:solidFill>
              <a:srgbClr val="FF0000"/>
            </a:solid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prstClr val="black"/>
                </a:solidFill>
                <a:effectLst/>
                <a:uLnTx/>
                <a:uFillTx/>
                <a:latin typeface="Calibri" panose="020F0502020204030204"/>
                <a:ea typeface="+mn-ea"/>
                <a:cs typeface="+mn-cs"/>
              </a:rPr>
              <a:t>Is not deflected by a magnetic field</a:t>
            </a:r>
            <a:endParaRPr kumimoji="0" lang="en-GB"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7" name="Picture 6" descr="Graphical user interface, website&#10;&#10;Description automatically generated">
            <a:extLst>
              <a:ext uri="{FF2B5EF4-FFF2-40B4-BE49-F238E27FC236}">
                <a16:creationId xmlns:a16="http://schemas.microsoft.com/office/drawing/2014/main" id="{E22BCCB3-873C-4B8D-8BC6-DB7F5AF6FA6E}"/>
              </a:ext>
            </a:extLst>
          </p:cNvPr>
          <p:cNvPicPr>
            <a:picLocks noChangeAspect="1"/>
          </p:cNvPicPr>
          <p:nvPr/>
        </p:nvPicPr>
        <p:blipFill>
          <a:blip r:embed="rId15">
            <a:extLst>
              <a:ext uri="{BEBA8EAE-BF5A-486C-A8C5-ECC9F3942E4B}">
                <a14:imgProps xmlns:a14="http://schemas.microsoft.com/office/drawing/2010/main">
                  <a14:imgLayer r:embed="rId16">
                    <a14:imgEffect>
                      <a14:backgroundRemoval t="9799" b="99246" l="3769" r="95729">
                        <a14:foregroundMark x1="9548" y1="75377" x2="40201" y2="76382"/>
                        <a14:foregroundMark x1="40201" y1="76382" x2="70854" y2="73618"/>
                        <a14:foregroundMark x1="70854" y1="73618" x2="84673" y2="75879"/>
                        <a14:foregroundMark x1="84673" y1="75879" x2="93467" y2="84925"/>
                        <a14:foregroundMark x1="93467" y1="84925" x2="87688" y2="96985"/>
                        <a14:foregroundMark x1="87688" y1="96985" x2="17839" y2="96482"/>
                        <a14:foregroundMark x1="17839" y1="96482" x2="9045" y2="84171"/>
                        <a14:foregroundMark x1="9045" y1="84171" x2="10302" y2="74121"/>
                        <a14:foregroundMark x1="10302" y1="74121" x2="67839" y2="93467"/>
                        <a14:foregroundMark x1="67839" y1="93467" x2="70854" y2="93467"/>
                        <a14:foregroundMark x1="89950" y1="74121" x2="7538" y2="96231"/>
                        <a14:foregroundMark x1="7538" y1="96231" x2="7035" y2="96482"/>
                        <a14:foregroundMark x1="4020" y1="80402" x2="4020" y2="99497"/>
                        <a14:foregroundMark x1="36935" y1="41457" x2="37437" y2="36432"/>
                        <a14:foregroundMark x1="96231" y1="79146" x2="95729" y2="91709"/>
                        <a14:foregroundMark x1="95729" y1="91709" x2="94472" y2="93970"/>
                        <a14:foregroundMark x1="80151" y1="33920" x2="80151" y2="33920"/>
                        <a14:foregroundMark x1="80905" y1="33417" x2="80905" y2="33417"/>
                        <a14:foregroundMark x1="86683" y1="33920" x2="86683" y2="33920"/>
                        <a14:foregroundMark x1="86683" y1="33166" x2="86683" y2="33166"/>
                        <a14:foregroundMark x1="85678" y1="33668" x2="85678" y2="33668"/>
                        <a14:foregroundMark x1="88191" y1="29397" x2="88191" y2="29397"/>
                        <a14:foregroundMark x1="88191" y1="29397" x2="88693" y2="27387"/>
                        <a14:foregroundMark x1="84422" y1="29648" x2="84422" y2="29648"/>
                        <a14:foregroundMark x1="80905" y1="25628" x2="79899" y2="25126"/>
                        <a14:foregroundMark x1="72613" y1="30905" x2="72613" y2="30905"/>
                      </a14:backgroundRemoval>
                    </a14:imgEffect>
                  </a14:imgLayer>
                </a14:imgProps>
              </a:ext>
              <a:ext uri="{28A0092B-C50C-407E-A947-70E740481C1C}">
                <a14:useLocalDpi xmlns:a14="http://schemas.microsoft.com/office/drawing/2010/main" val="0"/>
              </a:ext>
            </a:extLst>
          </a:blip>
          <a:stretch>
            <a:fillRect/>
          </a:stretch>
        </p:blipFill>
        <p:spPr>
          <a:xfrm>
            <a:off x="166491" y="6785623"/>
            <a:ext cx="2292935" cy="2292935"/>
          </a:xfrm>
          <a:prstGeom prst="rect">
            <a:avLst/>
          </a:prstGeom>
        </p:spPr>
      </p:pic>
    </p:spTree>
    <p:extLst>
      <p:ext uri="{BB962C8B-B14F-4D97-AF65-F5344CB8AC3E}">
        <p14:creationId xmlns:p14="http://schemas.microsoft.com/office/powerpoint/2010/main" val="2574934843"/>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73E78F43C374B4B832AF8735A4A1964" ma:contentTypeVersion="8" ma:contentTypeDescription="Create a new document." ma:contentTypeScope="" ma:versionID="cf517aa42d4c24b76851e87f85864215">
  <xsd:schema xmlns:xsd="http://www.w3.org/2001/XMLSchema" xmlns:xs="http://www.w3.org/2001/XMLSchema" xmlns:p="http://schemas.microsoft.com/office/2006/metadata/properties" xmlns:ns2="769298bc-ba72-45b7-b5ff-56b26ce5c177" targetNamespace="http://schemas.microsoft.com/office/2006/metadata/properties" ma:root="true" ma:fieldsID="9cc2aca055787d2e061a29ee4350ab0a" ns2:_="">
    <xsd:import namespace="769298bc-ba72-45b7-b5ff-56b26ce5c17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9298bc-ba72-45b7-b5ff-56b26ce5c17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83C35D4-2805-4174-8C06-533B5D4D6253}"/>
</file>

<file path=customXml/itemProps2.xml><?xml version="1.0" encoding="utf-8"?>
<ds:datastoreItem xmlns:ds="http://schemas.openxmlformats.org/officeDocument/2006/customXml" ds:itemID="{5CA4F756-4E73-4B85-80FC-4368E3A9B6A1}"/>
</file>

<file path=customXml/itemProps3.xml><?xml version="1.0" encoding="utf-8"?>
<ds:datastoreItem xmlns:ds="http://schemas.openxmlformats.org/officeDocument/2006/customXml" ds:itemID="{348045EA-E908-4655-885A-2BEEACE253DD}"/>
</file>

<file path=docProps/app.xml><?xml version="1.0" encoding="utf-8"?>
<Properties xmlns="http://schemas.openxmlformats.org/officeDocument/2006/extended-properties" xmlns:vt="http://schemas.openxmlformats.org/officeDocument/2006/docPropsVTypes">
  <Template>Office Theme</Template>
  <TotalTime>5463</TotalTime>
  <Words>431</Words>
  <Application>Microsoft Office PowerPoint</Application>
  <PresentationFormat>On-screen Show (4:3)</PresentationFormat>
  <Paragraphs>30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1_Office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D Chalk</dc:creator>
  <cp:lastModifiedBy>Mr D Chalk</cp:lastModifiedBy>
  <cp:revision>24</cp:revision>
  <dcterms:created xsi:type="dcterms:W3CDTF">2020-12-11T10:00:07Z</dcterms:created>
  <dcterms:modified xsi:type="dcterms:W3CDTF">2020-12-20T08:44:14Z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0x010100F73E78F43C374B4B832AF8735A4A1964</vt:lpwstr>
  </property>
</Properties>
</file>