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ink/ink1.xml" ContentType="application/inkml+xml"/>
  <Override PartName="/ppt/tags/tag2.xml" ContentType="application/vnd.openxmlformats-officedocument.presentationml.tags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0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3-12-11T14:47:41.43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15723 12578 0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3-12-11T14:47:41.43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15723 12578 0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IDxytqK0Ib4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4" Type="http://schemas.openxmlformats.org/officeDocument/2006/relationships/customXml" Target="../ink/ink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jpeg"/><Relationship Id="rId2" Type="http://schemas.openxmlformats.org/officeDocument/2006/relationships/video" Target="https://www.youtube.com/embed/IDxytqK0Ib4?feature=oembed" TargetMode="External"/><Relationship Id="rId1" Type="http://schemas.openxmlformats.org/officeDocument/2006/relationships/tags" Target="../tags/tag2.xml"/><Relationship Id="rId6" Type="http://schemas.openxmlformats.org/officeDocument/2006/relationships/image" Target="../media/image10.png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F85B4586-737A-2F13-0EA3-104C33CB05F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2464" t="35345" r="14130" b="38814"/>
          <a:stretch/>
        </p:blipFill>
        <p:spPr>
          <a:xfrm>
            <a:off x="5446413" y="7616893"/>
            <a:ext cx="1361779" cy="147646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Reacting Mass Calculation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63246"/>
            <a:ext cx="6209732" cy="237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In the reaction between sulfuric acid (H</a:t>
            </a:r>
            <a:r>
              <a:rPr lang="en-GB" sz="14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GB" sz="14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) and potassium hydroxide (KOH), excess sulfuric acid reacts with 8.00 grams of potassium hydroxide to form potassium </a:t>
            </a:r>
            <a:r>
              <a:rPr lang="en-GB" b="1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sulfate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(K</a:t>
            </a:r>
            <a:r>
              <a:rPr lang="en-GB" sz="14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GB" sz="14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) and water (H</a:t>
            </a:r>
            <a:r>
              <a:rPr lang="en-GB" sz="14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O). </a:t>
            </a:r>
          </a:p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b="1" kern="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1400" b="1" kern="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b="1" kern="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GB" sz="1400" b="1" kern="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+ 2KOH → </a:t>
            </a:r>
            <a:r>
              <a:rPr lang="en-GB" b="1" kern="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sz="1400" b="1" kern="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b="1" kern="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GB" sz="1400" b="1" kern="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sz="12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14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Calculate the mass of potassium </a:t>
            </a:r>
            <a:r>
              <a:rPr lang="en-GB" b="1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sulfate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produced.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8EE0FDA-5041-0CB9-2838-889371C32881}"/>
              </a:ext>
            </a:extLst>
          </p:cNvPr>
          <p:cNvSpPr txBox="1"/>
          <p:nvPr/>
        </p:nvSpPr>
        <p:spPr>
          <a:xfrm>
            <a:off x="968991" y="3928804"/>
            <a:ext cx="5545523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many moles of potassium hydroxide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EB8B38A-CA52-B9CA-C66A-C71C6700ECFA}"/>
              </a:ext>
            </a:extLst>
          </p:cNvPr>
          <p:cNvSpPr txBox="1"/>
          <p:nvPr/>
        </p:nvSpPr>
        <p:spPr>
          <a:xfrm>
            <a:off x="968991" y="5003504"/>
            <a:ext cx="5545523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US" sz="2200" b="1" dirty="0">
                <a:solidFill>
                  <a:prstClr val="black"/>
                </a:solidFill>
                <a:latin typeface="Calibri" panose="020F0502020204030204"/>
              </a:rPr>
              <a:t>R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atio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of </a:t>
            </a:r>
            <a:r>
              <a:rPr lang="en-US" sz="2200" b="1" dirty="0">
                <a:solidFill>
                  <a:prstClr val="black"/>
                </a:solidFill>
                <a:latin typeface="Calibri" panose="020F0502020204030204"/>
              </a:rPr>
              <a:t>KOH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to </a:t>
            </a:r>
            <a:r>
              <a:rPr lang="en-GB" sz="24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?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7E61011-FB8D-B416-A22D-412A8230F390}"/>
              </a:ext>
            </a:extLst>
          </p:cNvPr>
          <p:cNvSpPr txBox="1"/>
          <p:nvPr/>
        </p:nvSpPr>
        <p:spPr>
          <a:xfrm>
            <a:off x="968991" y="6078204"/>
            <a:ext cx="5545523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many moles of </a:t>
            </a:r>
            <a:r>
              <a:rPr lang="en-GB" sz="24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GB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F5375EC-96FB-7C5A-95C3-CF878E02D151}"/>
              </a:ext>
            </a:extLst>
          </p:cNvPr>
          <p:cNvSpPr txBox="1"/>
          <p:nvPr/>
        </p:nvSpPr>
        <p:spPr>
          <a:xfrm>
            <a:off x="978108" y="7152904"/>
            <a:ext cx="5545523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mass of that many moles?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3F694CF1-D0ED-8338-3DE4-4EF1A457AC11}"/>
                  </a:ext>
                </a:extLst>
              </p14:cNvPr>
              <p14:cNvContentPartPr/>
              <p14:nvPr/>
            </p14:nvContentPartPr>
            <p14:xfrm>
              <a:off x="8990333" y="4678180"/>
              <a:ext cx="360" cy="360"/>
            </p14:xfrm>
          </p:contentPart>
        </mc:Choice>
        <mc:Fallback xmlns=""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3F694CF1-D0ED-8338-3DE4-4EF1A457AC1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974493" y="4614820"/>
                <a:ext cx="31680" cy="12708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EA58FC70-4525-F481-CEFC-D9FBC7FF5D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3899" y="3161788"/>
            <a:ext cx="6239311" cy="7670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D342CE7-1899-E52A-FF07-5B5257CADFEC}"/>
              </a:ext>
            </a:extLst>
          </p:cNvPr>
          <p:cNvSpPr txBox="1"/>
          <p:nvPr/>
        </p:nvSpPr>
        <p:spPr>
          <a:xfrm rot="16200000">
            <a:off x="-1687033" y="5831937"/>
            <a:ext cx="4415634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hlinkClick r:id="rId8"/>
            <a:extLst>
              <a:ext uri="{FF2B5EF4-FFF2-40B4-BE49-F238E27FC236}">
                <a16:creationId xmlns:a16="http://schemas.microsoft.com/office/drawing/2014/main" id="{8D7C9FC3-2EB0-6F6D-4B70-7BFF56C8C757}"/>
              </a:ext>
            </a:extLst>
          </p:cNvPr>
          <p:cNvSpPr txBox="1"/>
          <p:nvPr/>
        </p:nvSpPr>
        <p:spPr>
          <a:xfrm>
            <a:off x="320728" y="8317653"/>
            <a:ext cx="5023094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answer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0345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235"/>
    </mc:Choice>
    <mc:Fallback xmlns="">
      <p:transition spd="slow" advTm="1382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  <p:bldP spid="81" grpId="0" animBg="1"/>
      <p:bldP spid="8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Reacting Mass Calculation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3F694CF1-D0ED-8338-3DE4-4EF1A457AC11}"/>
                  </a:ext>
                </a:extLst>
              </p14:cNvPr>
              <p14:cNvContentPartPr/>
              <p14:nvPr/>
            </p14:nvContentPartPr>
            <p14:xfrm>
              <a:off x="8990333" y="4678180"/>
              <a:ext cx="360" cy="360"/>
            </p14:xfrm>
          </p:contentPart>
        </mc:Choice>
        <mc:Fallback xmlns=""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3F694CF1-D0ED-8338-3DE4-4EF1A457AC1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974493" y="4614820"/>
                <a:ext cx="31680" cy="12708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Online Media 1" title="reacting masses calculation 3 video">
            <a:hlinkClick r:id="" action="ppaction://media"/>
            <a:extLst>
              <a:ext uri="{FF2B5EF4-FFF2-40B4-BE49-F238E27FC236}">
                <a16:creationId xmlns:a16="http://schemas.microsoft.com/office/drawing/2014/main" id="{C20FF211-41F4-04C1-F426-DA8CA28B9C8A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7"/>
          <a:srcRect l="23090" r="21791"/>
          <a:stretch/>
        </p:blipFill>
        <p:spPr>
          <a:xfrm>
            <a:off x="641308" y="1006629"/>
            <a:ext cx="5627474" cy="765724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13465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235"/>
    </mc:Choice>
    <mc:Fallback xmlns="">
      <p:transition spd="slow" advTm="1382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4|0.4|29.2|11.1|23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4|0.4|29.2|11.1|23.3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90</Words>
  <Application>Microsoft Office PowerPoint</Application>
  <PresentationFormat>On-screen Show (4:3)</PresentationFormat>
  <Paragraphs>11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15</cp:revision>
  <dcterms:created xsi:type="dcterms:W3CDTF">2024-01-19T05:37:07Z</dcterms:created>
  <dcterms:modified xsi:type="dcterms:W3CDTF">2024-04-02T07:06:08Z</dcterms:modified>
</cp:coreProperties>
</file>