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ink/ink1.xml" ContentType="application/inkml+xml"/>
  <Override PartName="/ppt/tags/tag2.xml" ContentType="application/vnd.openxmlformats-officedocument.presentationml.tags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0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3-12-11T14:47:41.43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15723 12578 0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3-12-11T14:47:41.43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15723 12578 0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o3z7YjOxHLE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4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eg"/><Relationship Id="rId2" Type="http://schemas.openxmlformats.org/officeDocument/2006/relationships/video" Target="https://www.youtube.com/embed/2A34o00lIYs?start=1&amp;feature=oembed" TargetMode="Externa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7FFCBDF2-EF98-5330-7487-589873D582A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866" t="33767" r="15821" b="38941"/>
          <a:stretch/>
        </p:blipFill>
        <p:spPr>
          <a:xfrm>
            <a:off x="5363570" y="7622946"/>
            <a:ext cx="1303589" cy="13982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Reacting Mass Calculation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63246"/>
            <a:ext cx="6209732" cy="2073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When 10.0 grams of calcium carbonate (CaCO</a:t>
            </a:r>
            <a:r>
              <a:rPr lang="en-GB" sz="14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) reacts with excess hydrochloric acid (HCl), it produces calcium chloride (CaCl</a:t>
            </a:r>
            <a:r>
              <a:rPr lang="en-GB" sz="14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), carbon dioxide (CO</a:t>
            </a:r>
            <a:r>
              <a:rPr lang="en-GB" sz="14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), and water (H</a:t>
            </a:r>
            <a:r>
              <a:rPr lang="en-GB" sz="14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O). </a:t>
            </a:r>
          </a:p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b="1" kern="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CaCO</a:t>
            </a:r>
            <a:r>
              <a:rPr lang="en-GB" sz="1400" b="1" kern="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+ 2HCl → Ca</a:t>
            </a:r>
            <a:r>
              <a:rPr lang="en-GB" sz="18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GB" sz="12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12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GB" sz="12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14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18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Calculate the mass of carbon dioxide produced.</a:t>
            </a:r>
            <a:endParaRPr lang="en-GB" sz="1800" b="1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8EE0FDA-5041-0CB9-2838-889371C32881}"/>
              </a:ext>
            </a:extLst>
          </p:cNvPr>
          <p:cNvSpPr txBox="1"/>
          <p:nvPr/>
        </p:nvSpPr>
        <p:spPr>
          <a:xfrm>
            <a:off x="982639" y="3741982"/>
            <a:ext cx="5531875" cy="458781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many moles of calcium carbonate?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EB8B38A-CA52-B9CA-C66A-C71C6700ECFA}"/>
              </a:ext>
            </a:extLst>
          </p:cNvPr>
          <p:cNvSpPr txBox="1"/>
          <p:nvPr/>
        </p:nvSpPr>
        <p:spPr>
          <a:xfrm>
            <a:off x="982639" y="4816682"/>
            <a:ext cx="5531875" cy="42819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b="1" dirty="0">
                <a:solidFill>
                  <a:prstClr val="black"/>
                </a:solidFill>
                <a:latin typeface="Calibri" panose="020F0502020204030204"/>
              </a:rPr>
              <a:t>R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atio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of calcium carbonate to carbon dioxide?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7E61011-FB8D-B416-A22D-412A8230F390}"/>
              </a:ext>
            </a:extLst>
          </p:cNvPr>
          <p:cNvSpPr txBox="1"/>
          <p:nvPr/>
        </p:nvSpPr>
        <p:spPr>
          <a:xfrm>
            <a:off x="982639" y="5891382"/>
            <a:ext cx="5531875" cy="458781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many moles of </a:t>
            </a:r>
            <a:r>
              <a:rPr lang="en-US" sz="2400" b="1" noProof="0" dirty="0">
                <a:solidFill>
                  <a:prstClr val="black"/>
                </a:solidFill>
                <a:latin typeface="Calibri" panose="020F0502020204030204"/>
              </a:rPr>
              <a:t>carbon dioxide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F5375EC-96FB-7C5A-95C3-CF878E02D151}"/>
              </a:ext>
            </a:extLst>
          </p:cNvPr>
          <p:cNvSpPr txBox="1"/>
          <p:nvPr/>
        </p:nvSpPr>
        <p:spPr>
          <a:xfrm>
            <a:off x="991756" y="6966082"/>
            <a:ext cx="5531875" cy="458781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mass of that many moles?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3F694CF1-D0ED-8338-3DE4-4EF1A457AC11}"/>
                  </a:ext>
                </a:extLst>
              </p14:cNvPr>
              <p14:cNvContentPartPr/>
              <p14:nvPr/>
            </p14:nvContentPartPr>
            <p14:xfrm>
              <a:off x="8990333" y="4678180"/>
              <a:ext cx="360" cy="360"/>
            </p14:xfrm>
          </p:contentPart>
        </mc:Choice>
        <mc:Fallback xmlns=""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3F694CF1-D0ED-8338-3DE4-4EF1A457AC1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974493" y="4614820"/>
                <a:ext cx="31680" cy="12708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EA58FC70-4525-F481-CEFC-D9FBC7FF5D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3899" y="2974966"/>
            <a:ext cx="6239311" cy="767016"/>
          </a:xfrm>
          <a:prstGeom prst="rect">
            <a:avLst/>
          </a:prstGeom>
        </p:spPr>
      </p:pic>
      <p:sp>
        <p:nvSpPr>
          <p:cNvPr id="9" name="TextBox 8">
            <a:hlinkClick r:id="rId8"/>
            <a:extLst>
              <a:ext uri="{FF2B5EF4-FFF2-40B4-BE49-F238E27FC236}">
                <a16:creationId xmlns:a16="http://schemas.microsoft.com/office/drawing/2014/main" id="{1A20F495-C89B-2A41-3C8B-EA6AEE8B767F}"/>
              </a:ext>
            </a:extLst>
          </p:cNvPr>
          <p:cNvSpPr txBox="1"/>
          <p:nvPr/>
        </p:nvSpPr>
        <p:spPr>
          <a:xfrm>
            <a:off x="463304" y="8317653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BC7AE1-A955-9F85-D994-B8A5F53B32DB}"/>
              </a:ext>
            </a:extLst>
          </p:cNvPr>
          <p:cNvSpPr txBox="1"/>
          <p:nvPr/>
        </p:nvSpPr>
        <p:spPr>
          <a:xfrm rot="16200000">
            <a:off x="-1545432" y="5697088"/>
            <a:ext cx="4371878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034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1" grpId="0" animBg="1"/>
      <p:bldP spid="8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Reacting Mass Calculation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3F694CF1-D0ED-8338-3DE4-4EF1A457AC11}"/>
                  </a:ext>
                </a:extLst>
              </p14:cNvPr>
              <p14:cNvContentPartPr/>
              <p14:nvPr/>
            </p14:nvContentPartPr>
            <p14:xfrm>
              <a:off x="8990333" y="4678180"/>
              <a:ext cx="360" cy="360"/>
            </p14:xfrm>
          </p:contentPart>
        </mc:Choice>
        <mc:Fallback xmlns=""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3F694CF1-D0ED-8338-3DE4-4EF1A457AC1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974493" y="4614820"/>
                <a:ext cx="31680" cy="12708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Online Media 1" title="reacting masses calculation 2 video">
            <a:hlinkClick r:id="" action="ppaction://media"/>
            <a:extLst>
              <a:ext uri="{FF2B5EF4-FFF2-40B4-BE49-F238E27FC236}">
                <a16:creationId xmlns:a16="http://schemas.microsoft.com/office/drawing/2014/main" id="{D6C865A3-650D-88BE-72B8-6FB04A462CB7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7"/>
          <a:srcRect l="23687" r="23184"/>
          <a:stretch/>
        </p:blipFill>
        <p:spPr>
          <a:xfrm>
            <a:off x="619718" y="1006629"/>
            <a:ext cx="5618563" cy="793148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8540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8.8|6.7|20.4|8.8|2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8.8|6.7|20.4|8.8|22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93</Words>
  <Application>Microsoft Office PowerPoint</Application>
  <PresentationFormat>On-screen Show (4:3)</PresentationFormat>
  <Paragraphs>11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15</cp:revision>
  <dcterms:created xsi:type="dcterms:W3CDTF">2024-01-19T05:37:07Z</dcterms:created>
  <dcterms:modified xsi:type="dcterms:W3CDTF">2024-04-02T06:53:18Z</dcterms:modified>
</cp:coreProperties>
</file>