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p:scale>
          <a:sx n="40" d="100"/>
          <a:sy n="40" d="100"/>
        </p:scale>
        <p:origin x="1608"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08/11/2020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EF886473-F452-48C2-BD2E-D258B5025B3E}"/>
              </a:ext>
            </a:extLst>
          </p:cNvPr>
          <p:cNvPicPr>
            <a:picLocks noChangeAspect="1"/>
          </p:cNvPicPr>
          <p:nvPr/>
        </p:nvPicPr>
        <p:blipFill rotWithShape="1">
          <a:blip r:embed="rId2"/>
          <a:srcRect r="48500"/>
          <a:stretch/>
        </p:blipFill>
        <p:spPr>
          <a:xfrm>
            <a:off x="33407" y="5430550"/>
            <a:ext cx="2394988" cy="2615891"/>
          </a:xfrm>
          <a:prstGeom prst="rect">
            <a:avLst/>
          </a:prstGeom>
        </p:spPr>
      </p:pic>
      <p:pic>
        <p:nvPicPr>
          <p:cNvPr id="19" name="Picture 18">
            <a:extLst>
              <a:ext uri="{FF2B5EF4-FFF2-40B4-BE49-F238E27FC236}">
                <a16:creationId xmlns:a16="http://schemas.microsoft.com/office/drawing/2014/main" id="{4B01BBB7-1AC5-4847-8F59-6D90FA061592}"/>
              </a:ext>
            </a:extLst>
          </p:cNvPr>
          <p:cNvPicPr>
            <a:picLocks noChangeAspect="1"/>
          </p:cNvPicPr>
          <p:nvPr/>
        </p:nvPicPr>
        <p:blipFill rotWithShape="1">
          <a:blip r:embed="rId3"/>
          <a:srcRect l="11837" r="28835"/>
          <a:stretch/>
        </p:blipFill>
        <p:spPr>
          <a:xfrm>
            <a:off x="4305300" y="3009389"/>
            <a:ext cx="2477001" cy="2348484"/>
          </a:xfrm>
          <a:prstGeom prst="rect">
            <a:avLst/>
          </a:prstGeom>
        </p:spPr>
      </p:pic>
      <p:pic>
        <p:nvPicPr>
          <p:cNvPr id="15" name="Picture 14">
            <a:extLst>
              <a:ext uri="{FF2B5EF4-FFF2-40B4-BE49-F238E27FC236}">
                <a16:creationId xmlns:a16="http://schemas.microsoft.com/office/drawing/2014/main" id="{5D12921E-3FBA-4D61-9617-433BA2D4612F}"/>
              </a:ext>
            </a:extLst>
          </p:cNvPr>
          <p:cNvPicPr>
            <a:picLocks noChangeAspect="1"/>
          </p:cNvPicPr>
          <p:nvPr/>
        </p:nvPicPr>
        <p:blipFill rotWithShape="1">
          <a:blip r:embed="rId4"/>
          <a:srcRect r="42001"/>
          <a:stretch/>
        </p:blipFill>
        <p:spPr>
          <a:xfrm>
            <a:off x="-4877" y="758432"/>
            <a:ext cx="2025070" cy="1963992"/>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877" y="-627605"/>
            <a:ext cx="4809995" cy="1039047"/>
          </a:xfrm>
        </p:spPr>
        <p:txBody>
          <a:bodyPr>
            <a:noAutofit/>
          </a:bodyPr>
          <a:lstStyle/>
          <a:p>
            <a:pPr algn="l"/>
            <a:r>
              <a:rPr lang="en-GB" sz="2000" b="1" dirty="0">
                <a:solidFill>
                  <a:srgbClr val="00B050"/>
                </a:solidFill>
                <a:latin typeface="Comic Sans MS" pitchFamily="66" charset="0"/>
              </a:rPr>
              <a:t>Reactions of Alkenes</a:t>
            </a:r>
          </a:p>
        </p:txBody>
      </p:sp>
      <p:sp>
        <p:nvSpPr>
          <p:cNvPr id="5" name="TextBox 4">
            <a:extLst>
              <a:ext uri="{FF2B5EF4-FFF2-40B4-BE49-F238E27FC236}">
                <a16:creationId xmlns:a16="http://schemas.microsoft.com/office/drawing/2014/main" id="{5CC14DE4-6B04-4B9C-9B4F-4440C207B430}"/>
              </a:ext>
            </a:extLst>
          </p:cNvPr>
          <p:cNvSpPr txBox="1"/>
          <p:nvPr/>
        </p:nvSpPr>
        <p:spPr>
          <a:xfrm>
            <a:off x="4809995" y="0"/>
            <a:ext cx="2048004"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Calibri"/>
                <a:ea typeface="+mn-ea"/>
                <a:cs typeface="+mn-cs"/>
              </a:rPr>
              <a:t>Organic Chemistry:  4.7.2.4  </a:t>
            </a:r>
          </a:p>
        </p:txBody>
      </p:sp>
      <p:sp>
        <p:nvSpPr>
          <p:cNvPr id="17" name="Rectangle 16">
            <a:extLst>
              <a:ext uri="{FF2B5EF4-FFF2-40B4-BE49-F238E27FC236}">
                <a16:creationId xmlns:a16="http://schemas.microsoft.com/office/drawing/2014/main" id="{CFA43210-7A76-4883-871E-02E95FD24494}"/>
              </a:ext>
            </a:extLst>
          </p:cNvPr>
          <p:cNvSpPr/>
          <p:nvPr/>
        </p:nvSpPr>
        <p:spPr>
          <a:xfrm>
            <a:off x="75698" y="4197797"/>
            <a:ext cx="4172622" cy="1107996"/>
          </a:xfrm>
          <a:prstGeom prst="rect">
            <a:avLst/>
          </a:prstGeom>
          <a:ln w="28575">
            <a:solidFill>
              <a:srgbClr val="00B0F0"/>
            </a:solidFill>
            <a:prstDash val="dash"/>
          </a:ln>
        </p:spPr>
        <p:txBody>
          <a:bodyPr wrap="square">
            <a:spAutoFit/>
          </a:bodyPr>
          <a:lstStyle/>
          <a:p>
            <a:pPr lvl="0" algn="just">
              <a:defRPr/>
            </a:pPr>
            <a:r>
              <a:rPr lang="en-GB" sz="1100" kern="0" dirty="0">
                <a:solidFill>
                  <a:prstClr val="black"/>
                </a:solidFill>
              </a:rPr>
              <a:t>Describe the conditions required for the reaction of alkenes with water to occur</a:t>
            </a:r>
          </a:p>
          <a:p>
            <a:pPr algn="just"/>
            <a:r>
              <a:rPr lang="en-US" sz="1100" b="1" dirty="0"/>
              <a:t>____________________________________________________________________________________________________________________________________________________________________________________________________________________________________</a:t>
            </a:r>
            <a:endParaRPr lang="en-GB" sz="1100" b="1" dirty="0"/>
          </a:p>
        </p:txBody>
      </p:sp>
      <p:sp>
        <p:nvSpPr>
          <p:cNvPr id="31" name="Rectangle 30">
            <a:extLst>
              <a:ext uri="{FF2B5EF4-FFF2-40B4-BE49-F238E27FC236}">
                <a16:creationId xmlns:a16="http://schemas.microsoft.com/office/drawing/2014/main" id="{FFEB5110-DAF3-444B-8162-72980CC1A573}"/>
              </a:ext>
            </a:extLst>
          </p:cNvPr>
          <p:cNvSpPr/>
          <p:nvPr/>
        </p:nvSpPr>
        <p:spPr>
          <a:xfrm>
            <a:off x="2039167" y="625806"/>
            <a:ext cx="4670175" cy="98488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Calibri"/>
                <a:ea typeface="+mn-ea"/>
                <a:cs typeface="+mn-cs"/>
              </a:rPr>
              <a:t>Reaction with Bromine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a:ea typeface="+mn-ea"/>
                <a:cs typeface="+mn-cs"/>
              </a:rPr>
              <a:t>The functional group, C=C, allows alkenes to undergo addition reactions. For example, ethene reacts with bromine to form 1,2-dibromoethane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a:ea typeface="+mn-ea"/>
                <a:cs typeface="+mn-cs"/>
              </a:rPr>
              <a:t>The reaction is an ‘addition’ reaction because one molecule combines with another molecule, forming one larger molecule and no other products.</a:t>
            </a:r>
          </a:p>
        </p:txBody>
      </p:sp>
      <p:sp>
        <p:nvSpPr>
          <p:cNvPr id="38" name="Rectangle 37">
            <a:extLst>
              <a:ext uri="{FF2B5EF4-FFF2-40B4-BE49-F238E27FC236}">
                <a16:creationId xmlns:a16="http://schemas.microsoft.com/office/drawing/2014/main" id="{BDB835B6-E5D0-486D-9422-1C9EC6234B50}"/>
              </a:ext>
            </a:extLst>
          </p:cNvPr>
          <p:cNvSpPr/>
          <p:nvPr/>
        </p:nvSpPr>
        <p:spPr>
          <a:xfrm>
            <a:off x="2020192" y="1725277"/>
            <a:ext cx="4670175" cy="461665"/>
          </a:xfrm>
          <a:prstGeom prst="rect">
            <a:avLst/>
          </a:prstGeom>
          <a:ln w="28575">
            <a:solidFill>
              <a:srgbClr val="FFFF00"/>
            </a:solidFill>
            <a:prstDash val="solid"/>
          </a:ln>
        </p:spPr>
        <p:txBody>
          <a:bodyPr wrap="square">
            <a:spAutoFit/>
          </a:bodyPr>
          <a:lstStyle/>
          <a:p>
            <a:pPr algn="just"/>
            <a:r>
              <a:rPr lang="en-US" sz="1200" b="1" dirty="0"/>
              <a:t>Why do alkenes turn bromine water colourless?</a:t>
            </a:r>
          </a:p>
          <a:p>
            <a:pPr algn="just"/>
            <a:r>
              <a:rPr lang="en-US" sz="1200" b="1" dirty="0"/>
              <a:t>__________________________________________________________</a:t>
            </a:r>
            <a:endParaRPr lang="en-GB" sz="1200" b="1" dirty="0"/>
          </a:p>
        </p:txBody>
      </p:sp>
      <p:sp>
        <p:nvSpPr>
          <p:cNvPr id="28" name="Rectangle 27">
            <a:extLst>
              <a:ext uri="{FF2B5EF4-FFF2-40B4-BE49-F238E27FC236}">
                <a16:creationId xmlns:a16="http://schemas.microsoft.com/office/drawing/2014/main" id="{117F75E7-C478-4E3E-A3F3-69DAF2F4460B}"/>
              </a:ext>
            </a:extLst>
          </p:cNvPr>
          <p:cNvSpPr/>
          <p:nvPr/>
        </p:nvSpPr>
        <p:spPr>
          <a:xfrm>
            <a:off x="2500005" y="6368531"/>
            <a:ext cx="4172622" cy="600164"/>
          </a:xfrm>
          <a:prstGeom prst="rect">
            <a:avLst/>
          </a:prstGeom>
          <a:ln w="28575">
            <a:solidFill>
              <a:srgbClr val="00B0F0"/>
            </a:solidFill>
            <a:prstDash val="dash"/>
          </a:ln>
        </p:spPr>
        <p:txBody>
          <a:bodyPr wrap="square">
            <a:spAutoFit/>
          </a:bodyPr>
          <a:lstStyle/>
          <a:p>
            <a:pPr lvl="0" algn="just">
              <a:defRPr/>
            </a:pPr>
            <a:r>
              <a:rPr lang="en-GB" sz="1100" kern="0" dirty="0">
                <a:solidFill>
                  <a:prstClr val="black"/>
                </a:solidFill>
              </a:rPr>
              <a:t>What conditions are necessary in the reaction of alkenes with hydrogen?</a:t>
            </a:r>
          </a:p>
          <a:p>
            <a:pPr algn="just"/>
            <a:r>
              <a:rPr lang="en-US" sz="1100" b="1" dirty="0"/>
              <a:t>_________________________________________________________</a:t>
            </a:r>
            <a:endParaRPr lang="en-GB" sz="1100" b="1" dirty="0"/>
          </a:p>
        </p:txBody>
      </p:sp>
      <p:sp>
        <p:nvSpPr>
          <p:cNvPr id="33" name="Rectangle 32">
            <a:extLst>
              <a:ext uri="{FF2B5EF4-FFF2-40B4-BE49-F238E27FC236}">
                <a16:creationId xmlns:a16="http://schemas.microsoft.com/office/drawing/2014/main" id="{CF7072C4-E939-41A5-8DD6-A9DF62829904}"/>
              </a:ext>
            </a:extLst>
          </p:cNvPr>
          <p:cNvSpPr/>
          <p:nvPr/>
        </p:nvSpPr>
        <p:spPr>
          <a:xfrm>
            <a:off x="2498770" y="5455398"/>
            <a:ext cx="4191596" cy="81560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Calibri"/>
                <a:ea typeface="+mn-ea"/>
                <a:cs typeface="+mn-cs"/>
              </a:rPr>
              <a:t>Reaction with Hydrogen</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a:ea typeface="+mn-ea"/>
                <a:cs typeface="+mn-cs"/>
              </a:rPr>
              <a:t>The net addition of water to alkenes is known as hydration. The result involves breaking the pi bond in the alkene and an OH bond in water and the formation of a C-H bond and a C-OH bond.</a:t>
            </a:r>
          </a:p>
        </p:txBody>
      </p:sp>
      <p:sp>
        <p:nvSpPr>
          <p:cNvPr id="32" name="Rectangle 31">
            <a:extLst>
              <a:ext uri="{FF2B5EF4-FFF2-40B4-BE49-F238E27FC236}">
                <a16:creationId xmlns:a16="http://schemas.microsoft.com/office/drawing/2014/main" id="{B422B1BD-79CB-4F30-8C86-892B88AA1464}"/>
              </a:ext>
            </a:extLst>
          </p:cNvPr>
          <p:cNvSpPr/>
          <p:nvPr/>
        </p:nvSpPr>
        <p:spPr>
          <a:xfrm>
            <a:off x="75699" y="2990455"/>
            <a:ext cx="4102601" cy="11541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GB" sz="1400" b="1" dirty="0"/>
              <a:t>Reaction with Water</a:t>
            </a:r>
          </a:p>
          <a:p>
            <a:pPr algn="just"/>
            <a:r>
              <a:rPr lang="en-GB" sz="1100" dirty="0"/>
              <a:t>It is the presence of this double bond that makes alkenes more reactive than alkanes. Alkenes undergo an addition reaction with water in the presence of a catalyst to form an alcohol. This type of addition reaction is called hydration. The water is added directly to the carbon – carbon double bond.</a:t>
            </a:r>
          </a:p>
        </p:txBody>
      </p:sp>
      <p:sp>
        <p:nvSpPr>
          <p:cNvPr id="10" name="Rectangle 9">
            <a:extLst>
              <a:ext uri="{FF2B5EF4-FFF2-40B4-BE49-F238E27FC236}">
                <a16:creationId xmlns:a16="http://schemas.microsoft.com/office/drawing/2014/main" id="{3D3D040A-CE63-46CA-AAB3-AD17FC6C4C1C}"/>
              </a:ext>
            </a:extLst>
          </p:cNvPr>
          <p:cNvSpPr/>
          <p:nvPr/>
        </p:nvSpPr>
        <p:spPr>
          <a:xfrm>
            <a:off x="2498770" y="7049745"/>
            <a:ext cx="4172622" cy="430887"/>
          </a:xfrm>
          <a:prstGeom prst="rect">
            <a:avLst/>
          </a:prstGeom>
          <a:ln w="28575">
            <a:solidFill>
              <a:srgbClr val="00B0F0"/>
            </a:solidFill>
            <a:prstDash val="dash"/>
          </a:ln>
        </p:spPr>
        <p:txBody>
          <a:bodyPr wrap="square">
            <a:spAutoFit/>
          </a:bodyPr>
          <a:lstStyle/>
          <a:p>
            <a:pPr lvl="0" algn="just">
              <a:defRPr/>
            </a:pPr>
            <a:r>
              <a:rPr lang="en-GB" sz="1100" kern="0" dirty="0">
                <a:solidFill>
                  <a:prstClr val="black"/>
                </a:solidFill>
              </a:rPr>
              <a:t>What does hydration mean?</a:t>
            </a:r>
          </a:p>
          <a:p>
            <a:pPr algn="just"/>
            <a:r>
              <a:rPr lang="en-US" sz="1100" b="1" dirty="0"/>
              <a:t>_________________________________________________________</a:t>
            </a:r>
            <a:endParaRPr lang="en-GB" sz="1100" b="1" dirty="0"/>
          </a:p>
        </p:txBody>
      </p:sp>
      <p:sp>
        <p:nvSpPr>
          <p:cNvPr id="12" name="Rectangle 11">
            <a:extLst>
              <a:ext uri="{FF2B5EF4-FFF2-40B4-BE49-F238E27FC236}">
                <a16:creationId xmlns:a16="http://schemas.microsoft.com/office/drawing/2014/main" id="{F355B7F3-6405-4A88-9B18-5CA06344BF2C}"/>
              </a:ext>
            </a:extLst>
          </p:cNvPr>
          <p:cNvSpPr/>
          <p:nvPr/>
        </p:nvSpPr>
        <p:spPr>
          <a:xfrm>
            <a:off x="2498769" y="7561682"/>
            <a:ext cx="4172621" cy="600164"/>
          </a:xfrm>
          <a:prstGeom prst="rect">
            <a:avLst/>
          </a:prstGeom>
          <a:ln w="28575">
            <a:solidFill>
              <a:srgbClr val="00B0F0"/>
            </a:solidFill>
            <a:prstDash val="dash"/>
          </a:ln>
        </p:spPr>
        <p:txBody>
          <a:bodyPr wrap="square">
            <a:spAutoFit/>
          </a:bodyPr>
          <a:lstStyle/>
          <a:p>
            <a:pPr lvl="0" algn="just">
              <a:defRPr/>
            </a:pPr>
            <a:r>
              <a:rPr lang="en-GB" sz="1100" kern="0" dirty="0">
                <a:solidFill>
                  <a:prstClr val="black"/>
                </a:solidFill>
              </a:rPr>
              <a:t>Describe the process of hydration of ethene</a:t>
            </a:r>
          </a:p>
          <a:p>
            <a:pPr algn="just"/>
            <a:r>
              <a:rPr lang="en-US" sz="1100" b="1" dirty="0"/>
              <a:t>__________________________________________________________________________________________________________________</a:t>
            </a:r>
            <a:endParaRPr lang="en-GB" sz="1100" b="1" dirty="0"/>
          </a:p>
        </p:txBody>
      </p:sp>
      <p:sp>
        <p:nvSpPr>
          <p:cNvPr id="14" name="Rectangle 13">
            <a:extLst>
              <a:ext uri="{FF2B5EF4-FFF2-40B4-BE49-F238E27FC236}">
                <a16:creationId xmlns:a16="http://schemas.microsoft.com/office/drawing/2014/main" id="{BF97580B-5B3E-4C93-AA11-1FF28C8B6FE9}"/>
              </a:ext>
            </a:extLst>
          </p:cNvPr>
          <p:cNvSpPr/>
          <p:nvPr/>
        </p:nvSpPr>
        <p:spPr>
          <a:xfrm>
            <a:off x="75698" y="8223929"/>
            <a:ext cx="6595692" cy="830997"/>
          </a:xfrm>
          <a:prstGeom prst="rect">
            <a:avLst/>
          </a:prstGeom>
          <a:ln w="28575">
            <a:solidFill>
              <a:srgbClr val="FFFF00"/>
            </a:solidFill>
            <a:prstDash val="solid"/>
          </a:ln>
        </p:spPr>
        <p:txBody>
          <a:bodyPr wrap="square">
            <a:spAutoFit/>
          </a:bodyPr>
          <a:lstStyle/>
          <a:p>
            <a:pPr algn="just"/>
            <a:r>
              <a:rPr lang="en-GB" sz="1200" b="1" dirty="0"/>
              <a:t>Describe addition polymerisation of alkenes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6" name="Rectangle 15">
            <a:extLst>
              <a:ext uri="{FF2B5EF4-FFF2-40B4-BE49-F238E27FC236}">
                <a16:creationId xmlns:a16="http://schemas.microsoft.com/office/drawing/2014/main" id="{97144739-DF97-4DA0-A998-EE8386E14DA5}"/>
              </a:ext>
            </a:extLst>
          </p:cNvPr>
          <p:cNvSpPr/>
          <p:nvPr/>
        </p:nvSpPr>
        <p:spPr>
          <a:xfrm>
            <a:off x="2020191" y="2265533"/>
            <a:ext cx="4670175" cy="646331"/>
          </a:xfrm>
          <a:prstGeom prst="rect">
            <a:avLst/>
          </a:prstGeom>
          <a:ln w="28575">
            <a:solidFill>
              <a:srgbClr val="FFFF00"/>
            </a:solidFill>
            <a:prstDash val="solid"/>
          </a:ln>
        </p:spPr>
        <p:txBody>
          <a:bodyPr wrap="square">
            <a:spAutoFit/>
          </a:bodyPr>
          <a:lstStyle/>
          <a:p>
            <a:pPr algn="just"/>
            <a:r>
              <a:rPr lang="en-GB" sz="1200" b="1" dirty="0"/>
              <a:t>But-1-ene, CH2=CHCH2CH3, reacts with bromine. Predict the structure of the product formed.</a:t>
            </a:r>
          </a:p>
          <a:p>
            <a:pPr algn="just"/>
            <a:r>
              <a:rPr lang="en-US" sz="1200" b="1" dirty="0"/>
              <a:t>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10865</TotalTime>
  <Words>240</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Reactions of Alkenes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61</cp:revision>
  <dcterms:created xsi:type="dcterms:W3CDTF">2019-02-02T18:17:28Z</dcterms:created>
  <dcterms:modified xsi:type="dcterms:W3CDTF">2020-11-08T16:43:20Z</dcterms:modified>
</cp:coreProperties>
</file>