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2" r:id="rId3"/>
    <p:sldId id="256" r:id="rId4"/>
    <p:sldId id="257" r:id="rId5"/>
    <p:sldId id="258" r:id="rId6"/>
    <p:sldId id="259" r:id="rId7"/>
    <p:sldId id="260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3ED8E-593F-48AD-A9C1-58CBE2FBB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73E2F1-2997-41E7-95A1-71976E211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3A000-A611-40F6-9E9F-E251DEBC9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5848-18F9-48CC-A76A-302958231D53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06BDF-F4EF-4370-B106-FC2DD2FEF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9CD04-6368-4372-B574-C908FD32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2FC-6DFD-4C6F-BFF7-DB40535A3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73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68503-8CD1-4C0B-AB85-B07E6A13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03CC4-8E41-435E-A361-444EC9A48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E122E-E139-42D3-B125-D6583BF00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5848-18F9-48CC-A76A-302958231D53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A66F6-FEF6-4CD5-9120-5676BF7BF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9FCCE-98F7-4FA0-9C48-EC6143DB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2FC-6DFD-4C6F-BFF7-DB40535A3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172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B3CC06-820F-4CA9-89DB-3637E54E0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96B3D-3B4C-4AFB-B64A-3EC01254F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6AE14-EDAF-4244-8A05-4DFD9C42D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5848-18F9-48CC-A76A-302958231D53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2EE34-FF12-490F-89A7-00F9C64B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9B691-3A30-44FD-9227-AA28D70B1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2FC-6DFD-4C6F-BFF7-DB40535A3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51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C3806-A4D1-138E-CCD2-A64950912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094E2-3DBA-FA15-A382-286702E8A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A6B3-691A-D360-FDE9-139EA04B8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67E56-BA17-7E61-ECCF-C04D64E9B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595B0-865C-F2F0-AA69-607E85754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920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14782-2214-0FB9-9010-6FB9E512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8EB9E-DDE6-7BD7-4EEB-4BE0E56D7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83AE6-6BB2-546A-5E59-F6F273D01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39523-B108-58C5-3054-62D7B44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FA84D-655D-1388-E66F-C83C4353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681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18EB3-72D8-0836-4993-7C57FB6E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9A238-07CD-9E15-4576-05EC63FA6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E6A7F-51C9-AF6B-09B7-B31FBAD3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B3FA2-D5C2-B848-BADB-CC780131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F5E2E-5E82-42EE-E160-DD8B5A847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46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AE188-260D-54D8-A412-0EE6AD343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F0630-5CFF-0F1B-75EB-D9F6DEC92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593D4-343C-765F-EDA8-0E8003FB4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1FC83-37CA-578C-C5BC-750C8A17B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DAE99-E483-6713-F658-46A3F33B5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F7D47-8299-AD24-E5E2-0BD68006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190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6DA6-ECF8-B112-9B01-304FC626F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C746B-C33A-E8CB-E16D-5DEE083E7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C988C-3A24-1206-A936-4BCF0E33F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7EA050-EFFA-DDAA-9432-B521DD657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73A87-A7E3-61EA-6FD7-41ED1F364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45CDD-15F1-321D-DABA-855F9D0E8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CF2B17-5467-7A2D-0374-FBBA5530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B432D2-D8E6-B90D-FFB7-B3BFBB07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1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934C3-BE19-07EF-CD24-C0AFC2A26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BBAA46-E2CC-C3CB-AC63-2A7842E8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5D6B9-FFD9-2338-DBCF-7597C0CE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60FA1-05CE-C058-004F-D6B78850C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272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BEE653-E4B1-7E33-1F07-C66B0BE68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BD2C3-2E1C-C03A-8CC1-0D6A20E1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5AE6A-16C1-E835-46C9-A5C2EBBC8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85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D511F-7FEF-C5D1-0AEB-72A2812E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83DCA-59AE-7C61-F76D-09975CA44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7C19D-8614-D86A-0DD5-3E2C2B3C3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2E041-D797-2EA9-A2E5-740CF0CB7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C6F5F-5413-59BC-E04D-39A4A21B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7751E-6B49-8301-AE48-C21EB87B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694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100A9-6800-4FBF-ACF6-452C4869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67C51-3839-4401-B244-B75494124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030C9-8405-4A56-AFAA-6EE4FF22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5848-18F9-48CC-A76A-302958231D53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33898-2346-45B8-BB73-AAAB537BD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9B4D-F7F7-4C39-8061-3F4E039AD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2FC-6DFD-4C6F-BFF7-DB40535A3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728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7BEF1-87A7-55D6-F0FD-A9F2458E6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BD753-0479-9442-5D2E-EC3B23FC19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EB3FD-EC0B-72FB-D3DD-42B4B0BC0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90F4-5286-BBCF-F95C-8A9D43558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34954-CF36-EA41-454B-93C04999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DFE9B-9E45-7867-40D2-359FED52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016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07E98-12D6-9643-9A13-C9196750D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DADEA6-FF64-6719-1385-F92EB5BFC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F7A0D-FD61-301F-8216-A43412543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85A97-FFED-B3F7-49FA-18B814DA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5E520-011F-63BB-F9C6-2D7040B63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965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BFE3BC-2370-5515-E8FE-5C74F3006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58E9AB-2DEC-B9AE-D347-F413E1106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478E2-D4E6-03C6-CE5C-29F72BA2B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996A7-5574-1889-48E2-19DD62197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15E05-1198-2F2F-AB87-0BF4FADC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012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A35A3-B325-4A02-8817-4424E0CCE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030D0-E0E3-4327-9071-6FCF15B5B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56852-EC01-42CC-B6C0-3EC49F392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5848-18F9-48CC-A76A-302958231D53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C6124-C566-40ED-B0AE-B6AF34EBC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08774-D5D5-415E-9078-69E5AC6A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2FC-6DFD-4C6F-BFF7-DB40535A3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7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0695F-7723-4B4B-AE3B-7CC4B3F33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B1591-ABE6-43B3-93A9-A52F1254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4F3CF-DE2D-4813-B884-B9B9E3249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65030-8352-4B1E-95F1-56E0D1430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5848-18F9-48CC-A76A-302958231D53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55708-F08A-477F-A0DB-94E357BE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F9A72-B46D-47F7-A4A5-A83CF8153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2FC-6DFD-4C6F-BFF7-DB40535A3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769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2D59-11EA-4733-B34B-64C82E00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476EE-561A-473C-9CD0-C20E2D4F6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CD91BE-615C-4D3C-A2DC-12FAEB9B4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B4D883-9E54-491A-8717-8B9C7BD40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C1290-4411-492E-ABB8-CF479933A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2BEB7-3C5F-4599-A4BB-31757E73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5848-18F9-48CC-A76A-302958231D53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47D76A-C398-414F-B3B9-77B82460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1C08B-BCC1-4115-A9C5-CD0829FB7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2FC-6DFD-4C6F-BFF7-DB40535A3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29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19D96-0BF5-4886-9F18-DAF2C947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56B1B-1D53-4139-B7E8-8B6DCBC9F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5848-18F9-48CC-A76A-302958231D53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ED67E-60D8-44ED-AF31-89EEA65A8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A372B-BB81-439C-8FAF-50317EEF2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2FC-6DFD-4C6F-BFF7-DB40535A3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30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AC0BC9-A764-4366-88EA-7BBB0CD7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5848-18F9-48CC-A76A-302958231D53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B51B8-2343-442F-8FD1-5CC4AFB9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252E3-9BCB-47DC-BFC4-4BED2353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2FC-6DFD-4C6F-BFF7-DB40535A3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20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FF51-F910-4E15-AD51-F76685873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6DAA0-C9EF-4034-AFB2-E0F49CC85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C0439-2580-4014-BCCC-591F4C121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31137-72CE-4A17-A5D3-E2E545D89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5848-18F9-48CC-A76A-302958231D53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7F8A0B-9BA2-4147-95D6-00EDBA04E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ECADC-E383-4855-B052-C89257B5C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2FC-6DFD-4C6F-BFF7-DB40535A3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13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2CE7E-4E3A-4202-9B9C-E79DE1AF0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A2681E-5E33-4ECA-A43E-39569C665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B6F3F-D132-4E2D-8D87-19B97DE4D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BDDCE-B67E-4D9C-B371-EA52DC6A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5848-18F9-48CC-A76A-302958231D53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BE9CB-0C86-49C1-A43E-7921BB03E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8A3B6-51E4-430D-B9F8-B18AAF04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2FC-6DFD-4C6F-BFF7-DB40535A3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765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53DFC6-8AE5-42C7-816A-38E6A2172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EE7B76-0FBB-4719-98FF-B0E60CF0D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8B941-6044-43FC-BC6C-630F469EA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5848-18F9-48CC-A76A-302958231D53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D9FF6-8450-4DC0-8C46-3DCF7639B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0D048-443F-42E5-ADB6-16A2BBF76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612FC-6DFD-4C6F-BFF7-DB40535A3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27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4ADAD-F5D7-916E-224D-A1687CCE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B47B0-7424-AA24-776C-A87267DF2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3D866-E866-EF24-B259-C3A27BD98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6C73B-F55B-4B4A-F149-AB31A86BD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3F17F-014B-18EF-BFF2-FD23C107D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0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chlikeahero" TargetMode="External"/><Relationship Id="rId13" Type="http://schemas.openxmlformats.org/officeDocument/2006/relationships/hyperlink" Target="https://www.youtube.com/watch?v=SsNOfyy6Qqc" TargetMode="External"/><Relationship Id="rId3" Type="http://schemas.openxmlformats.org/officeDocument/2006/relationships/hyperlink" Target="https://www.instagram.com/teachlikeahero/" TargetMode="External"/><Relationship Id="rId7" Type="http://schemas.openxmlformats.org/officeDocument/2006/relationships/hyperlink" Target="https://www.youtube.com/channel/UCusRyTOMev92b-esEk3kVew" TargetMode="External"/><Relationship Id="rId12" Type="http://schemas.openxmlformats.org/officeDocument/2006/relationships/hyperlink" Target="https://www.tes.com/teaching-resource/resource-12080216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pinterest.co.uk/isany1coming4an/" TargetMode="External"/><Relationship Id="rId11" Type="http://schemas.openxmlformats.org/officeDocument/2006/relationships/hyperlink" Target="https://www.teacherspayteachers.com/Product/Chemistry-Science-Recycling-Lesson-Activities-4418378" TargetMode="External"/><Relationship Id="rId5" Type="http://schemas.openxmlformats.org/officeDocument/2006/relationships/hyperlink" Target="https://twitter.com/teacherchalky1" TargetMode="External"/><Relationship Id="rId15" Type="http://schemas.openxmlformats.org/officeDocument/2006/relationships/image" Target="../media/image17.jpeg"/><Relationship Id="rId10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hyperlink" Target="https://mailchi.mp/b9218a58e7d3/subscribe-to-our-newsletter-to-keep-up-to-date-with-all-our-teaching-cpd-updates" TargetMode="External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94A832-56BE-4266-8551-56F53B239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92" t="11747" b="6687"/>
          <a:stretch/>
        </p:blipFill>
        <p:spPr>
          <a:xfrm>
            <a:off x="0" y="81279"/>
            <a:ext cx="12192000" cy="677672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E978F0E-872A-493C-AE8E-581C5FE9BF6C}"/>
              </a:ext>
            </a:extLst>
          </p:cNvPr>
          <p:cNvGrpSpPr/>
          <p:nvPr/>
        </p:nvGrpSpPr>
        <p:grpSpPr>
          <a:xfrm>
            <a:off x="469412" y="163018"/>
            <a:ext cx="7213602" cy="1946415"/>
            <a:chOff x="2367278" y="91440"/>
            <a:chExt cx="6136642" cy="266351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73B6F21-D9AA-40AC-959A-AC5E117A1A7D}"/>
                </a:ext>
              </a:extLst>
            </p:cNvPr>
            <p:cNvSpPr/>
            <p:nvPr/>
          </p:nvSpPr>
          <p:spPr>
            <a:xfrm>
              <a:off x="2387600" y="101599"/>
              <a:ext cx="6116320" cy="2653356"/>
            </a:xfrm>
            <a:prstGeom prst="wedgeRoundRectCallout">
              <a:avLst>
                <a:gd name="adj1" fmla="val 67689"/>
                <a:gd name="adj2" fmla="val 96737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3FF28B-D126-4BA5-8C64-8ACE95096667}"/>
                </a:ext>
              </a:extLst>
            </p:cNvPr>
            <p:cNvSpPr txBox="1"/>
            <p:nvPr/>
          </p:nvSpPr>
          <p:spPr>
            <a:xfrm>
              <a:off x="2367278" y="91440"/>
              <a:ext cx="6116319" cy="265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/>
                <a:t>In a world where we are using more paper, lets have a look at how it’s recycled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60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we Nuremberg opens new paper sorting plant - RECYCLING magazine">
            <a:extLst>
              <a:ext uri="{FF2B5EF4-FFF2-40B4-BE49-F238E27FC236}">
                <a16:creationId xmlns:a16="http://schemas.microsoft.com/office/drawing/2014/main" id="{E1E5567F-B622-4171-8354-A5BD7D892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532E4-CF85-463E-B994-0D002B343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360" y="-513080"/>
            <a:ext cx="7503795" cy="75037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B0E084-CFCE-40BB-9472-8E82E1C71BB9}"/>
              </a:ext>
            </a:extLst>
          </p:cNvPr>
          <p:cNvGrpSpPr/>
          <p:nvPr/>
        </p:nvGrpSpPr>
        <p:grpSpPr>
          <a:xfrm>
            <a:off x="2966718" y="71120"/>
            <a:ext cx="8138162" cy="1938992"/>
            <a:chOff x="2367278" y="91440"/>
            <a:chExt cx="6136642" cy="2987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4FBE55EC-D9C5-4B0B-8535-86C9164C0DAD}"/>
                </a:ext>
              </a:extLst>
            </p:cNvPr>
            <p:cNvSpPr/>
            <p:nvPr/>
          </p:nvSpPr>
          <p:spPr>
            <a:xfrm>
              <a:off x="2387600" y="101600"/>
              <a:ext cx="6116320" cy="2977324"/>
            </a:xfrm>
            <a:prstGeom prst="wedgeRoundRectCallout">
              <a:avLst>
                <a:gd name="adj1" fmla="val -71155"/>
                <a:gd name="adj2" fmla="val 65334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083B48-9A4F-4C31-BB57-B896E2473363}"/>
                </a:ext>
              </a:extLst>
            </p:cNvPr>
            <p:cNvSpPr txBox="1"/>
            <p:nvPr/>
          </p:nvSpPr>
          <p:spPr>
            <a:xfrm>
              <a:off x="2367278" y="91440"/>
              <a:ext cx="6116319" cy="298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The paper is sorted by removing any contaminants like plastic, metal or other trash.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F16866F-EA6A-4DB6-BC4A-D764C4A1032B}"/>
              </a:ext>
            </a:extLst>
          </p:cNvPr>
          <p:cNvGrpSpPr/>
          <p:nvPr/>
        </p:nvGrpSpPr>
        <p:grpSpPr>
          <a:xfrm>
            <a:off x="7735108" y="3332480"/>
            <a:ext cx="4578812" cy="3525520"/>
            <a:chOff x="7735108" y="3332480"/>
            <a:chExt cx="4578812" cy="35255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45760B-089E-40C2-941F-FF91721E8DE0}"/>
                </a:ext>
              </a:extLst>
            </p:cNvPr>
            <p:cNvSpPr/>
            <p:nvPr/>
          </p:nvSpPr>
          <p:spPr>
            <a:xfrm>
              <a:off x="7735108" y="3332480"/>
              <a:ext cx="3881120" cy="347472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B0D04C-48CE-491C-BA9A-1CC42B5FC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5" t="8537" r="29095" b="23737"/>
            <a:stretch/>
          </p:blipFill>
          <p:spPr>
            <a:xfrm>
              <a:off x="10119359" y="4303454"/>
              <a:ext cx="2194561" cy="255454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5F6FB5-F4E3-4A7B-B4F6-4E60C11FD275}"/>
                </a:ext>
              </a:extLst>
            </p:cNvPr>
            <p:cNvSpPr txBox="1"/>
            <p:nvPr/>
          </p:nvSpPr>
          <p:spPr>
            <a:xfrm>
              <a:off x="7735108" y="3429000"/>
              <a:ext cx="388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Key questions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A2CC20-B26F-48C5-88F2-269250B853E3}"/>
                </a:ext>
              </a:extLst>
            </p:cNvPr>
            <p:cNvSpPr txBox="1"/>
            <p:nvPr/>
          </p:nvSpPr>
          <p:spPr>
            <a:xfrm>
              <a:off x="7796068" y="4013775"/>
              <a:ext cx="3207212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might be mixed in with the paper?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different types of paper do you think might need separating?</a:t>
              </a:r>
            </a:p>
            <a:p>
              <a:endParaRPr lang="en-GB" sz="2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5526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ulp Machine in Historic Paper Stock Footage Video (100% Royalty ...">
            <a:extLst>
              <a:ext uri="{FF2B5EF4-FFF2-40B4-BE49-F238E27FC236}">
                <a16:creationId xmlns:a16="http://schemas.microsoft.com/office/drawing/2014/main" id="{17D68241-34F5-446C-AAC8-613C62049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C26697-59FB-4CB8-8276-D069B7402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676" y="1559560"/>
            <a:ext cx="5400675" cy="54006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8DC266-1AA3-4D6A-BED5-566939DE6867}"/>
              </a:ext>
            </a:extLst>
          </p:cNvPr>
          <p:cNvGrpSpPr/>
          <p:nvPr/>
        </p:nvGrpSpPr>
        <p:grpSpPr>
          <a:xfrm>
            <a:off x="1503680" y="152399"/>
            <a:ext cx="10373360" cy="2048541"/>
            <a:chOff x="2387600" y="101599"/>
            <a:chExt cx="10373360" cy="2636609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48A67B0-8D2C-4CBE-BC4F-21F6B9D45605}"/>
                </a:ext>
              </a:extLst>
            </p:cNvPr>
            <p:cNvSpPr/>
            <p:nvPr/>
          </p:nvSpPr>
          <p:spPr>
            <a:xfrm>
              <a:off x="2387600" y="101599"/>
              <a:ext cx="10373360" cy="2636609"/>
            </a:xfrm>
            <a:prstGeom prst="wedgeRoundRectCallout">
              <a:avLst>
                <a:gd name="adj1" fmla="val -52763"/>
                <a:gd name="adj2" fmla="val 115885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902D75-7560-4FD5-812D-ED6DAF3CEC1E}"/>
                </a:ext>
              </a:extLst>
            </p:cNvPr>
            <p:cNvSpPr txBox="1"/>
            <p:nvPr/>
          </p:nvSpPr>
          <p:spPr>
            <a:xfrm>
              <a:off x="2407920" y="183664"/>
              <a:ext cx="10220960" cy="2495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The pulper is a large vat that has chemicals and water. The paper is chopped into tiny pieces and then heated in the vat.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FE9B66D-1364-4E6D-9572-1E24E5C2A011}"/>
              </a:ext>
            </a:extLst>
          </p:cNvPr>
          <p:cNvGrpSpPr/>
          <p:nvPr/>
        </p:nvGrpSpPr>
        <p:grpSpPr>
          <a:xfrm>
            <a:off x="7735108" y="3332480"/>
            <a:ext cx="4578812" cy="3525520"/>
            <a:chOff x="7735108" y="3332480"/>
            <a:chExt cx="4578812" cy="35255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131269-1008-4C68-B76C-CAEFB515232D}"/>
                </a:ext>
              </a:extLst>
            </p:cNvPr>
            <p:cNvSpPr/>
            <p:nvPr/>
          </p:nvSpPr>
          <p:spPr>
            <a:xfrm>
              <a:off x="7735108" y="3332480"/>
              <a:ext cx="3881120" cy="347472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40DDB2-1721-4AC4-BEB5-C0AA2A117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5" t="8537" r="29095" b="23737"/>
            <a:stretch/>
          </p:blipFill>
          <p:spPr>
            <a:xfrm>
              <a:off x="10119359" y="4303454"/>
              <a:ext cx="2194561" cy="25545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731BFB-5BCF-4E69-97DF-FE318E123C98}"/>
                </a:ext>
              </a:extLst>
            </p:cNvPr>
            <p:cNvSpPr txBox="1"/>
            <p:nvPr/>
          </p:nvSpPr>
          <p:spPr>
            <a:xfrm>
              <a:off x="7735108" y="3429000"/>
              <a:ext cx="388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Key questions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FF2FEC-B2BA-4766-BD6F-E0FF725B2E1A}"/>
                </a:ext>
              </a:extLst>
            </p:cNvPr>
            <p:cNvSpPr txBox="1"/>
            <p:nvPr/>
          </p:nvSpPr>
          <p:spPr>
            <a:xfrm>
              <a:off x="7796068" y="4013775"/>
              <a:ext cx="320721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Why is the paper chopped into pieces before being pulped?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could you do to increase the speed the pulp is produced?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658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arse screening">
            <a:extLst>
              <a:ext uri="{FF2B5EF4-FFF2-40B4-BE49-F238E27FC236}">
                <a16:creationId xmlns:a16="http://schemas.microsoft.com/office/drawing/2014/main" id="{DD645811-E715-41BB-B4D2-05DFA5EA6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/>
        </p:blipFill>
        <p:spPr bwMode="auto">
          <a:xfrm>
            <a:off x="-1" y="0"/>
            <a:ext cx="122109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92EEB-89AC-4471-B76F-E60C4B2CE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560" y="-563880"/>
            <a:ext cx="7503795" cy="75037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29A6268-E3FD-4388-9B39-59A21F1BDB50}"/>
              </a:ext>
            </a:extLst>
          </p:cNvPr>
          <p:cNvGrpSpPr/>
          <p:nvPr/>
        </p:nvGrpSpPr>
        <p:grpSpPr>
          <a:xfrm>
            <a:off x="264158" y="152182"/>
            <a:ext cx="8138162" cy="3170099"/>
            <a:chOff x="2367278" y="91440"/>
            <a:chExt cx="6136642" cy="3170099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87BCC4A2-1A02-412D-B3E5-F69C648F2A7C}"/>
                </a:ext>
              </a:extLst>
            </p:cNvPr>
            <p:cNvSpPr/>
            <p:nvPr/>
          </p:nvSpPr>
          <p:spPr>
            <a:xfrm>
              <a:off x="2387600" y="101599"/>
              <a:ext cx="6116320" cy="2500371"/>
            </a:xfrm>
            <a:prstGeom prst="wedgeRoundRectCallout">
              <a:avLst>
                <a:gd name="adj1" fmla="val 79907"/>
                <a:gd name="adj2" fmla="val 36914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EF9868-6CBE-4566-BE40-B64685FEB229}"/>
                </a:ext>
              </a:extLst>
            </p:cNvPr>
            <p:cNvSpPr txBox="1"/>
            <p:nvPr/>
          </p:nvSpPr>
          <p:spPr>
            <a:xfrm>
              <a:off x="2367278" y="91440"/>
              <a:ext cx="6116319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The mushy pulp is then screened. Basically the pulp is pushed through screens that have holes and slots of different shapes and sizes.</a:t>
              </a:r>
            </a:p>
            <a:p>
              <a:pPr algn="ctr"/>
              <a:r>
                <a:rPr lang="en-US" sz="4000" dirty="0"/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80B6AF7-56F4-463E-A47F-C47CEC4AA919}"/>
              </a:ext>
            </a:extLst>
          </p:cNvPr>
          <p:cNvGrpSpPr/>
          <p:nvPr/>
        </p:nvGrpSpPr>
        <p:grpSpPr>
          <a:xfrm>
            <a:off x="0" y="3332480"/>
            <a:ext cx="4578812" cy="3525520"/>
            <a:chOff x="7735108" y="3332480"/>
            <a:chExt cx="4578812" cy="35255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140037-A9E5-48D3-8F91-6E5D8F85DF26}"/>
                </a:ext>
              </a:extLst>
            </p:cNvPr>
            <p:cNvSpPr/>
            <p:nvPr/>
          </p:nvSpPr>
          <p:spPr>
            <a:xfrm>
              <a:off x="7735108" y="3332480"/>
              <a:ext cx="3881120" cy="347472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D7A644-06A7-4920-BC40-2A08737C3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5" t="8537" r="29095" b="23737"/>
            <a:stretch/>
          </p:blipFill>
          <p:spPr>
            <a:xfrm>
              <a:off x="10119359" y="4303454"/>
              <a:ext cx="2194561" cy="25545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42778F-9100-4197-B7BF-D6D2E8C4E109}"/>
                </a:ext>
              </a:extLst>
            </p:cNvPr>
            <p:cNvSpPr txBox="1"/>
            <p:nvPr/>
          </p:nvSpPr>
          <p:spPr>
            <a:xfrm>
              <a:off x="7735108" y="3429000"/>
              <a:ext cx="388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Key questions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F9F8B8-8FDC-4298-950C-C646017BE323}"/>
                </a:ext>
              </a:extLst>
            </p:cNvPr>
            <p:cNvSpPr txBox="1"/>
            <p:nvPr/>
          </p:nvSpPr>
          <p:spPr>
            <a:xfrm>
              <a:off x="7796068" y="4013775"/>
              <a:ext cx="320721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Why do you think the pulp is screened?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Why do you want just fine fibres?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How could this process be sped up?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231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kjet printers spoil recycling | Environment| All topics from ...">
            <a:extLst>
              <a:ext uri="{FF2B5EF4-FFF2-40B4-BE49-F238E27FC236}">
                <a16:creationId xmlns:a16="http://schemas.microsoft.com/office/drawing/2014/main" id="{62B7A3AA-9BE3-45D6-BC6D-C3659106E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7295D-FE64-4B35-90A3-894B6C799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100000" l="0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2265680"/>
            <a:ext cx="4592320" cy="45923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A572A76-6E50-45D9-98BA-D001AB03774F}"/>
              </a:ext>
            </a:extLst>
          </p:cNvPr>
          <p:cNvGrpSpPr/>
          <p:nvPr/>
        </p:nvGrpSpPr>
        <p:grpSpPr>
          <a:xfrm>
            <a:off x="1422400" y="121919"/>
            <a:ext cx="10485123" cy="1473993"/>
            <a:chOff x="3505200" y="91439"/>
            <a:chExt cx="10485123" cy="214870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5FC8072-2CB8-4595-A67F-F8BE45C88619}"/>
                </a:ext>
              </a:extLst>
            </p:cNvPr>
            <p:cNvSpPr/>
            <p:nvPr/>
          </p:nvSpPr>
          <p:spPr>
            <a:xfrm>
              <a:off x="3556000" y="91439"/>
              <a:ext cx="10383522" cy="2148708"/>
            </a:xfrm>
            <a:prstGeom prst="wedgeRoundRectCallout">
              <a:avLst>
                <a:gd name="adj1" fmla="val -53431"/>
                <a:gd name="adj2" fmla="val 288840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A3CF91-80F2-4D96-BF28-E7FE98159DD8}"/>
                </a:ext>
              </a:extLst>
            </p:cNvPr>
            <p:cNvSpPr txBox="1"/>
            <p:nvPr/>
          </p:nvSpPr>
          <p:spPr>
            <a:xfrm>
              <a:off x="3505200" y="91440"/>
              <a:ext cx="10485123" cy="1929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After this, depending on the paper, the pulp might go through the de-inking phase.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0F6D12A-255D-4656-B3F6-7A62BF544FBE}"/>
              </a:ext>
            </a:extLst>
          </p:cNvPr>
          <p:cNvGrpSpPr/>
          <p:nvPr/>
        </p:nvGrpSpPr>
        <p:grpSpPr>
          <a:xfrm>
            <a:off x="7735108" y="3332480"/>
            <a:ext cx="4578812" cy="3525520"/>
            <a:chOff x="7735108" y="3332480"/>
            <a:chExt cx="4578812" cy="35255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FC8A39-1351-40A7-B0AD-F3DA95720621}"/>
                </a:ext>
              </a:extLst>
            </p:cNvPr>
            <p:cNvSpPr/>
            <p:nvPr/>
          </p:nvSpPr>
          <p:spPr>
            <a:xfrm>
              <a:off x="7735108" y="3332480"/>
              <a:ext cx="3881120" cy="347472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97C687-6465-4E39-B7A9-37DC45DD2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5" t="8537" r="29095" b="23737"/>
            <a:stretch/>
          </p:blipFill>
          <p:spPr>
            <a:xfrm>
              <a:off x="10119359" y="4303454"/>
              <a:ext cx="2194561" cy="25545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BCA097-FE6E-40CB-AAF5-A59F62D2F773}"/>
                </a:ext>
              </a:extLst>
            </p:cNvPr>
            <p:cNvSpPr txBox="1"/>
            <p:nvPr/>
          </p:nvSpPr>
          <p:spPr>
            <a:xfrm>
              <a:off x="7735108" y="3429000"/>
              <a:ext cx="388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Key questions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E5A6A0-7A02-4C5D-AD7A-29050ED5379C}"/>
                </a:ext>
              </a:extLst>
            </p:cNvPr>
            <p:cNvSpPr txBox="1"/>
            <p:nvPr/>
          </p:nvSpPr>
          <p:spPr>
            <a:xfrm>
              <a:off x="7796068" y="4013775"/>
              <a:ext cx="3207212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could be added to deink the paper?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problems would be caused by any by-products?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14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eaching recycled pulp">
            <a:extLst>
              <a:ext uri="{FF2B5EF4-FFF2-40B4-BE49-F238E27FC236}">
                <a16:creationId xmlns:a16="http://schemas.microsoft.com/office/drawing/2014/main" id="{C6167F39-584E-47E3-A90E-E1473EC03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2084"/>
          <a:stretch/>
        </p:blipFill>
        <p:spPr bwMode="auto">
          <a:xfrm>
            <a:off x="0" y="0"/>
            <a:ext cx="12214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20968-DC95-4AF7-BDA1-4FC12FBF4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560" y="-563880"/>
            <a:ext cx="7503795" cy="75037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6F626A2-F4E0-4AF6-8F4A-50248C3A005D}"/>
              </a:ext>
            </a:extLst>
          </p:cNvPr>
          <p:cNvGrpSpPr/>
          <p:nvPr/>
        </p:nvGrpSpPr>
        <p:grpSpPr>
          <a:xfrm>
            <a:off x="284478" y="121920"/>
            <a:ext cx="8138162" cy="2113280"/>
            <a:chOff x="2367278" y="91440"/>
            <a:chExt cx="6136642" cy="2113280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2251F026-4A98-481E-96E4-B4A519890552}"/>
                </a:ext>
              </a:extLst>
            </p:cNvPr>
            <p:cNvSpPr/>
            <p:nvPr/>
          </p:nvSpPr>
          <p:spPr>
            <a:xfrm>
              <a:off x="2387600" y="101600"/>
              <a:ext cx="6116320" cy="2103120"/>
            </a:xfrm>
            <a:prstGeom prst="wedgeRoundRectCallout">
              <a:avLst>
                <a:gd name="adj1" fmla="val 79281"/>
                <a:gd name="adj2" fmla="val 52355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0E1139-A69F-4564-8A13-83AE49480DAF}"/>
                </a:ext>
              </a:extLst>
            </p:cNvPr>
            <p:cNvSpPr txBox="1"/>
            <p:nvPr/>
          </p:nvSpPr>
          <p:spPr>
            <a:xfrm>
              <a:off x="2367278" y="91440"/>
              <a:ext cx="611631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If white paper is going to be made then hydrogen peroxide, oxygen or chlorine dioxide is used to bleach it.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724F011-31EA-4330-96B2-8DE2E0D67F9C}"/>
              </a:ext>
            </a:extLst>
          </p:cNvPr>
          <p:cNvGrpSpPr/>
          <p:nvPr/>
        </p:nvGrpSpPr>
        <p:grpSpPr>
          <a:xfrm>
            <a:off x="0" y="3332480"/>
            <a:ext cx="4578812" cy="3525520"/>
            <a:chOff x="7735108" y="3332480"/>
            <a:chExt cx="4578812" cy="35255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B1C19B1-6305-4591-B041-CB1D39D0DDC2}"/>
                </a:ext>
              </a:extLst>
            </p:cNvPr>
            <p:cNvSpPr/>
            <p:nvPr/>
          </p:nvSpPr>
          <p:spPr>
            <a:xfrm>
              <a:off x="7735108" y="3332480"/>
              <a:ext cx="3881120" cy="347472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A1CF24-FBA7-410C-B1F0-4A2537463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5" t="8537" r="29095" b="23737"/>
            <a:stretch/>
          </p:blipFill>
          <p:spPr>
            <a:xfrm>
              <a:off x="10119359" y="4303454"/>
              <a:ext cx="2194561" cy="25545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8228DA-8B2A-48BB-B952-593834A97D5F}"/>
                </a:ext>
              </a:extLst>
            </p:cNvPr>
            <p:cNvSpPr txBox="1"/>
            <p:nvPr/>
          </p:nvSpPr>
          <p:spPr>
            <a:xfrm>
              <a:off x="7735108" y="3429000"/>
              <a:ext cx="388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Key questions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DB78C4-68A2-4021-94AF-2394DAE2ADD7}"/>
                </a:ext>
              </a:extLst>
            </p:cNvPr>
            <p:cNvSpPr txBox="1"/>
            <p:nvPr/>
          </p:nvSpPr>
          <p:spPr>
            <a:xfrm>
              <a:off x="7796068" y="4013775"/>
              <a:ext cx="320721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Why is paper bleached?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is paper bleached with?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When might paper not be bleached?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797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ulp and Paper Bleaching Application - Electrolytic Tech">
            <a:extLst>
              <a:ext uri="{FF2B5EF4-FFF2-40B4-BE49-F238E27FC236}">
                <a16:creationId xmlns:a16="http://schemas.microsoft.com/office/drawing/2014/main" id="{028F6B88-5B10-4228-996A-C66593E3F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32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61044F-EC73-42E5-AA00-295146496235}"/>
              </a:ext>
            </a:extLst>
          </p:cNvPr>
          <p:cNvGrpSpPr/>
          <p:nvPr/>
        </p:nvGrpSpPr>
        <p:grpSpPr>
          <a:xfrm>
            <a:off x="-110691" y="3332480"/>
            <a:ext cx="4068443" cy="3790950"/>
            <a:chOff x="-110691" y="3332480"/>
            <a:chExt cx="4068443" cy="3790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363656-AAC5-4A9B-A445-A91849A71A49}"/>
                </a:ext>
              </a:extLst>
            </p:cNvPr>
            <p:cNvSpPr/>
            <p:nvPr/>
          </p:nvSpPr>
          <p:spPr>
            <a:xfrm>
              <a:off x="-110691" y="5375434"/>
              <a:ext cx="983197" cy="71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599798-110B-4CC0-8A64-F978C65B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59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3332480"/>
              <a:ext cx="3957752" cy="379095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DFBE272-B12A-48DF-85E2-11DF1FBDA524}"/>
              </a:ext>
            </a:extLst>
          </p:cNvPr>
          <p:cNvGrpSpPr/>
          <p:nvPr/>
        </p:nvGrpSpPr>
        <p:grpSpPr>
          <a:xfrm>
            <a:off x="1422399" y="121920"/>
            <a:ext cx="10485124" cy="2246769"/>
            <a:chOff x="3505199" y="91440"/>
            <a:chExt cx="10485124" cy="327522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6533C62-7432-434D-8663-B8EFAF4BD4E3}"/>
                </a:ext>
              </a:extLst>
            </p:cNvPr>
            <p:cNvSpPr/>
            <p:nvPr/>
          </p:nvSpPr>
          <p:spPr>
            <a:xfrm>
              <a:off x="3505199" y="91440"/>
              <a:ext cx="10485123" cy="3154680"/>
            </a:xfrm>
            <a:prstGeom prst="wedgeRoundRectCallout">
              <a:avLst>
                <a:gd name="adj1" fmla="val -46391"/>
                <a:gd name="adj2" fmla="val 150038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B005EA-3E19-45CF-A5D0-D7F2308842F4}"/>
                </a:ext>
              </a:extLst>
            </p:cNvPr>
            <p:cNvSpPr txBox="1"/>
            <p:nvPr/>
          </p:nvSpPr>
          <p:spPr>
            <a:xfrm>
              <a:off x="3505200" y="91440"/>
              <a:ext cx="10485123" cy="327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The pulp is then sprayed onto wire screens, which drains the water and bonds the recycled fibres to form a watery paper sheet.  This watery sheet is pressed through a number of press rollers to remove all the water.  It is then dried using heated metal rollers and wound into a giant roll.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2E4BC09-2B52-4310-BC3C-955A4B9B6403}"/>
              </a:ext>
            </a:extLst>
          </p:cNvPr>
          <p:cNvGrpSpPr/>
          <p:nvPr/>
        </p:nvGrpSpPr>
        <p:grpSpPr>
          <a:xfrm>
            <a:off x="7735108" y="3332480"/>
            <a:ext cx="4578812" cy="3525520"/>
            <a:chOff x="7735108" y="3332480"/>
            <a:chExt cx="4578812" cy="35255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C6B007F-7242-43E9-829F-9DD508E3F738}"/>
                </a:ext>
              </a:extLst>
            </p:cNvPr>
            <p:cNvSpPr/>
            <p:nvPr/>
          </p:nvSpPr>
          <p:spPr>
            <a:xfrm>
              <a:off x="7735108" y="3332480"/>
              <a:ext cx="3881120" cy="347472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CC9EA6-9141-4240-BDD6-634CD72B2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5" t="8537" r="29095" b="23737"/>
            <a:stretch/>
          </p:blipFill>
          <p:spPr>
            <a:xfrm>
              <a:off x="10119359" y="4303454"/>
              <a:ext cx="2194561" cy="25545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BD364A-C597-4D68-A48A-731AA22C9107}"/>
                </a:ext>
              </a:extLst>
            </p:cNvPr>
            <p:cNvSpPr txBox="1"/>
            <p:nvPr/>
          </p:nvSpPr>
          <p:spPr>
            <a:xfrm>
              <a:off x="7735108" y="3429000"/>
              <a:ext cx="388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Key questions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0BDE23-310F-4E28-8CE1-73FE3D17DED8}"/>
                </a:ext>
              </a:extLst>
            </p:cNvPr>
            <p:cNvSpPr txBox="1"/>
            <p:nvPr/>
          </p:nvSpPr>
          <p:spPr>
            <a:xfrm>
              <a:off x="7796068" y="4013775"/>
              <a:ext cx="3207212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Why are the sheets pressed?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Why are they dried?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How could you get thinner paper?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304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E57318-E820-4897-FC32-891AE601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09D716-4142-4625-A7BA-B9A503FAAC1B}"/>
              </a:ext>
            </a:extLst>
          </p:cNvPr>
          <p:cNvSpPr/>
          <p:nvPr/>
        </p:nvSpPr>
        <p:spPr>
          <a:xfrm>
            <a:off x="508000" y="1798320"/>
            <a:ext cx="10942320" cy="1766918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005945-601C-953A-3713-C9231ED845E2}"/>
              </a:ext>
            </a:extLst>
          </p:cNvPr>
          <p:cNvSpPr/>
          <p:nvPr/>
        </p:nvSpPr>
        <p:spPr>
          <a:xfrm>
            <a:off x="508000" y="3657600"/>
            <a:ext cx="10942320" cy="163068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94452-43AA-2401-3D45-44BDC68A579E}"/>
              </a:ext>
            </a:extLst>
          </p:cNvPr>
          <p:cNvSpPr txBox="1"/>
          <p:nvPr/>
        </p:nvSpPr>
        <p:spPr>
          <a:xfrm>
            <a:off x="588580" y="1780486"/>
            <a:ext cx="7950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Click on the links below for lessons this resource can be used with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661A2E-28D1-8FED-3C46-451F95BFA9B6}"/>
              </a:ext>
            </a:extLst>
          </p:cNvPr>
          <p:cNvSpPr txBox="1"/>
          <p:nvPr/>
        </p:nvSpPr>
        <p:spPr>
          <a:xfrm>
            <a:off x="588579" y="3657600"/>
            <a:ext cx="741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Follow this link for a video running through this activity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9728B6-BF83-348B-79AB-AE33DBA82102}"/>
              </a:ext>
            </a:extLst>
          </p:cNvPr>
          <p:cNvSpPr txBox="1"/>
          <p:nvPr/>
        </p:nvSpPr>
        <p:spPr>
          <a:xfrm>
            <a:off x="508000" y="5380642"/>
            <a:ext cx="10630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Follow me on social media to stay in touch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A2451-F7A0-6199-DA1D-39EC7804FD55}"/>
              </a:ext>
            </a:extLst>
          </p:cNvPr>
          <p:cNvSpPr txBox="1"/>
          <p:nvPr/>
        </p:nvSpPr>
        <p:spPr>
          <a:xfrm>
            <a:off x="508000" y="6008241"/>
            <a:ext cx="10630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Keep up to date with my new content: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reating Social Media Share Buttons | by David Olurebi | Medium">
            <a:hlinkClick r:id="rId3"/>
            <a:extLst>
              <a:ext uri="{FF2B5EF4-FFF2-40B4-BE49-F238E27FC236}">
                <a16:creationId xmlns:a16="http://schemas.microsoft.com/office/drawing/2014/main" id="{47925F6F-A584-77B9-6716-05D5CB7B5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45" b="50000"/>
          <a:stretch/>
        </p:blipFill>
        <p:spPr bwMode="auto">
          <a:xfrm>
            <a:off x="7254768" y="5366782"/>
            <a:ext cx="585949" cy="6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reating Social Media Share Buttons | by David Olurebi | Medium">
            <a:hlinkClick r:id="rId5"/>
            <a:extLst>
              <a:ext uri="{FF2B5EF4-FFF2-40B4-BE49-F238E27FC236}">
                <a16:creationId xmlns:a16="http://schemas.microsoft.com/office/drawing/2014/main" id="{87572B9B-A89C-98D8-5493-0749774E01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2" r="34165" b="51080"/>
          <a:stretch/>
        </p:blipFill>
        <p:spPr bwMode="auto">
          <a:xfrm>
            <a:off x="8005379" y="5380642"/>
            <a:ext cx="533400" cy="62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reating Social Media Share Buttons | by David Olurebi | Medium">
            <a:hlinkClick r:id="rId6"/>
            <a:extLst>
              <a:ext uri="{FF2B5EF4-FFF2-40B4-BE49-F238E27FC236}">
                <a16:creationId xmlns:a16="http://schemas.microsoft.com/office/drawing/2014/main" id="{5089F1DF-22D9-22F5-B154-552E0CE35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5" b="50000"/>
          <a:stretch/>
        </p:blipFill>
        <p:spPr bwMode="auto">
          <a:xfrm>
            <a:off x="8772548" y="5380642"/>
            <a:ext cx="585949" cy="6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reating Social Media Share Buttons | by David Olurebi | Medium">
            <a:hlinkClick r:id="rId7"/>
            <a:extLst>
              <a:ext uri="{FF2B5EF4-FFF2-40B4-BE49-F238E27FC236}">
                <a16:creationId xmlns:a16="http://schemas.microsoft.com/office/drawing/2014/main" id="{81F2C6A6-0466-E869-D106-99888C19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5" t="50000" r="34563"/>
          <a:stretch/>
        </p:blipFill>
        <p:spPr bwMode="auto">
          <a:xfrm>
            <a:off x="9500827" y="5431680"/>
            <a:ext cx="533400" cy="6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reating Social Media Share Buttons | by David Olurebi | Medium">
            <a:hlinkClick r:id="rId8"/>
            <a:extLst>
              <a:ext uri="{FF2B5EF4-FFF2-40B4-BE49-F238E27FC236}">
                <a16:creationId xmlns:a16="http://schemas.microsoft.com/office/drawing/2014/main" id="{3CA01506-71EE-A240-2EA2-5F78B3458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9" t="50000"/>
          <a:stretch/>
        </p:blipFill>
        <p:spPr bwMode="auto">
          <a:xfrm>
            <a:off x="10356504" y="5431679"/>
            <a:ext cx="568783" cy="6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hlinkClick r:id="rId9"/>
            <a:extLst>
              <a:ext uri="{FF2B5EF4-FFF2-40B4-BE49-F238E27FC236}">
                <a16:creationId xmlns:a16="http://schemas.microsoft.com/office/drawing/2014/main" id="{34666138-8AE8-C917-AC0D-A931D9B6A7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6673" y="6041224"/>
            <a:ext cx="3517697" cy="493819"/>
          </a:xfrm>
          <a:prstGeom prst="rect">
            <a:avLst/>
          </a:prstGeom>
        </p:spPr>
      </p:pic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8AF6D5C2-A8D0-D9EA-EDFB-8ABC28F70521}"/>
              </a:ext>
            </a:extLst>
          </p:cNvPr>
          <p:cNvSpPr txBox="1"/>
          <p:nvPr/>
        </p:nvSpPr>
        <p:spPr>
          <a:xfrm>
            <a:off x="741680" y="2581541"/>
            <a:ext cx="43274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TPT lesson on</a:t>
            </a: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57F7C237-D4CF-20B1-BEC2-59B80FD38973}"/>
              </a:ext>
            </a:extLst>
          </p:cNvPr>
          <p:cNvSpPr txBox="1"/>
          <p:nvPr/>
        </p:nvSpPr>
        <p:spPr>
          <a:xfrm>
            <a:off x="741680" y="3082849"/>
            <a:ext cx="43274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TES lesson on</a:t>
            </a: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F0295CF3-B6E3-7B74-8664-D5805CC2E235}"/>
              </a:ext>
            </a:extLst>
          </p:cNvPr>
          <p:cNvSpPr txBox="1"/>
          <p:nvPr/>
        </p:nvSpPr>
        <p:spPr>
          <a:xfrm>
            <a:off x="741680" y="4623216"/>
            <a:ext cx="43274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Youtube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video link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A5000D-40BB-B307-26D1-A69E34BD49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99325" y="3759333"/>
            <a:ext cx="2525962" cy="1420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5EF1F0-A56E-95DE-8563-6D099E4EA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880" y="1880103"/>
            <a:ext cx="2071086" cy="155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989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368</Words>
  <Application>Microsoft Office PowerPoint</Application>
  <PresentationFormat>Widescreen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Chalky Chalk</dc:creator>
  <cp:lastModifiedBy>Mr D Chalk</cp:lastModifiedBy>
  <cp:revision>14</cp:revision>
  <dcterms:created xsi:type="dcterms:W3CDTF">2020-06-01T11:14:37Z</dcterms:created>
  <dcterms:modified xsi:type="dcterms:W3CDTF">2024-02-15T13:50:45Z</dcterms:modified>
</cp:coreProperties>
</file>