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sldIdLst>
    <p:sldId id="257" r:id="rId3"/>
    <p:sldId id="259" r:id="rId4"/>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47" d="100"/>
          <a:sy n="47" d="100"/>
        </p:scale>
        <p:origin x="1456"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377C4E-E024-48FA-8573-FE6645764305}" type="datetimeFigureOut">
              <a:rPr lang="en-GB" smtClean="0"/>
              <a:t>04/08/2024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2403357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377C4E-E024-48FA-8573-FE6645764305}" type="datetimeFigureOut">
              <a:rPr lang="en-GB" smtClean="0"/>
              <a:t>04/08/2024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3552438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377C4E-E024-48FA-8573-FE6645764305}" type="datetimeFigureOut">
              <a:rPr lang="en-GB" smtClean="0"/>
              <a:t>04/08/2024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565406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04/08/2024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220962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04/08/2024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682450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AA4433-A435-4F16-AD0A-11C026674ABC}" type="datetimeFigureOut">
              <a:rPr lang="en-GB" smtClean="0"/>
              <a:t>04/08/2024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025886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AA4433-A435-4F16-AD0A-11C026674ABC}" type="datetimeFigureOut">
              <a:rPr lang="en-GB" smtClean="0"/>
              <a:t>04/08/2024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421553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AA4433-A435-4F16-AD0A-11C026674ABC}" type="datetimeFigureOut">
              <a:rPr lang="en-GB" smtClean="0"/>
              <a:t>04/08/2024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7800060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AA4433-A435-4F16-AD0A-11C026674ABC}" type="datetimeFigureOut">
              <a:rPr lang="en-GB" smtClean="0"/>
              <a:t>04/08/2024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845703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AA4433-A435-4F16-AD0A-11C026674ABC}" type="datetimeFigureOut">
              <a:rPr lang="en-GB" smtClean="0"/>
              <a:t>04/08/2024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9129967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AA4433-A435-4F16-AD0A-11C026674ABC}" type="datetimeFigureOut">
              <a:rPr lang="en-GB" smtClean="0"/>
              <a:t>04/08/2024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599203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377C4E-E024-48FA-8573-FE6645764305}" type="datetimeFigureOut">
              <a:rPr lang="en-GB" smtClean="0"/>
              <a:t>04/08/2024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1244051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AA4433-A435-4F16-AD0A-11C026674ABC}" type="datetimeFigureOut">
              <a:rPr lang="en-GB" smtClean="0"/>
              <a:t>04/08/2024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42779449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04/08/2024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187750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04/08/2024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677812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377C4E-E024-48FA-8573-FE6645764305}" type="datetimeFigureOut">
              <a:rPr lang="en-GB" smtClean="0"/>
              <a:t>04/08/2024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2663035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377C4E-E024-48FA-8573-FE6645764305}" type="datetimeFigureOut">
              <a:rPr lang="en-GB" smtClean="0"/>
              <a:t>04/08/2024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1062928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377C4E-E024-48FA-8573-FE6645764305}" type="datetimeFigureOut">
              <a:rPr lang="en-GB" smtClean="0"/>
              <a:t>04/08/2024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911931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377C4E-E024-48FA-8573-FE6645764305}" type="datetimeFigureOut">
              <a:rPr lang="en-GB" smtClean="0"/>
              <a:t>04/08/2024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3517464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77C4E-E024-48FA-8573-FE6645764305}" type="datetimeFigureOut">
              <a:rPr lang="en-GB" smtClean="0"/>
              <a:t>04/08/2024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102914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E377C4E-E024-48FA-8573-FE6645764305}" type="datetimeFigureOut">
              <a:rPr lang="en-GB" smtClean="0"/>
              <a:t>04/08/2024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3947926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E377C4E-E024-48FA-8573-FE6645764305}" type="datetimeFigureOut">
              <a:rPr lang="en-GB" smtClean="0"/>
              <a:t>04/08/2024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504950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AE377C4E-E024-48FA-8573-FE6645764305}" type="datetimeFigureOut">
              <a:rPr lang="en-GB" smtClean="0"/>
              <a:t>04/08/2024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62B01241-C8E6-4DCD-8264-22BB957141B3}" type="slidenum">
              <a:rPr lang="en-GB" smtClean="0"/>
              <a:t>‹#›</a:t>
            </a:fld>
            <a:endParaRPr lang="en-GB"/>
          </a:p>
        </p:txBody>
      </p:sp>
    </p:spTree>
    <p:extLst>
      <p:ext uri="{BB962C8B-B14F-4D97-AF65-F5344CB8AC3E}">
        <p14:creationId xmlns:p14="http://schemas.microsoft.com/office/powerpoint/2010/main" val="37719427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82000"/>
                  </a:schemeClr>
                </a:solidFill>
              </a:defRPr>
            </a:lvl1pPr>
          </a:lstStyle>
          <a:p>
            <a:fld id="{09AA4433-A435-4F16-AD0A-11C026674ABC}" type="datetimeFigureOut">
              <a:rPr lang="en-GB" smtClean="0"/>
              <a:t>04/08/2024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82000"/>
                  </a:schemeClr>
                </a:solidFill>
              </a:defRPr>
            </a:lvl1pPr>
          </a:lstStyle>
          <a:p>
            <a:fld id="{043347DD-AFF3-410F-9857-6D81E87CA2D7}" type="slidenum">
              <a:rPr lang="en-GB" smtClean="0"/>
              <a:t>‹#›</a:t>
            </a:fld>
            <a:endParaRPr lang="en-GB"/>
          </a:p>
        </p:txBody>
      </p:sp>
    </p:spTree>
    <p:extLst>
      <p:ext uri="{BB962C8B-B14F-4D97-AF65-F5344CB8AC3E}">
        <p14:creationId xmlns:p14="http://schemas.microsoft.com/office/powerpoint/2010/main" val="368507319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13"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microsoft.com/office/2007/relationships/hdphoto" Target="../media/hdphoto1.wdp"/><Relationship Id="rId15" Type="http://schemas.microsoft.com/office/2007/relationships/hdphoto" Target="../media/hdphoto4.wdp"/><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 Id="rId1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hyperlink" Target="https://www.facebook.com/teachlikeahero" TargetMode="External"/><Relationship Id="rId13" Type="http://schemas.openxmlformats.org/officeDocument/2006/relationships/hyperlink" Target="https://www.teacherspayteachers.com/Product/Physics-Science-Renewable-Energy-Lesson-Activities-5151814?st=bcc092ee858a47a9df991596eba7f0c8" TargetMode="External"/><Relationship Id="rId3" Type="http://schemas.openxmlformats.org/officeDocument/2006/relationships/hyperlink" Target="https://www.instagram.com/teachlikeahero/" TargetMode="External"/><Relationship Id="rId7" Type="http://schemas.openxmlformats.org/officeDocument/2006/relationships/hyperlink" Target="https://www.youtube.com/channel/UCusRyTOMev92b-esEk3kVew" TargetMode="External"/><Relationship Id="rId12" Type="http://schemas.openxmlformats.org/officeDocument/2006/relationships/hyperlink" Target="https://www.tes.com/resources/search/?authorId=429930&amp;q=renewable%20energy&amp;shop=chalky1234567" TargetMode="External"/><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hyperlink" Target="https://www.pinterest.co.uk/isany1coming4an/" TargetMode="External"/><Relationship Id="rId11" Type="http://schemas.openxmlformats.org/officeDocument/2006/relationships/hyperlink" Target="https://www.youtube.com/@MrChalksRevisionTips/search?query=renewable%20energy" TargetMode="External"/><Relationship Id="rId5" Type="http://schemas.openxmlformats.org/officeDocument/2006/relationships/hyperlink" Target="https://twitter.com/teacherchalky1" TargetMode="External"/><Relationship Id="rId10" Type="http://schemas.openxmlformats.org/officeDocument/2006/relationships/image" Target="../media/image13.png"/><Relationship Id="rId4" Type="http://schemas.openxmlformats.org/officeDocument/2006/relationships/image" Target="../media/image12.jpeg"/><Relationship Id="rId9" Type="http://schemas.openxmlformats.org/officeDocument/2006/relationships/hyperlink" Target="https://mailchi.mp/b9218a58e7d3/subscribe-to-our-newsletter-to-keep-up-to-date-with-all-our-teaching-cpd-updates" TargetMode="External"/><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9FE5530A-1107-4467-41F7-2BD17B925734}"/>
              </a:ext>
            </a:extLst>
          </p:cNvPr>
          <p:cNvPicPr>
            <a:picLocks noChangeAspect="1"/>
          </p:cNvPicPr>
          <p:nvPr/>
        </p:nvPicPr>
        <p:blipFill rotWithShape="1">
          <a:blip r:embed="rId2"/>
          <a:srcRect l="20486" r="17100" b="8641"/>
          <a:stretch/>
        </p:blipFill>
        <p:spPr>
          <a:xfrm>
            <a:off x="4766449" y="2050369"/>
            <a:ext cx="2120621" cy="1746033"/>
          </a:xfrm>
          <a:prstGeom prst="rect">
            <a:avLst/>
          </a:prstGeom>
        </p:spPr>
      </p:pic>
      <p:sp>
        <p:nvSpPr>
          <p:cNvPr id="5" name="Rectangle 4">
            <a:extLst>
              <a:ext uri="{FF2B5EF4-FFF2-40B4-BE49-F238E27FC236}">
                <a16:creationId xmlns:a16="http://schemas.microsoft.com/office/drawing/2014/main" id="{DFB6ABEB-76A2-4F38-AF25-05D119E712A9}"/>
              </a:ext>
            </a:extLst>
          </p:cNvPr>
          <p:cNvSpPr/>
          <p:nvPr/>
        </p:nvSpPr>
        <p:spPr>
          <a:xfrm>
            <a:off x="0" y="-61670"/>
            <a:ext cx="6858000" cy="989556"/>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0" name="Picture 99">
            <a:extLst>
              <a:ext uri="{FF2B5EF4-FFF2-40B4-BE49-F238E27FC236}">
                <a16:creationId xmlns:a16="http://schemas.microsoft.com/office/drawing/2014/main" id="{BD4F26EF-4C09-4AF4-BF65-2500442ECAFB}"/>
              </a:ext>
            </a:extLst>
          </p:cNvPr>
          <p:cNvPicPr>
            <a:picLocks noChangeAspect="1"/>
          </p:cNvPicPr>
          <p:nvPr/>
        </p:nvPicPr>
        <p:blipFill>
          <a:blip r:embed="rId3"/>
          <a:stretch>
            <a:fillRect/>
          </a:stretch>
        </p:blipFill>
        <p:spPr>
          <a:xfrm rot="5400000">
            <a:off x="1537177" y="-441993"/>
            <a:ext cx="491882" cy="1351229"/>
          </a:xfrm>
          <a:prstGeom prst="rect">
            <a:avLst/>
          </a:prstGeom>
        </p:spPr>
      </p:pic>
      <p:grpSp>
        <p:nvGrpSpPr>
          <p:cNvPr id="20" name="Group 19">
            <a:extLst>
              <a:ext uri="{FF2B5EF4-FFF2-40B4-BE49-F238E27FC236}">
                <a16:creationId xmlns:a16="http://schemas.microsoft.com/office/drawing/2014/main" id="{92ACEAE7-0011-408F-9BCE-498CB80F1D96}"/>
              </a:ext>
            </a:extLst>
          </p:cNvPr>
          <p:cNvGrpSpPr/>
          <p:nvPr/>
        </p:nvGrpSpPr>
        <p:grpSpPr>
          <a:xfrm flipH="1">
            <a:off x="4424746" y="-386090"/>
            <a:ext cx="2442574" cy="2396516"/>
            <a:chOff x="1533525" y="2676525"/>
            <a:chExt cx="3790950" cy="3790950"/>
          </a:xfrm>
        </p:grpSpPr>
        <p:sp>
          <p:nvSpPr>
            <p:cNvPr id="19" name="Rectangle 18">
              <a:extLst>
                <a:ext uri="{FF2B5EF4-FFF2-40B4-BE49-F238E27FC236}">
                  <a16:creationId xmlns:a16="http://schemas.microsoft.com/office/drawing/2014/main" id="{562F221C-846E-4462-A8EA-CF1D36D53519}"/>
                </a:ext>
              </a:extLst>
            </p:cNvPr>
            <p:cNvSpPr/>
            <p:nvPr/>
          </p:nvSpPr>
          <p:spPr>
            <a:xfrm rot="1397024">
              <a:off x="1801081" y="4079000"/>
              <a:ext cx="1052187" cy="4967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EE2027F8-2006-4B5E-A1C8-F35F76641A0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2312" b="91960" l="0" r="49749"/>
                      </a14:imgEffect>
                    </a14:imgLayer>
                  </a14:imgProps>
                </a:ext>
                <a:ext uri="{28A0092B-C50C-407E-A947-70E740481C1C}">
                  <a14:useLocalDpi xmlns:a14="http://schemas.microsoft.com/office/drawing/2010/main" val="0"/>
                </a:ext>
              </a:extLst>
            </a:blip>
            <a:stretch>
              <a:fillRect/>
            </a:stretch>
          </p:blipFill>
          <p:spPr>
            <a:xfrm>
              <a:off x="1533525" y="2676525"/>
              <a:ext cx="3790950" cy="3790950"/>
            </a:xfrm>
            <a:prstGeom prst="rect">
              <a:avLst/>
            </a:prstGeom>
          </p:spPr>
        </p:pic>
      </p:grpSp>
      <p:sp>
        <p:nvSpPr>
          <p:cNvPr id="16" name="Speech Bubble: Rectangle with Corners Rounded 15">
            <a:extLst>
              <a:ext uri="{FF2B5EF4-FFF2-40B4-BE49-F238E27FC236}">
                <a16:creationId xmlns:a16="http://schemas.microsoft.com/office/drawing/2014/main" id="{3D10BD40-0352-45F0-BDE9-6752CF50DA75}"/>
              </a:ext>
            </a:extLst>
          </p:cNvPr>
          <p:cNvSpPr/>
          <p:nvPr/>
        </p:nvSpPr>
        <p:spPr>
          <a:xfrm>
            <a:off x="749300" y="1022670"/>
            <a:ext cx="5135898" cy="1018959"/>
          </a:xfrm>
          <a:prstGeom prst="wedgeRoundRectCallout">
            <a:avLst>
              <a:gd name="adj1" fmla="val 59586"/>
              <a:gd name="adj2" fmla="val -40556"/>
              <a:gd name="adj3" fmla="val 16667"/>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0B281D1-5703-4953-8F84-2AB85F5A24FD}"/>
              </a:ext>
            </a:extLst>
          </p:cNvPr>
          <p:cNvSpPr txBox="1"/>
          <p:nvPr/>
        </p:nvSpPr>
        <p:spPr>
          <a:xfrm>
            <a:off x="2279737" y="-49166"/>
            <a:ext cx="358487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400" b="1" dirty="0">
                <a:solidFill>
                  <a:prstClr val="black"/>
                </a:solidFill>
                <a:latin typeface="Calibri" panose="020F0502020204030204"/>
              </a:rPr>
              <a:t>Renewable Energy </a:t>
            </a: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Notes</a:t>
            </a:r>
          </a:p>
        </p:txBody>
      </p:sp>
      <p:sp>
        <p:nvSpPr>
          <p:cNvPr id="9" name="Rectangle: Rounded Corners 8">
            <a:extLst>
              <a:ext uri="{FF2B5EF4-FFF2-40B4-BE49-F238E27FC236}">
                <a16:creationId xmlns:a16="http://schemas.microsoft.com/office/drawing/2014/main" id="{A6937834-42EB-46F3-A260-F98DDAB66A84}"/>
              </a:ext>
            </a:extLst>
          </p:cNvPr>
          <p:cNvSpPr/>
          <p:nvPr/>
        </p:nvSpPr>
        <p:spPr>
          <a:xfrm>
            <a:off x="425886" y="494778"/>
            <a:ext cx="5298510" cy="801280"/>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40D8BC30-B541-4DAE-8AAA-1B063CB9AEDD}"/>
              </a:ext>
            </a:extLst>
          </p:cNvPr>
          <p:cNvSpPr txBox="1"/>
          <p:nvPr/>
        </p:nvSpPr>
        <p:spPr>
          <a:xfrm>
            <a:off x="433561" y="505258"/>
            <a:ext cx="5298510" cy="769441"/>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rPr>
              <a:t>Renewable energy is energy that is collected from renewable resources that are naturally replenished on a human timescale. It includes sources such as sunlight, wind, rain, tides, waves, and geothermal heat. Although most renewable energy sources are sustainable, some are not.</a:t>
            </a:r>
          </a:p>
        </p:txBody>
      </p:sp>
      <p:sp>
        <p:nvSpPr>
          <p:cNvPr id="40" name="TextBox 39">
            <a:extLst>
              <a:ext uri="{FF2B5EF4-FFF2-40B4-BE49-F238E27FC236}">
                <a16:creationId xmlns:a16="http://schemas.microsoft.com/office/drawing/2014/main" id="{53881757-CC93-4E1C-A6AD-D90FFA720F4A}"/>
              </a:ext>
            </a:extLst>
          </p:cNvPr>
          <p:cNvSpPr txBox="1"/>
          <p:nvPr/>
        </p:nvSpPr>
        <p:spPr>
          <a:xfrm>
            <a:off x="878345" y="1267945"/>
            <a:ext cx="5006853" cy="769441"/>
          </a:xfrm>
          <a:prstGeom prst="rect">
            <a:avLst/>
          </a:prstGeom>
          <a:noFill/>
        </p:spPr>
        <p:txBody>
          <a:bodyPr wrap="square">
            <a:spAutoFit/>
          </a:bodyPr>
          <a:lstStyle/>
          <a:p>
            <a:pPr marR="0" lvl="0" algn="just" defTabSz="457200" rtl="0" eaLnBrk="1" fontAlgn="auto" latinLnBrk="0" hangingPunct="1">
              <a:lnSpc>
                <a:spcPct val="100000"/>
              </a:lnSpc>
              <a:spcBef>
                <a:spcPts val="0"/>
              </a:spcBef>
              <a:spcAft>
                <a:spcPts val="0"/>
              </a:spcAft>
              <a:buClrTx/>
              <a:buSzTx/>
              <a:tabLst/>
              <a:defRPr/>
            </a:pPr>
            <a:r>
              <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rPr>
              <a:t>At the present time, most renewable energy generators are expensive to set up. Also, sources such as wind turbines and solar cells rely heavily on the weather. If it is not a windy day, wind turbines will not turn. And if it is not sunny, solar cells will not produce much electricity.</a:t>
            </a:r>
            <a:endPar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8" name="Picture 97">
            <a:extLst>
              <a:ext uri="{FF2B5EF4-FFF2-40B4-BE49-F238E27FC236}">
                <a16:creationId xmlns:a16="http://schemas.microsoft.com/office/drawing/2014/main" id="{FBD12BBC-8BE3-48BC-B1E6-D961880C08B3}"/>
              </a:ext>
            </a:extLst>
          </p:cNvPr>
          <p:cNvPicPr>
            <a:picLocks noChangeAspect="1"/>
          </p:cNvPicPr>
          <p:nvPr/>
        </p:nvPicPr>
        <p:blipFill>
          <a:blip r:embed="rId6"/>
          <a:stretch>
            <a:fillRect/>
          </a:stretch>
        </p:blipFill>
        <p:spPr>
          <a:xfrm>
            <a:off x="-91658" y="-101613"/>
            <a:ext cx="1309315" cy="1393515"/>
          </a:xfrm>
          <a:prstGeom prst="rect">
            <a:avLst/>
          </a:prstGeom>
        </p:spPr>
      </p:pic>
      <p:sp>
        <p:nvSpPr>
          <p:cNvPr id="55" name="TextBox 54">
            <a:extLst>
              <a:ext uri="{FF2B5EF4-FFF2-40B4-BE49-F238E27FC236}">
                <a16:creationId xmlns:a16="http://schemas.microsoft.com/office/drawing/2014/main" id="{6343B34A-CC7A-4802-A050-004C0EB221E8}"/>
              </a:ext>
            </a:extLst>
          </p:cNvPr>
          <p:cNvSpPr txBox="1"/>
          <p:nvPr/>
        </p:nvSpPr>
        <p:spPr>
          <a:xfrm>
            <a:off x="106654" y="2334846"/>
            <a:ext cx="4555193" cy="1277273"/>
          </a:xfrm>
          <a:prstGeom prst="rect">
            <a:avLst/>
          </a:prstGeom>
          <a:solidFill>
            <a:schemeClr val="bg1"/>
          </a:solidFill>
          <a:ln w="38100">
            <a:solidFill>
              <a:srgbClr val="00B0F0"/>
            </a:solidFill>
            <a:prstDash val="lgDash"/>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	Wind energy (or wind power) describes the process by which wind is used to generate electricity. Wind turbines convert the kinetic energy in the wind into mechanical power.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Wind turbines operate on a simple principle. The energy in the wind turns two or three propeller-like blades around a rotor. The rotor is connected to the main shaft, which spins a generator to create electricity.</a:t>
            </a:r>
          </a:p>
        </p:txBody>
      </p:sp>
      <p:grpSp>
        <p:nvGrpSpPr>
          <p:cNvPr id="38" name="Group 37">
            <a:extLst>
              <a:ext uri="{FF2B5EF4-FFF2-40B4-BE49-F238E27FC236}">
                <a16:creationId xmlns:a16="http://schemas.microsoft.com/office/drawing/2014/main" id="{2ECFECE1-144C-4CC5-B3CE-4526A5ABFB34}"/>
              </a:ext>
            </a:extLst>
          </p:cNvPr>
          <p:cNvGrpSpPr/>
          <p:nvPr/>
        </p:nvGrpSpPr>
        <p:grpSpPr>
          <a:xfrm>
            <a:off x="-407032" y="881598"/>
            <a:ext cx="1782507" cy="1746033"/>
            <a:chOff x="-3365065" y="2264036"/>
            <a:chExt cx="3790950" cy="3790950"/>
          </a:xfrm>
        </p:grpSpPr>
        <p:sp>
          <p:nvSpPr>
            <p:cNvPr id="37" name="Rectangle 36">
              <a:extLst>
                <a:ext uri="{FF2B5EF4-FFF2-40B4-BE49-F238E27FC236}">
                  <a16:creationId xmlns:a16="http://schemas.microsoft.com/office/drawing/2014/main" id="{07ADFBEA-7FB1-4E2A-B6B8-8918DA7F5B1F}"/>
                </a:ext>
              </a:extLst>
            </p:cNvPr>
            <p:cNvSpPr/>
            <p:nvPr/>
          </p:nvSpPr>
          <p:spPr>
            <a:xfrm rot="1674590">
              <a:off x="-1995432" y="3729976"/>
              <a:ext cx="1014609" cy="5832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6" name="Picture 35">
              <a:extLst>
                <a:ext uri="{FF2B5EF4-FFF2-40B4-BE49-F238E27FC236}">
                  <a16:creationId xmlns:a16="http://schemas.microsoft.com/office/drawing/2014/main" id="{46D6C02D-15D6-4F3C-9EA0-5FBA786ED313}"/>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302" b="100000" l="20101" r="89196"/>
                      </a14:imgEffect>
                    </a14:imgLayer>
                  </a14:imgProps>
                </a:ext>
                <a:ext uri="{28A0092B-C50C-407E-A947-70E740481C1C}">
                  <a14:useLocalDpi xmlns:a14="http://schemas.microsoft.com/office/drawing/2010/main" val="0"/>
                </a:ext>
              </a:extLst>
            </a:blip>
            <a:stretch>
              <a:fillRect/>
            </a:stretch>
          </p:blipFill>
          <p:spPr>
            <a:xfrm>
              <a:off x="-3365065" y="2264036"/>
              <a:ext cx="3790950" cy="3790950"/>
            </a:xfrm>
            <a:prstGeom prst="rect">
              <a:avLst/>
            </a:prstGeom>
          </p:spPr>
        </p:pic>
      </p:grpSp>
      <p:sp>
        <p:nvSpPr>
          <p:cNvPr id="30" name="TextBox 29">
            <a:extLst>
              <a:ext uri="{FF2B5EF4-FFF2-40B4-BE49-F238E27FC236}">
                <a16:creationId xmlns:a16="http://schemas.microsoft.com/office/drawing/2014/main" id="{CE8FD463-A815-4DA9-A497-41F92E8EFC61}"/>
              </a:ext>
            </a:extLst>
          </p:cNvPr>
          <p:cNvSpPr txBox="1"/>
          <p:nvPr/>
        </p:nvSpPr>
        <p:spPr>
          <a:xfrm>
            <a:off x="2249799" y="3730142"/>
            <a:ext cx="4555193" cy="1277273"/>
          </a:xfrm>
          <a:prstGeom prst="rect">
            <a:avLst/>
          </a:prstGeom>
          <a:solidFill>
            <a:schemeClr val="bg1"/>
          </a:solidFill>
          <a:ln w="38100">
            <a:solidFill>
              <a:srgbClr val="00B0F0"/>
            </a:solidFill>
            <a:prstDash val="lgDash"/>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rPr>
              <a:t>Energy in the gravitational store of a body of water held above sea level can be used as the water is allowed to run down pipes containing turbines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rPr>
              <a:t>The Moon's gravitational pull lifts the level of the seas twice a day and this is the force that gives us tidal power.</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rPr>
              <a:t>At high tide, the sea is trapped behind a barrage/dam. The water is allowed to run out through pipes that lead back to the sea. As the water runs through the pipes it spins turbines that are linked to generators.</a:t>
            </a:r>
          </a:p>
        </p:txBody>
      </p:sp>
      <p:grpSp>
        <p:nvGrpSpPr>
          <p:cNvPr id="2" name="Group 1">
            <a:extLst>
              <a:ext uri="{FF2B5EF4-FFF2-40B4-BE49-F238E27FC236}">
                <a16:creationId xmlns:a16="http://schemas.microsoft.com/office/drawing/2014/main" id="{CC1825D4-41A5-BA0D-FA1B-E87B2110F8AF}"/>
              </a:ext>
            </a:extLst>
          </p:cNvPr>
          <p:cNvGrpSpPr/>
          <p:nvPr/>
        </p:nvGrpSpPr>
        <p:grpSpPr>
          <a:xfrm>
            <a:off x="106654" y="3730142"/>
            <a:ext cx="2058316" cy="1327191"/>
            <a:chOff x="106654" y="4052380"/>
            <a:chExt cx="2058316" cy="1327191"/>
          </a:xfrm>
        </p:grpSpPr>
        <p:pic>
          <p:nvPicPr>
            <p:cNvPr id="31" name="Picture 30">
              <a:extLst>
                <a:ext uri="{FF2B5EF4-FFF2-40B4-BE49-F238E27FC236}">
                  <a16:creationId xmlns:a16="http://schemas.microsoft.com/office/drawing/2014/main" id="{F3386C23-153F-16F8-6AC7-2B06ECBF9B8C}"/>
                </a:ext>
              </a:extLst>
            </p:cNvPr>
            <p:cNvPicPr>
              <a:picLocks noChangeAspect="1"/>
            </p:cNvPicPr>
            <p:nvPr/>
          </p:nvPicPr>
          <p:blipFill rotWithShape="1">
            <a:blip r:embed="rId9"/>
            <a:srcRect l="9358" t="54683" r="32366"/>
            <a:stretch/>
          </p:blipFill>
          <p:spPr>
            <a:xfrm>
              <a:off x="106654" y="4479235"/>
              <a:ext cx="2058316" cy="900336"/>
            </a:xfrm>
            <a:prstGeom prst="rect">
              <a:avLst/>
            </a:prstGeom>
          </p:spPr>
        </p:pic>
        <p:pic>
          <p:nvPicPr>
            <p:cNvPr id="32" name="Picture 31">
              <a:extLst>
                <a:ext uri="{FF2B5EF4-FFF2-40B4-BE49-F238E27FC236}">
                  <a16:creationId xmlns:a16="http://schemas.microsoft.com/office/drawing/2014/main" id="{5C808F7D-E90D-9626-4533-F37B8B158750}"/>
                </a:ext>
              </a:extLst>
            </p:cNvPr>
            <p:cNvPicPr>
              <a:picLocks noChangeAspect="1"/>
            </p:cNvPicPr>
            <p:nvPr/>
          </p:nvPicPr>
          <p:blipFill rotWithShape="1">
            <a:blip r:embed="rId9"/>
            <a:srcRect l="9358" t="16980" r="32366" b="61536"/>
            <a:stretch/>
          </p:blipFill>
          <p:spPr>
            <a:xfrm>
              <a:off x="106654" y="4052380"/>
              <a:ext cx="2058316" cy="426855"/>
            </a:xfrm>
            <a:prstGeom prst="rect">
              <a:avLst/>
            </a:prstGeom>
          </p:spPr>
        </p:pic>
      </p:grpSp>
      <p:sp>
        <p:nvSpPr>
          <p:cNvPr id="34" name="TextBox 33">
            <a:extLst>
              <a:ext uri="{FF2B5EF4-FFF2-40B4-BE49-F238E27FC236}">
                <a16:creationId xmlns:a16="http://schemas.microsoft.com/office/drawing/2014/main" id="{7DD2F509-2883-4AA3-59B0-DA67EF2586B7}"/>
              </a:ext>
            </a:extLst>
          </p:cNvPr>
          <p:cNvSpPr txBox="1"/>
          <p:nvPr/>
        </p:nvSpPr>
        <p:spPr>
          <a:xfrm>
            <a:off x="106654" y="5184100"/>
            <a:ext cx="3603956" cy="1785104"/>
          </a:xfrm>
          <a:prstGeom prst="rect">
            <a:avLst/>
          </a:prstGeom>
          <a:solidFill>
            <a:schemeClr val="bg1"/>
          </a:solidFill>
          <a:ln w="38100">
            <a:solidFill>
              <a:srgbClr val="00B0F0"/>
            </a:solidFill>
            <a:prstDash val="lgDash"/>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rPr>
              <a:t>Hydroelectric schemes use a dam to block a valley or a major river, often creating a reservoir behind the dam. Once the water has built up behind the dam, it is directed and released by valves through turbines. The turbines turn generators to produce electricity. The kinetic energy of the falling water turns the blades of the turbines. This turns electromagnets in a generator, which changes kinetic energy into electrical energy. Once it's done its job of turning the turbines and generating electricity, the water flows out of the power station and downstream.</a:t>
            </a:r>
            <a:endPar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5" name="Picture 34">
            <a:extLst>
              <a:ext uri="{FF2B5EF4-FFF2-40B4-BE49-F238E27FC236}">
                <a16:creationId xmlns:a16="http://schemas.microsoft.com/office/drawing/2014/main" id="{1C6E7A7C-323B-142E-0B03-B2FD6BC47D50}"/>
              </a:ext>
            </a:extLst>
          </p:cNvPr>
          <p:cNvPicPr>
            <a:picLocks noChangeAspect="1"/>
          </p:cNvPicPr>
          <p:nvPr/>
        </p:nvPicPr>
        <p:blipFill rotWithShape="1">
          <a:blip r:embed="rId10"/>
          <a:srcRect l="3117" t="6205" r="3714"/>
          <a:stretch/>
        </p:blipFill>
        <p:spPr>
          <a:xfrm>
            <a:off x="3774694" y="5223171"/>
            <a:ext cx="3083306" cy="1746033"/>
          </a:xfrm>
          <a:prstGeom prst="rect">
            <a:avLst/>
          </a:prstGeom>
        </p:spPr>
      </p:pic>
      <p:sp>
        <p:nvSpPr>
          <p:cNvPr id="41" name="TextBox 40">
            <a:extLst>
              <a:ext uri="{FF2B5EF4-FFF2-40B4-BE49-F238E27FC236}">
                <a16:creationId xmlns:a16="http://schemas.microsoft.com/office/drawing/2014/main" id="{53DD6020-E0E0-736C-0356-15DEAB76BF84}"/>
              </a:ext>
            </a:extLst>
          </p:cNvPr>
          <p:cNvSpPr txBox="1"/>
          <p:nvPr/>
        </p:nvSpPr>
        <p:spPr>
          <a:xfrm>
            <a:off x="3428999" y="7092720"/>
            <a:ext cx="3300393" cy="1954381"/>
          </a:xfrm>
          <a:prstGeom prst="rect">
            <a:avLst/>
          </a:prstGeom>
          <a:solidFill>
            <a:schemeClr val="bg1"/>
          </a:solidFill>
          <a:ln w="38100">
            <a:solidFill>
              <a:srgbClr val="00B0F0"/>
            </a:solidFill>
            <a:prstDash val="lgDash"/>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rPr>
              <a:t>Several types of rock contain radioactive substances such as uranium. Radioactive decay of these substances releases heat energy, which warms up the rocks. In volcanic areas, the rocks may heat water so that it rises to the surface naturally as hot water and steam. Here the steam can be used to drive turbines and electricity generators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rPr>
              <a:t>In some places, the rocks are hot, but no hot water or steam rises to the surface. In this situation, deep wells can be drilled down to the hot rocks and cold water pumped down. </a:t>
            </a:r>
          </a:p>
        </p:txBody>
      </p:sp>
      <p:pic>
        <p:nvPicPr>
          <p:cNvPr id="42" name="Picture 41">
            <a:extLst>
              <a:ext uri="{FF2B5EF4-FFF2-40B4-BE49-F238E27FC236}">
                <a16:creationId xmlns:a16="http://schemas.microsoft.com/office/drawing/2014/main" id="{188A158D-7182-901B-5FD6-5589DDB163D2}"/>
              </a:ext>
            </a:extLst>
          </p:cNvPr>
          <p:cNvPicPr>
            <a:picLocks noChangeAspect="1"/>
          </p:cNvPicPr>
          <p:nvPr/>
        </p:nvPicPr>
        <p:blipFill rotWithShape="1">
          <a:blip r:embed="rId11"/>
          <a:srcRect t="12114"/>
          <a:stretch/>
        </p:blipFill>
        <p:spPr>
          <a:xfrm>
            <a:off x="128608" y="7111379"/>
            <a:ext cx="3255795" cy="1609534"/>
          </a:xfrm>
          <a:prstGeom prst="rect">
            <a:avLst/>
          </a:prstGeom>
        </p:spPr>
      </p:pic>
      <p:pic>
        <p:nvPicPr>
          <p:cNvPr id="11" name="Picture 10">
            <a:extLst>
              <a:ext uri="{FF2B5EF4-FFF2-40B4-BE49-F238E27FC236}">
                <a16:creationId xmlns:a16="http://schemas.microsoft.com/office/drawing/2014/main" id="{4AC465F3-22B1-4789-BA25-10BBF74F5981}"/>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03238" y="7996307"/>
            <a:ext cx="1320895" cy="1320895"/>
          </a:xfrm>
          <a:prstGeom prst="rect">
            <a:avLst/>
          </a:prstGeom>
        </p:spPr>
      </p:pic>
      <p:pic>
        <p:nvPicPr>
          <p:cNvPr id="8" name="Picture 7" descr="A picture containing shape&#10;&#10;Description automatically generated">
            <a:extLst>
              <a:ext uri="{FF2B5EF4-FFF2-40B4-BE49-F238E27FC236}">
                <a16:creationId xmlns:a16="http://schemas.microsoft.com/office/drawing/2014/main" id="{3230A016-E527-4981-89F5-F75EB916E54A}"/>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10000" b="90000" l="10000" r="90000">
                        <a14:foregroundMark x1="27638" y1="38693" x2="44975" y2="39196"/>
                      </a14:backgroundRemoval>
                    </a14:imgEffect>
                  </a14:imgLayer>
                </a14:imgProps>
              </a:ext>
              <a:ext uri="{28A0092B-C50C-407E-A947-70E740481C1C}">
                <a14:useLocalDpi xmlns:a14="http://schemas.microsoft.com/office/drawing/2010/main" val="0"/>
              </a:ext>
            </a:extLst>
          </a:blip>
          <a:stretch>
            <a:fillRect/>
          </a:stretch>
        </p:blipFill>
        <p:spPr>
          <a:xfrm>
            <a:off x="5982523" y="4663221"/>
            <a:ext cx="1198186" cy="1230299"/>
          </a:xfrm>
          <a:prstGeom prst="rect">
            <a:avLst/>
          </a:prstGeom>
        </p:spPr>
      </p:pic>
    </p:spTree>
    <p:extLst>
      <p:ext uri="{BB962C8B-B14F-4D97-AF65-F5344CB8AC3E}">
        <p14:creationId xmlns:p14="http://schemas.microsoft.com/office/powerpoint/2010/main" val="2574934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1AB1D5-46D3-59D1-2B68-632BE9731D4E}"/>
              </a:ext>
            </a:extLst>
          </p:cNvPr>
          <p:cNvPicPr>
            <a:picLocks noChangeAspect="1"/>
          </p:cNvPicPr>
          <p:nvPr/>
        </p:nvPicPr>
        <p:blipFill>
          <a:blip r:embed="rId2"/>
          <a:stretch>
            <a:fillRect/>
          </a:stretch>
        </p:blipFill>
        <p:spPr>
          <a:xfrm>
            <a:off x="0" y="0"/>
            <a:ext cx="6858000" cy="9144000"/>
          </a:xfrm>
          <a:prstGeom prst="rect">
            <a:avLst/>
          </a:prstGeom>
        </p:spPr>
      </p:pic>
      <p:sp>
        <p:nvSpPr>
          <p:cNvPr id="5" name="TextBox 4">
            <a:extLst>
              <a:ext uri="{FF2B5EF4-FFF2-40B4-BE49-F238E27FC236}">
                <a16:creationId xmlns:a16="http://schemas.microsoft.com/office/drawing/2014/main" id="{CD88466C-4A7F-6581-C065-0F7F1AEC9599}"/>
              </a:ext>
            </a:extLst>
          </p:cNvPr>
          <p:cNvSpPr txBox="1"/>
          <p:nvPr/>
        </p:nvSpPr>
        <p:spPr>
          <a:xfrm>
            <a:off x="181866" y="6593553"/>
            <a:ext cx="10630513"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Follow me on social media to stay in touch</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C1EAFA8-0B77-BD02-E1B8-BE5054BB4AA7}"/>
              </a:ext>
            </a:extLst>
          </p:cNvPr>
          <p:cNvSpPr txBox="1"/>
          <p:nvPr/>
        </p:nvSpPr>
        <p:spPr>
          <a:xfrm>
            <a:off x="181867" y="7888002"/>
            <a:ext cx="6555818"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Keep up to date with my new content:</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2" descr="Creating Social Media Share Buttons | by David Olurebi | Medium">
            <a:hlinkClick r:id="rId3"/>
            <a:extLst>
              <a:ext uri="{FF2B5EF4-FFF2-40B4-BE49-F238E27FC236}">
                <a16:creationId xmlns:a16="http://schemas.microsoft.com/office/drawing/2014/main" id="{8709037B-2D2A-2871-6025-219AB18D8A6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5745" b="50000"/>
          <a:stretch/>
        </p:blipFill>
        <p:spPr bwMode="auto">
          <a:xfrm>
            <a:off x="1538488" y="705521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reating Social Media Share Buttons | by David Olurebi | Medium">
            <a:hlinkClick r:id="rId5"/>
            <a:extLst>
              <a:ext uri="{FF2B5EF4-FFF2-40B4-BE49-F238E27FC236}">
                <a16:creationId xmlns:a16="http://schemas.microsoft.com/office/drawing/2014/main" id="{FE4668F3-07B4-061C-992D-2AB8D9BFDF3C}"/>
              </a:ext>
            </a:extLst>
          </p:cNvPr>
          <p:cNvPicPr/>
          <p:nvPr/>
        </p:nvPicPr>
        <p:blipFill rotWithShape="1">
          <a:blip r:embed="rId4">
            <a:extLst>
              <a:ext uri="{28A0092B-C50C-407E-A947-70E740481C1C}">
                <a14:useLocalDpi xmlns:a14="http://schemas.microsoft.com/office/drawing/2010/main" val="0"/>
              </a:ext>
            </a:extLst>
          </a:blip>
          <a:srcRect l="34652" r="34165" b="51080"/>
          <a:stretch/>
        </p:blipFill>
        <p:spPr bwMode="auto">
          <a:xfrm>
            <a:off x="2289097" y="7069078"/>
            <a:ext cx="533400" cy="6275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reating Social Media Share Buttons | by David Olurebi | Medium">
            <a:hlinkClick r:id="rId6"/>
            <a:extLst>
              <a:ext uri="{FF2B5EF4-FFF2-40B4-BE49-F238E27FC236}">
                <a16:creationId xmlns:a16="http://schemas.microsoft.com/office/drawing/2014/main" id="{9D724994-7DC6-00DB-75CF-70F7C0A36D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5745" b="50000"/>
          <a:stretch/>
        </p:blipFill>
        <p:spPr bwMode="auto">
          <a:xfrm>
            <a:off x="3056268" y="706907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reating Social Media Share Buttons | by David Olurebi | Medium">
            <a:hlinkClick r:id="rId7"/>
            <a:extLst>
              <a:ext uri="{FF2B5EF4-FFF2-40B4-BE49-F238E27FC236}">
                <a16:creationId xmlns:a16="http://schemas.microsoft.com/office/drawing/2014/main" id="{0C10102D-C99F-EFEB-B6C6-D7486B9749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255" t="50000" r="34563"/>
          <a:stretch/>
        </p:blipFill>
        <p:spPr bwMode="auto">
          <a:xfrm>
            <a:off x="3784545" y="7120116"/>
            <a:ext cx="533400" cy="6414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reating Social Media Share Buttons | by David Olurebi | Medium">
            <a:hlinkClick r:id="rId8"/>
            <a:extLst>
              <a:ext uri="{FF2B5EF4-FFF2-40B4-BE49-F238E27FC236}">
                <a16:creationId xmlns:a16="http://schemas.microsoft.com/office/drawing/2014/main" id="{667B59A2-C43B-952A-BD9E-96C4CC0F7F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749" t="50000"/>
          <a:stretch/>
        </p:blipFill>
        <p:spPr bwMode="auto">
          <a:xfrm>
            <a:off x="4640224" y="7120115"/>
            <a:ext cx="568783" cy="6414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9"/>
            <a:extLst>
              <a:ext uri="{FF2B5EF4-FFF2-40B4-BE49-F238E27FC236}">
                <a16:creationId xmlns:a16="http://schemas.microsoft.com/office/drawing/2014/main" id="{F8C9123E-1A57-C29C-3133-2D24E1C8A5FA}"/>
              </a:ext>
            </a:extLst>
          </p:cNvPr>
          <p:cNvPicPr>
            <a:picLocks noChangeAspect="1"/>
          </p:cNvPicPr>
          <p:nvPr/>
        </p:nvPicPr>
        <p:blipFill>
          <a:blip r:embed="rId10"/>
          <a:stretch>
            <a:fillRect/>
          </a:stretch>
        </p:blipFill>
        <p:spPr>
          <a:xfrm>
            <a:off x="1831462" y="8410202"/>
            <a:ext cx="3517697" cy="493819"/>
          </a:xfrm>
          <a:prstGeom prst="rect">
            <a:avLst/>
          </a:prstGeom>
        </p:spPr>
      </p:pic>
      <p:sp>
        <p:nvSpPr>
          <p:cNvPr id="13" name="Rectangle 12">
            <a:extLst>
              <a:ext uri="{FF2B5EF4-FFF2-40B4-BE49-F238E27FC236}">
                <a16:creationId xmlns:a16="http://schemas.microsoft.com/office/drawing/2014/main" id="{240C70AA-9D1A-6EBE-7D76-FC2E8B5245FC}"/>
              </a:ext>
            </a:extLst>
          </p:cNvPr>
          <p:cNvSpPr/>
          <p:nvPr/>
        </p:nvSpPr>
        <p:spPr>
          <a:xfrm>
            <a:off x="402840" y="4032301"/>
            <a:ext cx="2653427"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TextBox 13">
            <a:hlinkClick r:id="rId11"/>
            <a:extLst>
              <a:ext uri="{FF2B5EF4-FFF2-40B4-BE49-F238E27FC236}">
                <a16:creationId xmlns:a16="http://schemas.microsoft.com/office/drawing/2014/main" id="{B44B7E01-518A-5A10-A601-09209E4CEF1A}"/>
              </a:ext>
            </a:extLst>
          </p:cNvPr>
          <p:cNvSpPr txBox="1"/>
          <p:nvPr/>
        </p:nvSpPr>
        <p:spPr>
          <a:xfrm>
            <a:off x="549037" y="4181605"/>
            <a:ext cx="2338542" cy="52322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Click here to access my </a:t>
            </a:r>
            <a:r>
              <a:rPr kumimoji="0" lang="en-GB" sz="1400" b="1" i="0" u="none" strike="noStrike" kern="1200" cap="none" spc="0" normalizeH="0" baseline="0" noProof="0" dirty="0" err="1">
                <a:ln>
                  <a:noFill/>
                </a:ln>
                <a:solidFill>
                  <a:prstClr val="black"/>
                </a:solidFill>
                <a:effectLst/>
                <a:uLnTx/>
                <a:uFillTx/>
                <a:latin typeface="Aptos" panose="02110004020202020204"/>
                <a:ea typeface="+mn-ea"/>
                <a:cs typeface="+mn-cs"/>
              </a:rPr>
              <a:t>youtube</a:t>
            </a: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 videos</a:t>
            </a:r>
          </a:p>
        </p:txBody>
      </p:sp>
      <p:sp>
        <p:nvSpPr>
          <p:cNvPr id="16" name="Rectangle 15">
            <a:extLst>
              <a:ext uri="{FF2B5EF4-FFF2-40B4-BE49-F238E27FC236}">
                <a16:creationId xmlns:a16="http://schemas.microsoft.com/office/drawing/2014/main" id="{79F371CF-2DD3-9FE4-95D6-D7F2A1B89C68}"/>
              </a:ext>
            </a:extLst>
          </p:cNvPr>
          <p:cNvSpPr/>
          <p:nvPr/>
        </p:nvSpPr>
        <p:spPr>
          <a:xfrm>
            <a:off x="3313510" y="4032301"/>
            <a:ext cx="3141650"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TextBox 16">
            <a:extLst>
              <a:ext uri="{FF2B5EF4-FFF2-40B4-BE49-F238E27FC236}">
                <a16:creationId xmlns:a16="http://schemas.microsoft.com/office/drawing/2014/main" id="{815893D7-5996-C913-F8FC-365A8A445234}"/>
              </a:ext>
            </a:extLst>
          </p:cNvPr>
          <p:cNvSpPr txBox="1"/>
          <p:nvPr/>
        </p:nvSpPr>
        <p:spPr>
          <a:xfrm>
            <a:off x="3202465" y="4086660"/>
            <a:ext cx="3252696"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Resources that this activity would work well with</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hlinkClick r:id="rId12"/>
            <a:extLst>
              <a:ext uri="{FF2B5EF4-FFF2-40B4-BE49-F238E27FC236}">
                <a16:creationId xmlns:a16="http://schemas.microsoft.com/office/drawing/2014/main" id="{73842A33-4CC3-ED2D-3E8F-77BB3EEB177A}"/>
              </a:ext>
            </a:extLst>
          </p:cNvPr>
          <p:cNvSpPr txBox="1"/>
          <p:nvPr/>
        </p:nvSpPr>
        <p:spPr>
          <a:xfrm>
            <a:off x="3459107" y="4807498"/>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rPr>
              <a:t>Lessons on TES</a:t>
            </a:r>
          </a:p>
        </p:txBody>
      </p:sp>
      <p:sp>
        <p:nvSpPr>
          <p:cNvPr id="19" name="TextBox 18">
            <a:hlinkClick r:id="rId13"/>
            <a:extLst>
              <a:ext uri="{FF2B5EF4-FFF2-40B4-BE49-F238E27FC236}">
                <a16:creationId xmlns:a16="http://schemas.microsoft.com/office/drawing/2014/main" id="{A6B715A4-B4C1-D925-DB55-C751830CEEFE}"/>
              </a:ext>
            </a:extLst>
          </p:cNvPr>
          <p:cNvSpPr txBox="1"/>
          <p:nvPr/>
        </p:nvSpPr>
        <p:spPr>
          <a:xfrm>
            <a:off x="3459107" y="5361934"/>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Aptos" panose="02110004020202020204"/>
                <a:ea typeface="+mn-ea"/>
                <a:cs typeface="+mn-cs"/>
              </a:rPr>
              <a:t>Lesson on TPT</a:t>
            </a:r>
            <a:endPar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2" name="Picture 1">
            <a:extLst>
              <a:ext uri="{FF2B5EF4-FFF2-40B4-BE49-F238E27FC236}">
                <a16:creationId xmlns:a16="http://schemas.microsoft.com/office/drawing/2014/main" id="{CC04BD6E-A91D-F714-5AB0-E32B7ED7C82F}"/>
              </a:ext>
            </a:extLst>
          </p:cNvPr>
          <p:cNvPicPr>
            <a:picLocks noChangeAspect="1"/>
          </p:cNvPicPr>
          <p:nvPr/>
        </p:nvPicPr>
        <p:blipFill>
          <a:blip r:embed="rId14"/>
          <a:stretch>
            <a:fillRect/>
          </a:stretch>
        </p:blipFill>
        <p:spPr>
          <a:xfrm>
            <a:off x="559053" y="4936903"/>
            <a:ext cx="2353746" cy="13239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55514882"/>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7501</TotalTime>
  <Words>527</Words>
  <Application>Microsoft Office PowerPoint</Application>
  <PresentationFormat>On-screen Show (4:3)</PresentationFormat>
  <Paragraphs>18</Paragraphs>
  <Slides>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vt:i4>
      </vt:variant>
    </vt:vector>
  </HeadingPairs>
  <TitlesOfParts>
    <vt:vector size="10" baseType="lpstr">
      <vt:lpstr>Aptos</vt:lpstr>
      <vt:lpstr>Aptos Display</vt:lpstr>
      <vt:lpstr>Arial</vt:lpstr>
      <vt:lpstr>Calibri</vt:lpstr>
      <vt:lpstr>Calibri Light</vt:lpstr>
      <vt:lpstr>Comic Sans MS</vt:lpstr>
      <vt:lpstr>1_Office Theme</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D Chalk</dc:creator>
  <cp:lastModifiedBy>Mr D Chalk</cp:lastModifiedBy>
  <cp:revision>35</cp:revision>
  <dcterms:created xsi:type="dcterms:W3CDTF">2020-12-11T10:00:07Z</dcterms:created>
  <dcterms:modified xsi:type="dcterms:W3CDTF">2024-08-04T20:20:48Z</dcterms:modified>
</cp:coreProperties>
</file>