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3608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1183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3896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7556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568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95085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7828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9338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998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1058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0177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139356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Respiration-Photosynthesis-Revision-Flash-Cards-Instructions-5387271?st=8909b6c44ad59e3eb04c07f8293cca12"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respiration&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respiration"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2"/>
          <a:stretch>
            <a:fillRect/>
          </a:stretch>
        </p:blipFill>
        <p:spPr>
          <a:xfrm>
            <a:off x="12524" y="6011111"/>
            <a:ext cx="6858000" cy="3857625"/>
          </a:xfrm>
          <a:prstGeom prst="rect">
            <a:avLst/>
          </a:prstGeom>
        </p:spPr>
      </p:pic>
      <p:pic>
        <p:nvPicPr>
          <p:cNvPr id="69" name="Picture 68">
            <a:extLst>
              <a:ext uri="{FF2B5EF4-FFF2-40B4-BE49-F238E27FC236}">
                <a16:creationId xmlns:a16="http://schemas.microsoft.com/office/drawing/2014/main" id="{804A741A-1E04-414C-AF0A-A9EFBF635699}"/>
              </a:ext>
            </a:extLst>
          </p:cNvPr>
          <p:cNvPicPr>
            <a:picLocks noChangeAspect="1"/>
          </p:cNvPicPr>
          <p:nvPr/>
        </p:nvPicPr>
        <p:blipFill rotWithShape="1">
          <a:blip r:embed="rId3"/>
          <a:srcRect l="28105" r="16382"/>
          <a:stretch/>
        </p:blipFill>
        <p:spPr>
          <a:xfrm>
            <a:off x="3786681" y="4936445"/>
            <a:ext cx="3096367" cy="3137507"/>
          </a:xfrm>
          <a:prstGeom prst="rect">
            <a:avLst/>
          </a:prstGeom>
        </p:spPr>
      </p:pic>
      <p:sp>
        <p:nvSpPr>
          <p:cNvPr id="14" name="TextBox 13">
            <a:extLst>
              <a:ext uri="{FF2B5EF4-FFF2-40B4-BE49-F238E27FC236}">
                <a16:creationId xmlns:a16="http://schemas.microsoft.com/office/drawing/2014/main" id="{5B93280D-DD25-45FD-A832-9843D8180EFF}"/>
              </a:ext>
            </a:extLst>
          </p:cNvPr>
          <p:cNvSpPr txBox="1"/>
          <p:nvPr/>
        </p:nvSpPr>
        <p:spPr>
          <a:xfrm>
            <a:off x="1798355" y="1766930"/>
            <a:ext cx="4934242" cy="769441"/>
          </a:xfrm>
          <a:prstGeom prst="rect">
            <a:avLst/>
          </a:prstGeom>
          <a:noFill/>
          <a:ln w="28575">
            <a:solidFill>
              <a:srgbClr val="00B0F0"/>
            </a:solidFill>
            <a:prstDash val="lgDash"/>
          </a:ln>
        </p:spPr>
        <p:txBody>
          <a:bodyPr wrap="square" rtlCol="0">
            <a:spAutoFit/>
          </a:bodyPr>
          <a:lstStyle/>
          <a:p>
            <a:pPr algn="just">
              <a:defRPr/>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Mitochondria are known as the powerhouses of the cell. They are organelles that take in nutrients, break them down, and create energy for the cell. Most of the chemical reactions involved in cellular respiration happen in the mitochondria. A mitochondrion is shaped perfectly to maximize its efforts. </a:t>
            </a:r>
          </a:p>
        </p:txBody>
      </p:sp>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1395764" y="1022670"/>
            <a:ext cx="4527534" cy="658895"/>
          </a:xfrm>
          <a:prstGeom prst="wedgeRoundRectCallout">
            <a:avLst>
              <a:gd name="adj1" fmla="val 59984"/>
              <a:gd name="adj2" fmla="val -3031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13576"/>
            <a:ext cx="3584870" cy="523220"/>
          </a:xfrm>
          <a:prstGeom prst="rect">
            <a:avLst/>
          </a:prstGeom>
          <a:noFill/>
        </p:spPr>
        <p:txBody>
          <a:bodyPr wrap="square" rtlCol="0">
            <a:spAutoFit/>
          </a:bodyPr>
          <a:lstStyle/>
          <a:p>
            <a:pPr algn="ctr"/>
            <a:r>
              <a:rPr lang="en-GB" sz="2800" b="1" dirty="0"/>
              <a:t>Respiration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6805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lvl="0" algn="just">
              <a:defRPr/>
            </a:pPr>
            <a:r>
              <a:rPr lang="en-US" sz="1100" b="1" dirty="0">
                <a:solidFill>
                  <a:prstClr val="black"/>
                </a:solidFill>
              </a:rPr>
              <a:t>Respiration is a chemical reaction that happens in all living cells, including plant cells and animal cells. It is the way that energy is released from glucose so that all the other chemical processes needed for life can happen.</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59" name="TextBox 58">
            <a:extLst>
              <a:ext uri="{FF2B5EF4-FFF2-40B4-BE49-F238E27FC236}">
                <a16:creationId xmlns:a16="http://schemas.microsoft.com/office/drawing/2014/main" id="{9683C3EA-E4D7-4BAD-B867-BC906160165C}"/>
              </a:ext>
            </a:extLst>
          </p:cNvPr>
          <p:cNvSpPr txBox="1"/>
          <p:nvPr/>
        </p:nvSpPr>
        <p:spPr>
          <a:xfrm>
            <a:off x="1450929" y="6256715"/>
            <a:ext cx="2335752" cy="2462213"/>
          </a:xfrm>
          <a:prstGeom prst="rect">
            <a:avLst/>
          </a:prstGeom>
          <a:solidFill>
            <a:schemeClr val="bg1"/>
          </a:solid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Response to Exercise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Introduction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Muscles need energy to contract. While exercising, the muscles need additional energy 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the breathing rate and volume of each breath increases to bring more oxygen into the body and remove the carbon dioxide produced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the heart rate increases, to supply the muscles with extra oxygen and remove the carbon dioxide produced</a:t>
            </a:r>
          </a:p>
        </p:txBody>
      </p:sp>
      <p:sp>
        <p:nvSpPr>
          <p:cNvPr id="77" name="TextBox 76">
            <a:extLst>
              <a:ext uri="{FF2B5EF4-FFF2-40B4-BE49-F238E27FC236}">
                <a16:creationId xmlns:a16="http://schemas.microsoft.com/office/drawing/2014/main" id="{CDEB245A-EF6E-4161-B69F-EBDCC65829D0}"/>
              </a:ext>
            </a:extLst>
          </p:cNvPr>
          <p:cNvSpPr txBox="1"/>
          <p:nvPr/>
        </p:nvSpPr>
        <p:spPr>
          <a:xfrm>
            <a:off x="104604" y="4900893"/>
            <a:ext cx="3809670" cy="12772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b="1" dirty="0">
                <a:solidFill>
                  <a:prstClr val="black"/>
                </a:solidFill>
                <a:latin typeface="Calibri"/>
              </a:rPr>
              <a:t>Types of Metabolism</a:t>
            </a:r>
          </a:p>
          <a:p>
            <a:pPr algn="just" defTabSz="457200"/>
            <a:r>
              <a:rPr lang="en-US" sz="1100" dirty="0">
                <a:solidFill>
                  <a:prstClr val="black"/>
                </a:solidFill>
                <a:latin typeface="Calibri"/>
              </a:rPr>
              <a:t>There are different types of metabolic pathways – some are anabolic and some are catabolic.</a:t>
            </a:r>
          </a:p>
          <a:p>
            <a:pPr marL="171450" indent="-171450" algn="just" defTabSz="457200">
              <a:buFont typeface="Arial" panose="020B0604020202020204" pitchFamily="34" charset="0"/>
              <a:buChar char="•"/>
            </a:pPr>
            <a:r>
              <a:rPr lang="en-US" sz="1100" dirty="0">
                <a:solidFill>
                  <a:prstClr val="black"/>
                </a:solidFill>
                <a:latin typeface="Calibri"/>
              </a:rPr>
              <a:t>Anabolic – this type of pathway requires energy and is used to build up large molecules from smaller ones (biosynthesis).</a:t>
            </a:r>
          </a:p>
          <a:p>
            <a:pPr marL="171450" indent="-171450" algn="just" defTabSz="457200">
              <a:buFont typeface="Arial" panose="020B0604020202020204" pitchFamily="34" charset="0"/>
              <a:buChar char="•"/>
            </a:pPr>
            <a:r>
              <a:rPr lang="en-US" sz="1100" dirty="0">
                <a:solidFill>
                  <a:prstClr val="black"/>
                </a:solidFill>
                <a:latin typeface="Calibri"/>
              </a:rPr>
              <a:t>Catabolic – this type of pathway makes energy and is used to break down large molecules into smaller ones (degradation).</a:t>
            </a:r>
          </a:p>
        </p:txBody>
      </p:sp>
      <p:pic>
        <p:nvPicPr>
          <p:cNvPr id="17" name="Picture 16">
            <a:extLst>
              <a:ext uri="{FF2B5EF4-FFF2-40B4-BE49-F238E27FC236}">
                <a16:creationId xmlns:a16="http://schemas.microsoft.com/office/drawing/2014/main" id="{6A1E3496-DAC9-43FB-AE1C-28D31FA37EA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261" b="20291" l="2098" r="18877"/>
                    </a14:imgEffect>
                  </a14:imgLayer>
                </a14:imgProps>
              </a:ext>
            </a:extLst>
          </a:blip>
          <a:srcRect t="5632" r="79026" b="78080"/>
          <a:stretch/>
        </p:blipFill>
        <p:spPr>
          <a:xfrm>
            <a:off x="0" y="6209724"/>
            <a:ext cx="1438405" cy="628330"/>
          </a:xfrm>
          <a:prstGeom prst="rect">
            <a:avLst/>
          </a:prstGeom>
        </p:spPr>
      </p:pic>
      <p:sp>
        <p:nvSpPr>
          <p:cNvPr id="22" name="Rectangle 21">
            <a:extLst>
              <a:ext uri="{FF2B5EF4-FFF2-40B4-BE49-F238E27FC236}">
                <a16:creationId xmlns:a16="http://schemas.microsoft.com/office/drawing/2014/main" id="{2E0650E2-A60D-448F-AD73-05A6F63AB330}"/>
              </a:ext>
            </a:extLst>
          </p:cNvPr>
          <p:cNvSpPr/>
          <p:nvPr/>
        </p:nvSpPr>
        <p:spPr>
          <a:xfrm>
            <a:off x="2672060" y="2639068"/>
            <a:ext cx="4060537" cy="10542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ea typeface="Calibri" panose="020F0502020204030204" pitchFamily="34" charset="0"/>
                <a:cs typeface="Times New Roman" panose="02020603050405020304" pitchFamily="18" charset="0"/>
              </a:rPr>
              <a:t>Fermentation:  </a:t>
            </a:r>
            <a:r>
              <a:rPr lang="en-US" sz="1100" dirty="0">
                <a:ea typeface="Calibri" panose="020F0502020204030204" pitchFamily="34" charset="0"/>
                <a:cs typeface="Times New Roman" panose="02020603050405020304" pitchFamily="18" charset="0"/>
              </a:rPr>
              <a:t>It occurs when yeast breaks down sugars in the absence of oxygen. Fermentation is used to make alcoholic drinks, such as beer and wine. Carbon dioxide gas is also produced during fermentation: glucose (sugar) → ethanol (alcohol) + carbon dioxide. Fermentation is an example of anaerobic respiration</a:t>
            </a:r>
          </a:p>
        </p:txBody>
      </p:sp>
      <p:sp>
        <p:nvSpPr>
          <p:cNvPr id="24" name="TextBox 23">
            <a:extLst>
              <a:ext uri="{FF2B5EF4-FFF2-40B4-BE49-F238E27FC236}">
                <a16:creationId xmlns:a16="http://schemas.microsoft.com/office/drawing/2014/main" id="{22D47C55-4E6A-46B5-BD39-C72E959F9548}"/>
              </a:ext>
            </a:extLst>
          </p:cNvPr>
          <p:cNvSpPr txBox="1"/>
          <p:nvPr/>
        </p:nvSpPr>
        <p:spPr>
          <a:xfrm>
            <a:off x="2672059" y="3755887"/>
            <a:ext cx="4060538" cy="1107996"/>
          </a:xfrm>
          <a:prstGeom prst="rect">
            <a:avLst/>
          </a:prstGeom>
          <a:noFill/>
          <a:ln w="28575">
            <a:solidFill>
              <a:srgbClr val="00B0F0"/>
            </a:solidFill>
            <a:prstDash val="lgDash"/>
          </a:ln>
        </p:spPr>
        <p:txBody>
          <a:bodyPr wrap="square" rtlCol="0">
            <a:spAutoFit/>
          </a:bodyPr>
          <a:lstStyle/>
          <a:p>
            <a:pPr algn="just">
              <a:defRPr/>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Metabolism is the set of life-sustaining chemical transformations within the cells of living organisms. The three main purposes of metabolism are the conversion of food/fuel to energy to run cellular processes, the conversion of food/fuel to building blocks for proteins, lipids, nucleic acids, and some carbohydrates, and the elimination of nitrogenous wastes. </a:t>
            </a:r>
          </a:p>
        </p:txBody>
      </p:sp>
      <p:pic>
        <p:nvPicPr>
          <p:cNvPr id="27" name="Picture 26">
            <a:extLst>
              <a:ext uri="{FF2B5EF4-FFF2-40B4-BE49-F238E27FC236}">
                <a16:creationId xmlns:a16="http://schemas.microsoft.com/office/drawing/2014/main" id="{06126F95-DF63-4487-B44E-B8EDA03E567B}"/>
              </a:ext>
            </a:extLst>
          </p:cNvPr>
          <p:cNvPicPr>
            <a:picLocks noChangeAspect="1"/>
          </p:cNvPicPr>
          <p:nvPr/>
        </p:nvPicPr>
        <p:blipFill>
          <a:blip r:embed="rId10"/>
          <a:stretch>
            <a:fillRect/>
          </a:stretch>
        </p:blipFill>
        <p:spPr>
          <a:xfrm>
            <a:off x="1472392" y="1070048"/>
            <a:ext cx="4392215" cy="622323"/>
          </a:xfrm>
          <a:prstGeom prst="rect">
            <a:avLst/>
          </a:prstGeom>
        </p:spPr>
      </p:pic>
      <p:pic>
        <p:nvPicPr>
          <p:cNvPr id="28" name="Picture 2" descr="mitochondria #memes #green #science #cell #aesthetic - Roses Are ...">
            <a:extLst>
              <a:ext uri="{FF2B5EF4-FFF2-40B4-BE49-F238E27FC236}">
                <a16:creationId xmlns:a16="http://schemas.microsoft.com/office/drawing/2014/main" id="{7F757D8A-3D72-46C1-AD99-2EB989AD495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982" b="96733" l="10000" r="90000"/>
                    </a14:imgEffect>
                  </a14:imgLayer>
                </a14:imgProps>
              </a:ext>
              <a:ext uri="{28A0092B-C50C-407E-A947-70E740481C1C}">
                <a14:useLocalDpi xmlns:a14="http://schemas.microsoft.com/office/drawing/2010/main" val="0"/>
              </a:ext>
            </a:extLst>
          </a:blip>
          <a:srcRect/>
          <a:stretch>
            <a:fillRect/>
          </a:stretch>
        </p:blipFill>
        <p:spPr bwMode="auto">
          <a:xfrm rot="1113891" flipH="1">
            <a:off x="-310854" y="1039161"/>
            <a:ext cx="2341682" cy="16494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B180D16-1C6F-4652-AF66-63734C6986A7}"/>
              </a:ext>
            </a:extLst>
          </p:cNvPr>
          <p:cNvPicPr>
            <a:picLocks noChangeAspect="1"/>
          </p:cNvPicPr>
          <p:nvPr/>
        </p:nvPicPr>
        <p:blipFill>
          <a:blip r:embed="rId13"/>
          <a:stretch>
            <a:fillRect/>
          </a:stretch>
        </p:blipFill>
        <p:spPr>
          <a:xfrm>
            <a:off x="104604" y="2643422"/>
            <a:ext cx="2442575" cy="2178922"/>
          </a:xfrm>
          <a:prstGeom prst="rect">
            <a:avLst/>
          </a:prstGeom>
        </p:spPr>
      </p:pic>
      <p:pic>
        <p:nvPicPr>
          <p:cNvPr id="32" name="Picture 31">
            <a:extLst>
              <a:ext uri="{FF2B5EF4-FFF2-40B4-BE49-F238E27FC236}">
                <a16:creationId xmlns:a16="http://schemas.microsoft.com/office/drawing/2014/main" id="{46AEA7C2-0EC8-4B1B-89C1-FF2F81CC2637}"/>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13578">
            <a:off x="3553702" y="7194183"/>
            <a:ext cx="1763664" cy="1658536"/>
          </a:xfrm>
          <a:prstGeom prst="rect">
            <a:avLst/>
          </a:prstGeom>
        </p:spPr>
      </p:pic>
    </p:spTree>
    <p:extLst>
      <p:ext uri="{BB962C8B-B14F-4D97-AF65-F5344CB8AC3E}">
        <p14:creationId xmlns:p14="http://schemas.microsoft.com/office/powerpoint/2010/main" val="25749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respiration </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21A7E22F-DE48-3B02-22C1-158062FA5CDD}"/>
              </a:ext>
            </a:extLst>
          </p:cNvPr>
          <p:cNvPicPr>
            <a:picLocks noChangeAspect="1"/>
          </p:cNvPicPr>
          <p:nvPr/>
        </p:nvPicPr>
        <p:blipFill>
          <a:blip r:embed="rId14"/>
          <a:stretch>
            <a:fillRect/>
          </a:stretch>
        </p:blipFill>
        <p:spPr>
          <a:xfrm>
            <a:off x="549037" y="4896150"/>
            <a:ext cx="2338542" cy="1315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2376</TotalTime>
  <Words>380</Words>
  <Application>Microsoft Office PowerPoint</Application>
  <PresentationFormat>On-screen Show (4:3)</PresentationFormat>
  <Paragraphs>20</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34</cp:revision>
  <dcterms:created xsi:type="dcterms:W3CDTF">2020-08-09T12:15:05Z</dcterms:created>
  <dcterms:modified xsi:type="dcterms:W3CDTF">2024-08-01T07:15:12Z</dcterms:modified>
</cp:coreProperties>
</file>