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58" r:id="rId3"/>
    <p:sldId id="260" r:id="rId4"/>
    <p:sldId id="263" r:id="rId5"/>
    <p:sldId id="264" r:id="rId6"/>
    <p:sldId id="267" r:id="rId7"/>
    <p:sldId id="261" r:id="rId8"/>
    <p:sldId id="262"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8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476" autoAdjust="0"/>
  </p:normalViewPr>
  <p:slideViewPr>
    <p:cSldViewPr snapToGrid="0">
      <p:cViewPr>
        <p:scale>
          <a:sx n="40" d="100"/>
          <a:sy n="40" d="100"/>
        </p:scale>
        <p:origin x="440"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5F97E1-5DFF-492E-9AA6-D0F8E7A3D8D6}" type="datetimeFigureOut">
              <a:rPr lang="en-GB" smtClean="0"/>
              <a:t>02/06/2024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5C4424-F935-40CD-8406-6F615E7CAA4D}" type="slidenum">
              <a:rPr lang="en-GB" smtClean="0"/>
              <a:t>‹#›</a:t>
            </a:fld>
            <a:endParaRPr lang="en-GB"/>
          </a:p>
        </p:txBody>
      </p:sp>
    </p:spTree>
    <p:extLst>
      <p:ext uri="{BB962C8B-B14F-4D97-AF65-F5344CB8AC3E}">
        <p14:creationId xmlns:p14="http://schemas.microsoft.com/office/powerpoint/2010/main" val="2472734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5C4424-F935-40CD-8406-6F615E7CAA4D}" type="slidenum">
              <a:rPr lang="en-GB" smtClean="0"/>
              <a:t>2</a:t>
            </a:fld>
            <a:endParaRPr lang="en-GB"/>
          </a:p>
        </p:txBody>
      </p:sp>
    </p:spTree>
    <p:extLst>
      <p:ext uri="{BB962C8B-B14F-4D97-AF65-F5344CB8AC3E}">
        <p14:creationId xmlns:p14="http://schemas.microsoft.com/office/powerpoint/2010/main" val="3600012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5C4424-F935-40CD-8406-6F615E7CAA4D}" type="slidenum">
              <a:rPr lang="en-GB" smtClean="0"/>
              <a:t>3</a:t>
            </a:fld>
            <a:endParaRPr lang="en-GB"/>
          </a:p>
        </p:txBody>
      </p:sp>
    </p:spTree>
    <p:extLst>
      <p:ext uri="{BB962C8B-B14F-4D97-AF65-F5344CB8AC3E}">
        <p14:creationId xmlns:p14="http://schemas.microsoft.com/office/powerpoint/2010/main" val="3772039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11111"/>
                </a:solidFill>
                <a:effectLst/>
                <a:highlight>
                  <a:srgbClr val="F1F1F1"/>
                </a:highlight>
                <a:latin typeface="Ubuntu" panose="020B0504030602030204" pitchFamily="34" charset="0"/>
              </a:rPr>
              <a:t>body snatching was at an all time high in Europe during the 19</a:t>
            </a:r>
            <a:r>
              <a:rPr lang="en-GB" b="0" i="0" baseline="30000" dirty="0">
                <a:solidFill>
                  <a:srgbClr val="111111"/>
                </a:solidFill>
                <a:effectLst/>
                <a:highlight>
                  <a:srgbClr val="F1F1F1"/>
                </a:highlight>
                <a:latin typeface="Ubuntu" panose="020B0504030602030204" pitchFamily="34" charset="0"/>
              </a:rPr>
              <a:t>th</a:t>
            </a:r>
            <a:r>
              <a:rPr lang="en-GB" b="0" i="0" dirty="0">
                <a:solidFill>
                  <a:srgbClr val="111111"/>
                </a:solidFill>
                <a:effectLst/>
                <a:highlight>
                  <a:srgbClr val="F1F1F1"/>
                </a:highlight>
                <a:latin typeface="Ubuntu" panose="020B0504030602030204" pitchFamily="34" charset="0"/>
              </a:rPr>
              <a:t> century. There was a reduction in executions, which was the traditional source of cadavers for medical schools. There was also, simultaneously, an influx in students wanting to study anatomy</a:t>
            </a:r>
          </a:p>
          <a:p>
            <a:endParaRPr lang="en-GB" b="0" i="0" dirty="0">
              <a:solidFill>
                <a:srgbClr val="111111"/>
              </a:solidFill>
              <a:effectLst/>
              <a:highlight>
                <a:srgbClr val="F1F1F1"/>
              </a:highlight>
              <a:latin typeface="Ubuntu" panose="020B0504030602030204" pitchFamily="34" charset="0"/>
            </a:endParaRPr>
          </a:p>
          <a:p>
            <a:r>
              <a:rPr lang="en-GB" b="0" i="0" dirty="0">
                <a:solidFill>
                  <a:srgbClr val="111111"/>
                </a:solidFill>
                <a:effectLst/>
                <a:highlight>
                  <a:srgbClr val="F1F1F1"/>
                </a:highlight>
                <a:latin typeface="Ubuntu" panose="020B0504030602030204" pitchFamily="34" charset="0"/>
              </a:rPr>
              <a:t>The punishment for convicted body snatchers was very lax and usually only resulted in a fine. Many medical professionals condoned the practice as a necessary evil, which benefits towards science would outweigh its moral controversy</a:t>
            </a:r>
          </a:p>
          <a:p>
            <a:endParaRPr lang="en-GB" b="0" i="0" dirty="0">
              <a:solidFill>
                <a:srgbClr val="111111"/>
              </a:solidFill>
              <a:effectLst/>
              <a:highlight>
                <a:srgbClr val="F1F1F1"/>
              </a:highlight>
              <a:latin typeface="Ubuntu" panose="020B0504030602030204" pitchFamily="34" charset="0"/>
            </a:endParaRPr>
          </a:p>
          <a:p>
            <a:r>
              <a:rPr lang="en-GB" sz="1200" b="1" dirty="0"/>
              <a:t>It is easy to see how the story of Frankenstein isn’t that crazy when you compare it to the events occurring while Shelley was writing her book.</a:t>
            </a:r>
            <a:endParaRPr lang="en-GB" dirty="0"/>
          </a:p>
        </p:txBody>
      </p:sp>
      <p:sp>
        <p:nvSpPr>
          <p:cNvPr id="4" name="Slide Number Placeholder 3"/>
          <p:cNvSpPr>
            <a:spLocks noGrp="1"/>
          </p:cNvSpPr>
          <p:nvPr>
            <p:ph type="sldNum" sz="quarter" idx="5"/>
          </p:nvPr>
        </p:nvSpPr>
        <p:spPr/>
        <p:txBody>
          <a:bodyPr/>
          <a:lstStyle/>
          <a:p>
            <a:fld id="{D65C4424-F935-40CD-8406-6F615E7CAA4D}" type="slidenum">
              <a:rPr lang="en-GB" smtClean="0"/>
              <a:t>4</a:t>
            </a:fld>
            <a:endParaRPr lang="en-GB"/>
          </a:p>
        </p:txBody>
      </p:sp>
    </p:spTree>
    <p:extLst>
      <p:ext uri="{BB962C8B-B14F-4D97-AF65-F5344CB8AC3E}">
        <p14:creationId xmlns:p14="http://schemas.microsoft.com/office/powerpoint/2010/main" val="2423558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5C4424-F935-40CD-8406-6F615E7CAA4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036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5C4424-F935-40CD-8406-6F615E7CAA4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0578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5C4424-F935-40CD-8406-6F615E7CAA4D}" type="slidenum">
              <a:rPr lang="en-GB" smtClean="0"/>
              <a:t>7</a:t>
            </a:fld>
            <a:endParaRPr lang="en-GB"/>
          </a:p>
        </p:txBody>
      </p:sp>
    </p:spTree>
    <p:extLst>
      <p:ext uri="{BB962C8B-B14F-4D97-AF65-F5344CB8AC3E}">
        <p14:creationId xmlns:p14="http://schemas.microsoft.com/office/powerpoint/2010/main" val="3578087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5C4424-F935-40CD-8406-6F615E7CAA4D}" type="slidenum">
              <a:rPr lang="en-GB" smtClean="0"/>
              <a:t>8</a:t>
            </a:fld>
            <a:endParaRPr lang="en-GB"/>
          </a:p>
        </p:txBody>
      </p:sp>
    </p:spTree>
    <p:extLst>
      <p:ext uri="{BB962C8B-B14F-4D97-AF65-F5344CB8AC3E}">
        <p14:creationId xmlns:p14="http://schemas.microsoft.com/office/powerpoint/2010/main" val="3269675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5C4424-F935-40CD-8406-6F615E7CAA4D}" type="slidenum">
              <a:rPr lang="en-GB" smtClean="0"/>
              <a:t>9</a:t>
            </a:fld>
            <a:endParaRPr lang="en-GB"/>
          </a:p>
        </p:txBody>
      </p:sp>
    </p:spTree>
    <p:extLst>
      <p:ext uri="{BB962C8B-B14F-4D97-AF65-F5344CB8AC3E}">
        <p14:creationId xmlns:p14="http://schemas.microsoft.com/office/powerpoint/2010/main" val="921437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5C4424-F935-40CD-8406-6F615E7CAA4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05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75B58-80BD-F5AF-4894-A6BCE760E5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475D125-426D-9059-7521-BEC3806C80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5AF746-58E3-63D6-30B8-C724D9837BC0}"/>
              </a:ext>
            </a:extLst>
          </p:cNvPr>
          <p:cNvSpPr>
            <a:spLocks noGrp="1"/>
          </p:cNvSpPr>
          <p:nvPr>
            <p:ph type="dt" sz="half" idx="10"/>
          </p:nvPr>
        </p:nvSpPr>
        <p:spPr/>
        <p:txBody>
          <a:bodyPr/>
          <a:lstStyle/>
          <a:p>
            <a:fld id="{6149A80B-F89B-4E5B-8A4E-19360AC1B93B}" type="datetimeFigureOut">
              <a:rPr lang="en-GB" smtClean="0"/>
              <a:t>02/06/2024</a:t>
            </a:fld>
            <a:endParaRPr lang="en-GB"/>
          </a:p>
        </p:txBody>
      </p:sp>
      <p:sp>
        <p:nvSpPr>
          <p:cNvPr id="5" name="Footer Placeholder 4">
            <a:extLst>
              <a:ext uri="{FF2B5EF4-FFF2-40B4-BE49-F238E27FC236}">
                <a16:creationId xmlns:a16="http://schemas.microsoft.com/office/drawing/2014/main" id="{7981FDA5-4EB0-BA4C-D433-AE7BF271E8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C8B827-46E3-0EA3-2FC2-B7BFC2C4CD39}"/>
              </a:ext>
            </a:extLst>
          </p:cNvPr>
          <p:cNvSpPr>
            <a:spLocks noGrp="1"/>
          </p:cNvSpPr>
          <p:nvPr>
            <p:ph type="sldNum" sz="quarter" idx="12"/>
          </p:nvPr>
        </p:nvSpPr>
        <p:spPr/>
        <p:txBody>
          <a:bodyPr/>
          <a:lstStyle/>
          <a:p>
            <a:fld id="{B4491AFD-EAE5-464B-BC82-36DA1B49EB4D}" type="slidenum">
              <a:rPr lang="en-GB" smtClean="0"/>
              <a:t>‹#›</a:t>
            </a:fld>
            <a:endParaRPr lang="en-GB"/>
          </a:p>
        </p:txBody>
      </p:sp>
    </p:spTree>
    <p:extLst>
      <p:ext uri="{BB962C8B-B14F-4D97-AF65-F5344CB8AC3E}">
        <p14:creationId xmlns:p14="http://schemas.microsoft.com/office/powerpoint/2010/main" val="2400929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4FC2-5018-2669-B627-F1C25D6D746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8F39F4-0838-BFEF-856C-60D69C0962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1E15AB-80B6-8A04-D644-BD72239F083F}"/>
              </a:ext>
            </a:extLst>
          </p:cNvPr>
          <p:cNvSpPr>
            <a:spLocks noGrp="1"/>
          </p:cNvSpPr>
          <p:nvPr>
            <p:ph type="dt" sz="half" idx="10"/>
          </p:nvPr>
        </p:nvSpPr>
        <p:spPr/>
        <p:txBody>
          <a:bodyPr/>
          <a:lstStyle/>
          <a:p>
            <a:fld id="{6149A80B-F89B-4E5B-8A4E-19360AC1B93B}" type="datetimeFigureOut">
              <a:rPr lang="en-GB" smtClean="0"/>
              <a:t>02/06/2024</a:t>
            </a:fld>
            <a:endParaRPr lang="en-GB"/>
          </a:p>
        </p:txBody>
      </p:sp>
      <p:sp>
        <p:nvSpPr>
          <p:cNvPr id="5" name="Footer Placeholder 4">
            <a:extLst>
              <a:ext uri="{FF2B5EF4-FFF2-40B4-BE49-F238E27FC236}">
                <a16:creationId xmlns:a16="http://schemas.microsoft.com/office/drawing/2014/main" id="{9CF4B5CC-A2E0-F92C-2876-A9C7DF9122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0E1688-0AE0-B104-4867-BAE70CF7F9C0}"/>
              </a:ext>
            </a:extLst>
          </p:cNvPr>
          <p:cNvSpPr>
            <a:spLocks noGrp="1"/>
          </p:cNvSpPr>
          <p:nvPr>
            <p:ph type="sldNum" sz="quarter" idx="12"/>
          </p:nvPr>
        </p:nvSpPr>
        <p:spPr/>
        <p:txBody>
          <a:bodyPr/>
          <a:lstStyle/>
          <a:p>
            <a:fld id="{B4491AFD-EAE5-464B-BC82-36DA1B49EB4D}" type="slidenum">
              <a:rPr lang="en-GB" smtClean="0"/>
              <a:t>‹#›</a:t>
            </a:fld>
            <a:endParaRPr lang="en-GB"/>
          </a:p>
        </p:txBody>
      </p:sp>
    </p:spTree>
    <p:extLst>
      <p:ext uri="{BB962C8B-B14F-4D97-AF65-F5344CB8AC3E}">
        <p14:creationId xmlns:p14="http://schemas.microsoft.com/office/powerpoint/2010/main" val="191829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345E2B-0FEF-AB44-0111-DE45F12753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4BD402-AB52-8A13-4A3D-BB0029B500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2D8751-7AE6-EF6B-4C6C-789C73C92E0D}"/>
              </a:ext>
            </a:extLst>
          </p:cNvPr>
          <p:cNvSpPr>
            <a:spLocks noGrp="1"/>
          </p:cNvSpPr>
          <p:nvPr>
            <p:ph type="dt" sz="half" idx="10"/>
          </p:nvPr>
        </p:nvSpPr>
        <p:spPr/>
        <p:txBody>
          <a:bodyPr/>
          <a:lstStyle/>
          <a:p>
            <a:fld id="{6149A80B-F89B-4E5B-8A4E-19360AC1B93B}" type="datetimeFigureOut">
              <a:rPr lang="en-GB" smtClean="0"/>
              <a:t>02/06/2024</a:t>
            </a:fld>
            <a:endParaRPr lang="en-GB"/>
          </a:p>
        </p:txBody>
      </p:sp>
      <p:sp>
        <p:nvSpPr>
          <p:cNvPr id="5" name="Footer Placeholder 4">
            <a:extLst>
              <a:ext uri="{FF2B5EF4-FFF2-40B4-BE49-F238E27FC236}">
                <a16:creationId xmlns:a16="http://schemas.microsoft.com/office/drawing/2014/main" id="{5AF171AD-96B0-09B8-759E-84148A4145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A3D15A-25F0-518A-272B-A9C2275B37AB}"/>
              </a:ext>
            </a:extLst>
          </p:cNvPr>
          <p:cNvSpPr>
            <a:spLocks noGrp="1"/>
          </p:cNvSpPr>
          <p:nvPr>
            <p:ph type="sldNum" sz="quarter" idx="12"/>
          </p:nvPr>
        </p:nvSpPr>
        <p:spPr/>
        <p:txBody>
          <a:bodyPr/>
          <a:lstStyle/>
          <a:p>
            <a:fld id="{B4491AFD-EAE5-464B-BC82-36DA1B49EB4D}" type="slidenum">
              <a:rPr lang="en-GB" smtClean="0"/>
              <a:t>‹#›</a:t>
            </a:fld>
            <a:endParaRPr lang="en-GB"/>
          </a:p>
        </p:txBody>
      </p:sp>
    </p:spTree>
    <p:extLst>
      <p:ext uri="{BB962C8B-B14F-4D97-AF65-F5344CB8AC3E}">
        <p14:creationId xmlns:p14="http://schemas.microsoft.com/office/powerpoint/2010/main" val="255008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4F142-C1DC-E32A-7B5F-F3C2025BD6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4DB999-20A6-ABB7-266E-675A8E7561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38F707-F0EF-532D-2016-0B77C0A8EB3D}"/>
              </a:ext>
            </a:extLst>
          </p:cNvPr>
          <p:cNvSpPr>
            <a:spLocks noGrp="1"/>
          </p:cNvSpPr>
          <p:nvPr>
            <p:ph type="dt" sz="half" idx="10"/>
          </p:nvPr>
        </p:nvSpPr>
        <p:spPr/>
        <p:txBody>
          <a:bodyPr/>
          <a:lstStyle/>
          <a:p>
            <a:fld id="{6149A80B-F89B-4E5B-8A4E-19360AC1B93B}" type="datetimeFigureOut">
              <a:rPr lang="en-GB" smtClean="0"/>
              <a:t>02/06/2024</a:t>
            </a:fld>
            <a:endParaRPr lang="en-GB"/>
          </a:p>
        </p:txBody>
      </p:sp>
      <p:sp>
        <p:nvSpPr>
          <p:cNvPr id="5" name="Footer Placeholder 4">
            <a:extLst>
              <a:ext uri="{FF2B5EF4-FFF2-40B4-BE49-F238E27FC236}">
                <a16:creationId xmlns:a16="http://schemas.microsoft.com/office/drawing/2014/main" id="{8EC2F8E4-D58A-5191-8159-9A1E339390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EC7CD3-BD20-893C-7448-9FBB55298EF2}"/>
              </a:ext>
            </a:extLst>
          </p:cNvPr>
          <p:cNvSpPr>
            <a:spLocks noGrp="1"/>
          </p:cNvSpPr>
          <p:nvPr>
            <p:ph type="sldNum" sz="quarter" idx="12"/>
          </p:nvPr>
        </p:nvSpPr>
        <p:spPr/>
        <p:txBody>
          <a:bodyPr/>
          <a:lstStyle/>
          <a:p>
            <a:fld id="{B4491AFD-EAE5-464B-BC82-36DA1B49EB4D}" type="slidenum">
              <a:rPr lang="en-GB" smtClean="0"/>
              <a:t>‹#›</a:t>
            </a:fld>
            <a:endParaRPr lang="en-GB"/>
          </a:p>
        </p:txBody>
      </p:sp>
    </p:spTree>
    <p:extLst>
      <p:ext uri="{BB962C8B-B14F-4D97-AF65-F5344CB8AC3E}">
        <p14:creationId xmlns:p14="http://schemas.microsoft.com/office/powerpoint/2010/main" val="1766865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49BCE-62EB-E8D1-8CDA-9FC613214D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E334E4D-CF94-4261-5935-DFAA9FFF47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08ACBD-4F84-6C6E-71ED-2E0D68A89E05}"/>
              </a:ext>
            </a:extLst>
          </p:cNvPr>
          <p:cNvSpPr>
            <a:spLocks noGrp="1"/>
          </p:cNvSpPr>
          <p:nvPr>
            <p:ph type="dt" sz="half" idx="10"/>
          </p:nvPr>
        </p:nvSpPr>
        <p:spPr/>
        <p:txBody>
          <a:bodyPr/>
          <a:lstStyle/>
          <a:p>
            <a:fld id="{6149A80B-F89B-4E5B-8A4E-19360AC1B93B}" type="datetimeFigureOut">
              <a:rPr lang="en-GB" smtClean="0"/>
              <a:t>02/06/2024</a:t>
            </a:fld>
            <a:endParaRPr lang="en-GB"/>
          </a:p>
        </p:txBody>
      </p:sp>
      <p:sp>
        <p:nvSpPr>
          <p:cNvPr id="5" name="Footer Placeholder 4">
            <a:extLst>
              <a:ext uri="{FF2B5EF4-FFF2-40B4-BE49-F238E27FC236}">
                <a16:creationId xmlns:a16="http://schemas.microsoft.com/office/drawing/2014/main" id="{EA5463CD-534F-7DDC-626B-49013A2DF8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E55126-841F-0304-3C88-F1FCF72437CE}"/>
              </a:ext>
            </a:extLst>
          </p:cNvPr>
          <p:cNvSpPr>
            <a:spLocks noGrp="1"/>
          </p:cNvSpPr>
          <p:nvPr>
            <p:ph type="sldNum" sz="quarter" idx="12"/>
          </p:nvPr>
        </p:nvSpPr>
        <p:spPr/>
        <p:txBody>
          <a:bodyPr/>
          <a:lstStyle/>
          <a:p>
            <a:fld id="{B4491AFD-EAE5-464B-BC82-36DA1B49EB4D}" type="slidenum">
              <a:rPr lang="en-GB" smtClean="0"/>
              <a:t>‹#›</a:t>
            </a:fld>
            <a:endParaRPr lang="en-GB"/>
          </a:p>
        </p:txBody>
      </p:sp>
    </p:spTree>
    <p:extLst>
      <p:ext uri="{BB962C8B-B14F-4D97-AF65-F5344CB8AC3E}">
        <p14:creationId xmlns:p14="http://schemas.microsoft.com/office/powerpoint/2010/main" val="93192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690C2-277D-6A7C-70CC-C042953228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325FCD-0EF0-0C0F-E7A1-5D05AF9EFB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52F46E-1404-F0EF-A651-B660D6ED30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5E6379-EB4F-1655-22E2-924679879ABA}"/>
              </a:ext>
            </a:extLst>
          </p:cNvPr>
          <p:cNvSpPr>
            <a:spLocks noGrp="1"/>
          </p:cNvSpPr>
          <p:nvPr>
            <p:ph type="dt" sz="half" idx="10"/>
          </p:nvPr>
        </p:nvSpPr>
        <p:spPr/>
        <p:txBody>
          <a:bodyPr/>
          <a:lstStyle/>
          <a:p>
            <a:fld id="{6149A80B-F89B-4E5B-8A4E-19360AC1B93B}" type="datetimeFigureOut">
              <a:rPr lang="en-GB" smtClean="0"/>
              <a:t>02/06/2024</a:t>
            </a:fld>
            <a:endParaRPr lang="en-GB"/>
          </a:p>
        </p:txBody>
      </p:sp>
      <p:sp>
        <p:nvSpPr>
          <p:cNvPr id="6" name="Footer Placeholder 5">
            <a:extLst>
              <a:ext uri="{FF2B5EF4-FFF2-40B4-BE49-F238E27FC236}">
                <a16:creationId xmlns:a16="http://schemas.microsoft.com/office/drawing/2014/main" id="{941D47BE-957F-78ED-A8D8-02830792B3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2D2E71-BA8B-E718-6C99-DDE6BD64AA8B}"/>
              </a:ext>
            </a:extLst>
          </p:cNvPr>
          <p:cNvSpPr>
            <a:spLocks noGrp="1"/>
          </p:cNvSpPr>
          <p:nvPr>
            <p:ph type="sldNum" sz="quarter" idx="12"/>
          </p:nvPr>
        </p:nvSpPr>
        <p:spPr/>
        <p:txBody>
          <a:bodyPr/>
          <a:lstStyle/>
          <a:p>
            <a:fld id="{B4491AFD-EAE5-464B-BC82-36DA1B49EB4D}" type="slidenum">
              <a:rPr lang="en-GB" smtClean="0"/>
              <a:t>‹#›</a:t>
            </a:fld>
            <a:endParaRPr lang="en-GB"/>
          </a:p>
        </p:txBody>
      </p:sp>
    </p:spTree>
    <p:extLst>
      <p:ext uri="{BB962C8B-B14F-4D97-AF65-F5344CB8AC3E}">
        <p14:creationId xmlns:p14="http://schemas.microsoft.com/office/powerpoint/2010/main" val="2471715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00CDE-BDD4-0D30-3D1C-26B8A545C0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971F19-C62E-B9A0-00D7-A4B266C6BD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8BDD35-34D5-A1A5-3C09-77035AB628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999AADD-0A7A-8366-824F-9D62F8BF5B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E6C4A0-DFBD-034E-EBC7-CD814E9DC6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E0A6D9-3B9E-B6ED-0A5B-27277C7509DD}"/>
              </a:ext>
            </a:extLst>
          </p:cNvPr>
          <p:cNvSpPr>
            <a:spLocks noGrp="1"/>
          </p:cNvSpPr>
          <p:nvPr>
            <p:ph type="dt" sz="half" idx="10"/>
          </p:nvPr>
        </p:nvSpPr>
        <p:spPr/>
        <p:txBody>
          <a:bodyPr/>
          <a:lstStyle/>
          <a:p>
            <a:fld id="{6149A80B-F89B-4E5B-8A4E-19360AC1B93B}" type="datetimeFigureOut">
              <a:rPr lang="en-GB" smtClean="0"/>
              <a:t>02/06/2024</a:t>
            </a:fld>
            <a:endParaRPr lang="en-GB"/>
          </a:p>
        </p:txBody>
      </p:sp>
      <p:sp>
        <p:nvSpPr>
          <p:cNvPr id="8" name="Footer Placeholder 7">
            <a:extLst>
              <a:ext uri="{FF2B5EF4-FFF2-40B4-BE49-F238E27FC236}">
                <a16:creationId xmlns:a16="http://schemas.microsoft.com/office/drawing/2014/main" id="{9B83C4C8-701C-4938-6091-5C660FC38F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83BC0E2-39F5-6D47-0A94-B96198D0CDBF}"/>
              </a:ext>
            </a:extLst>
          </p:cNvPr>
          <p:cNvSpPr>
            <a:spLocks noGrp="1"/>
          </p:cNvSpPr>
          <p:nvPr>
            <p:ph type="sldNum" sz="quarter" idx="12"/>
          </p:nvPr>
        </p:nvSpPr>
        <p:spPr/>
        <p:txBody>
          <a:bodyPr/>
          <a:lstStyle/>
          <a:p>
            <a:fld id="{B4491AFD-EAE5-464B-BC82-36DA1B49EB4D}" type="slidenum">
              <a:rPr lang="en-GB" smtClean="0"/>
              <a:t>‹#›</a:t>
            </a:fld>
            <a:endParaRPr lang="en-GB"/>
          </a:p>
        </p:txBody>
      </p:sp>
    </p:spTree>
    <p:extLst>
      <p:ext uri="{BB962C8B-B14F-4D97-AF65-F5344CB8AC3E}">
        <p14:creationId xmlns:p14="http://schemas.microsoft.com/office/powerpoint/2010/main" val="3346617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697F-1DC7-8058-90E0-3E1791EC91D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466078C-6ABE-887B-F1FB-3DF542FDD855}"/>
              </a:ext>
            </a:extLst>
          </p:cNvPr>
          <p:cNvSpPr>
            <a:spLocks noGrp="1"/>
          </p:cNvSpPr>
          <p:nvPr>
            <p:ph type="dt" sz="half" idx="10"/>
          </p:nvPr>
        </p:nvSpPr>
        <p:spPr/>
        <p:txBody>
          <a:bodyPr/>
          <a:lstStyle/>
          <a:p>
            <a:fld id="{6149A80B-F89B-4E5B-8A4E-19360AC1B93B}" type="datetimeFigureOut">
              <a:rPr lang="en-GB" smtClean="0"/>
              <a:t>02/06/2024</a:t>
            </a:fld>
            <a:endParaRPr lang="en-GB"/>
          </a:p>
        </p:txBody>
      </p:sp>
      <p:sp>
        <p:nvSpPr>
          <p:cNvPr id="4" name="Footer Placeholder 3">
            <a:extLst>
              <a:ext uri="{FF2B5EF4-FFF2-40B4-BE49-F238E27FC236}">
                <a16:creationId xmlns:a16="http://schemas.microsoft.com/office/drawing/2014/main" id="{95B1D9E2-9FD2-EB17-1AB6-DA37373B3FE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5AE83C-7344-3EAE-67DB-E83D62EFD649}"/>
              </a:ext>
            </a:extLst>
          </p:cNvPr>
          <p:cNvSpPr>
            <a:spLocks noGrp="1"/>
          </p:cNvSpPr>
          <p:nvPr>
            <p:ph type="sldNum" sz="quarter" idx="12"/>
          </p:nvPr>
        </p:nvSpPr>
        <p:spPr/>
        <p:txBody>
          <a:bodyPr/>
          <a:lstStyle/>
          <a:p>
            <a:fld id="{B4491AFD-EAE5-464B-BC82-36DA1B49EB4D}" type="slidenum">
              <a:rPr lang="en-GB" smtClean="0"/>
              <a:t>‹#›</a:t>
            </a:fld>
            <a:endParaRPr lang="en-GB"/>
          </a:p>
        </p:txBody>
      </p:sp>
    </p:spTree>
    <p:extLst>
      <p:ext uri="{BB962C8B-B14F-4D97-AF65-F5344CB8AC3E}">
        <p14:creationId xmlns:p14="http://schemas.microsoft.com/office/powerpoint/2010/main" val="2859671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B210D5-43A6-AD8D-D6F0-E2DA99691B30}"/>
              </a:ext>
            </a:extLst>
          </p:cNvPr>
          <p:cNvSpPr>
            <a:spLocks noGrp="1"/>
          </p:cNvSpPr>
          <p:nvPr>
            <p:ph type="dt" sz="half" idx="10"/>
          </p:nvPr>
        </p:nvSpPr>
        <p:spPr/>
        <p:txBody>
          <a:bodyPr/>
          <a:lstStyle/>
          <a:p>
            <a:fld id="{6149A80B-F89B-4E5B-8A4E-19360AC1B93B}" type="datetimeFigureOut">
              <a:rPr lang="en-GB" smtClean="0"/>
              <a:t>02/06/2024</a:t>
            </a:fld>
            <a:endParaRPr lang="en-GB"/>
          </a:p>
        </p:txBody>
      </p:sp>
      <p:sp>
        <p:nvSpPr>
          <p:cNvPr id="3" name="Footer Placeholder 2">
            <a:extLst>
              <a:ext uri="{FF2B5EF4-FFF2-40B4-BE49-F238E27FC236}">
                <a16:creationId xmlns:a16="http://schemas.microsoft.com/office/drawing/2014/main" id="{56D48631-943F-C32F-BF06-8437F5ECE36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F1B4AB-5013-52A7-7D1E-38E75997EF40}"/>
              </a:ext>
            </a:extLst>
          </p:cNvPr>
          <p:cNvSpPr>
            <a:spLocks noGrp="1"/>
          </p:cNvSpPr>
          <p:nvPr>
            <p:ph type="sldNum" sz="quarter" idx="12"/>
          </p:nvPr>
        </p:nvSpPr>
        <p:spPr/>
        <p:txBody>
          <a:bodyPr/>
          <a:lstStyle/>
          <a:p>
            <a:fld id="{B4491AFD-EAE5-464B-BC82-36DA1B49EB4D}" type="slidenum">
              <a:rPr lang="en-GB" smtClean="0"/>
              <a:t>‹#›</a:t>
            </a:fld>
            <a:endParaRPr lang="en-GB"/>
          </a:p>
        </p:txBody>
      </p:sp>
    </p:spTree>
    <p:extLst>
      <p:ext uri="{BB962C8B-B14F-4D97-AF65-F5344CB8AC3E}">
        <p14:creationId xmlns:p14="http://schemas.microsoft.com/office/powerpoint/2010/main" val="2370323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3C0D7-1C51-7E4F-F9BB-FD252D93D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C31FE4-E194-B3DD-0473-7D829BDEA9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568FABB-6B62-C640-98C7-1EBCD713E0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1445F-C614-0709-482E-023747531E57}"/>
              </a:ext>
            </a:extLst>
          </p:cNvPr>
          <p:cNvSpPr>
            <a:spLocks noGrp="1"/>
          </p:cNvSpPr>
          <p:nvPr>
            <p:ph type="dt" sz="half" idx="10"/>
          </p:nvPr>
        </p:nvSpPr>
        <p:spPr/>
        <p:txBody>
          <a:bodyPr/>
          <a:lstStyle/>
          <a:p>
            <a:fld id="{6149A80B-F89B-4E5B-8A4E-19360AC1B93B}" type="datetimeFigureOut">
              <a:rPr lang="en-GB" smtClean="0"/>
              <a:t>02/06/2024</a:t>
            </a:fld>
            <a:endParaRPr lang="en-GB"/>
          </a:p>
        </p:txBody>
      </p:sp>
      <p:sp>
        <p:nvSpPr>
          <p:cNvPr id="6" name="Footer Placeholder 5">
            <a:extLst>
              <a:ext uri="{FF2B5EF4-FFF2-40B4-BE49-F238E27FC236}">
                <a16:creationId xmlns:a16="http://schemas.microsoft.com/office/drawing/2014/main" id="{A9A5CF46-F6FD-3AF4-CD3B-2654E7D224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8D782C-2DF3-3E64-3781-7A2F21900A08}"/>
              </a:ext>
            </a:extLst>
          </p:cNvPr>
          <p:cNvSpPr>
            <a:spLocks noGrp="1"/>
          </p:cNvSpPr>
          <p:nvPr>
            <p:ph type="sldNum" sz="quarter" idx="12"/>
          </p:nvPr>
        </p:nvSpPr>
        <p:spPr/>
        <p:txBody>
          <a:bodyPr/>
          <a:lstStyle/>
          <a:p>
            <a:fld id="{B4491AFD-EAE5-464B-BC82-36DA1B49EB4D}" type="slidenum">
              <a:rPr lang="en-GB" smtClean="0"/>
              <a:t>‹#›</a:t>
            </a:fld>
            <a:endParaRPr lang="en-GB"/>
          </a:p>
        </p:txBody>
      </p:sp>
    </p:spTree>
    <p:extLst>
      <p:ext uri="{BB962C8B-B14F-4D97-AF65-F5344CB8AC3E}">
        <p14:creationId xmlns:p14="http://schemas.microsoft.com/office/powerpoint/2010/main" val="1158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8F7-8904-1B80-83D4-B067D057F7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E8BE64-1DC4-940A-68D9-E67EF05AE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8B235D4-382C-AB66-86DA-FF5B2AB9D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51CD3-AAE3-C35B-3A6E-52AD03312250}"/>
              </a:ext>
            </a:extLst>
          </p:cNvPr>
          <p:cNvSpPr>
            <a:spLocks noGrp="1"/>
          </p:cNvSpPr>
          <p:nvPr>
            <p:ph type="dt" sz="half" idx="10"/>
          </p:nvPr>
        </p:nvSpPr>
        <p:spPr/>
        <p:txBody>
          <a:bodyPr/>
          <a:lstStyle/>
          <a:p>
            <a:fld id="{6149A80B-F89B-4E5B-8A4E-19360AC1B93B}" type="datetimeFigureOut">
              <a:rPr lang="en-GB" smtClean="0"/>
              <a:t>02/06/2024</a:t>
            </a:fld>
            <a:endParaRPr lang="en-GB"/>
          </a:p>
        </p:txBody>
      </p:sp>
      <p:sp>
        <p:nvSpPr>
          <p:cNvPr id="6" name="Footer Placeholder 5">
            <a:extLst>
              <a:ext uri="{FF2B5EF4-FFF2-40B4-BE49-F238E27FC236}">
                <a16:creationId xmlns:a16="http://schemas.microsoft.com/office/drawing/2014/main" id="{8D0186E6-4923-C726-7D48-72558674A9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92B8FE-49B8-88BB-3FAA-F8211D71E0AF}"/>
              </a:ext>
            </a:extLst>
          </p:cNvPr>
          <p:cNvSpPr>
            <a:spLocks noGrp="1"/>
          </p:cNvSpPr>
          <p:nvPr>
            <p:ph type="sldNum" sz="quarter" idx="12"/>
          </p:nvPr>
        </p:nvSpPr>
        <p:spPr/>
        <p:txBody>
          <a:bodyPr/>
          <a:lstStyle/>
          <a:p>
            <a:fld id="{B4491AFD-EAE5-464B-BC82-36DA1B49EB4D}" type="slidenum">
              <a:rPr lang="en-GB" smtClean="0"/>
              <a:t>‹#›</a:t>
            </a:fld>
            <a:endParaRPr lang="en-GB"/>
          </a:p>
        </p:txBody>
      </p:sp>
    </p:spTree>
    <p:extLst>
      <p:ext uri="{BB962C8B-B14F-4D97-AF65-F5344CB8AC3E}">
        <p14:creationId xmlns:p14="http://schemas.microsoft.com/office/powerpoint/2010/main" val="751653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A36C70-B5A7-EAEE-B99C-5748FB135A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898268-059D-D19C-616A-3D9F0B98E0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BBE265-AA06-1D98-C07A-4C2862EF25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49A80B-F89B-4E5B-8A4E-19360AC1B93B}" type="datetimeFigureOut">
              <a:rPr lang="en-GB" smtClean="0"/>
              <a:t>02/06/2024</a:t>
            </a:fld>
            <a:endParaRPr lang="en-GB"/>
          </a:p>
        </p:txBody>
      </p:sp>
      <p:sp>
        <p:nvSpPr>
          <p:cNvPr id="5" name="Footer Placeholder 4">
            <a:extLst>
              <a:ext uri="{FF2B5EF4-FFF2-40B4-BE49-F238E27FC236}">
                <a16:creationId xmlns:a16="http://schemas.microsoft.com/office/drawing/2014/main" id="{237ADF24-80ED-F5A4-E2D8-3079818205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15E80C1-3C1E-9C2F-6F2F-DCBA1CDD7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491AFD-EAE5-464B-BC82-36DA1B49EB4D}" type="slidenum">
              <a:rPr lang="en-GB" smtClean="0"/>
              <a:t>‹#›</a:t>
            </a:fld>
            <a:endParaRPr lang="en-GB"/>
          </a:p>
        </p:txBody>
      </p:sp>
    </p:spTree>
    <p:extLst>
      <p:ext uri="{BB962C8B-B14F-4D97-AF65-F5344CB8AC3E}">
        <p14:creationId xmlns:p14="http://schemas.microsoft.com/office/powerpoint/2010/main" val="623869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4.mp3"/><Relationship Id="rId7" Type="http://schemas.openxmlformats.org/officeDocument/2006/relationships/slideLayout" Target="../slideLayouts/slideLayout2.xml"/><Relationship Id="rId12"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microsoft.com/office/2007/relationships/hdphoto" Target="../media/hdphoto2.wdp"/><Relationship Id="rId5" Type="http://schemas.microsoft.com/office/2007/relationships/media" Target="../media/media5.mp3"/><Relationship Id="rId10" Type="http://schemas.openxmlformats.org/officeDocument/2006/relationships/image" Target="../media/image11.png"/><Relationship Id="rId4" Type="http://schemas.openxmlformats.org/officeDocument/2006/relationships/audio" Target="../media/media4.mp3"/><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7.mp3"/><Relationship Id="rId7" Type="http://schemas.openxmlformats.org/officeDocument/2006/relationships/image" Target="../media/image1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audio" Target="../media/media7.mp3"/><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9.mp3"/><Relationship Id="rId7" Type="http://schemas.openxmlformats.org/officeDocument/2006/relationships/image" Target="../media/image15.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8.xml"/><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audio" Target="../media/media9.mp3"/><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B8FFE5-61C7-D55B-3DA9-A7543CDF241C}"/>
              </a:ext>
            </a:extLst>
          </p:cNvPr>
          <p:cNvSpPr/>
          <p:nvPr/>
        </p:nvSpPr>
        <p:spPr>
          <a:xfrm>
            <a:off x="-1" y="0"/>
            <a:ext cx="12673263" cy="6858000"/>
          </a:xfrm>
          <a:prstGeom prst="rect">
            <a:avLst/>
          </a:prstGeom>
          <a:solidFill>
            <a:srgbClr val="0018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501CE5D-B3E9-EBD6-0603-B9ACDE9D2BDE}"/>
              </a:ext>
            </a:extLst>
          </p:cNvPr>
          <p:cNvPicPr>
            <a:picLocks noChangeAspect="1"/>
          </p:cNvPicPr>
          <p:nvPr/>
        </p:nvPicPr>
        <p:blipFill rotWithShape="1">
          <a:blip r:embed="rId4"/>
          <a:srcRect l="23950" t="1462" r="23950"/>
          <a:stretch/>
        </p:blipFill>
        <p:spPr>
          <a:xfrm>
            <a:off x="0" y="-6112458"/>
            <a:ext cx="12192000" cy="12970458"/>
          </a:xfrm>
          <a:prstGeom prst="rect">
            <a:avLst/>
          </a:prstGeom>
        </p:spPr>
      </p:pic>
      <p:pic>
        <p:nvPicPr>
          <p:cNvPr id="2052" name="Picture 4" descr="Rain Gif | Aesthetic Gif">
            <a:extLst>
              <a:ext uri="{FF2B5EF4-FFF2-40B4-BE49-F238E27FC236}">
                <a16:creationId xmlns:a16="http://schemas.microsoft.com/office/drawing/2014/main" id="{9300839E-9056-6E59-3A0F-06E5EAEEFC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662" y="-2264945"/>
            <a:ext cx="11939338" cy="89545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toon of a person holding a cup&#10;&#10;Description automatically generated">
            <a:extLst>
              <a:ext uri="{FF2B5EF4-FFF2-40B4-BE49-F238E27FC236}">
                <a16:creationId xmlns:a16="http://schemas.microsoft.com/office/drawing/2014/main" id="{C53CB7B3-CA04-E3A1-6B32-6E660E938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4428" y="4283241"/>
            <a:ext cx="2088379" cy="2784505"/>
          </a:xfrm>
          <a:prstGeom prst="rect">
            <a:avLst/>
          </a:prstGeom>
        </p:spPr>
      </p:pic>
      <p:pic>
        <p:nvPicPr>
          <p:cNvPr id="2" name="Picture 1">
            <a:extLst>
              <a:ext uri="{FF2B5EF4-FFF2-40B4-BE49-F238E27FC236}">
                <a16:creationId xmlns:a16="http://schemas.microsoft.com/office/drawing/2014/main" id="{40F09EB0-F98C-2A79-4A65-C9F9FE3EFD83}"/>
              </a:ext>
            </a:extLst>
          </p:cNvPr>
          <p:cNvPicPr>
            <a:picLocks noChangeAspect="1"/>
          </p:cNvPicPr>
          <p:nvPr/>
        </p:nvPicPr>
        <p:blipFill rotWithShape="1">
          <a:blip r:embed="rId4"/>
          <a:srcRect l="23950" t="1462" r="23950"/>
          <a:stretch/>
        </p:blipFill>
        <p:spPr>
          <a:xfrm>
            <a:off x="-1020725" y="-7710346"/>
            <a:ext cx="13693986" cy="14568346"/>
          </a:xfrm>
          <a:prstGeom prst="rect">
            <a:avLst/>
          </a:prstGeom>
        </p:spPr>
      </p:pic>
      <p:pic>
        <p:nvPicPr>
          <p:cNvPr id="3" name="Picture 2">
            <a:extLst>
              <a:ext uri="{FF2B5EF4-FFF2-40B4-BE49-F238E27FC236}">
                <a16:creationId xmlns:a16="http://schemas.microsoft.com/office/drawing/2014/main" id="{2C2B0739-9175-929F-16D9-9D842BBDB441}"/>
              </a:ext>
            </a:extLst>
          </p:cNvPr>
          <p:cNvPicPr>
            <a:picLocks noChangeAspect="1"/>
          </p:cNvPicPr>
          <p:nvPr/>
        </p:nvPicPr>
        <p:blipFill rotWithShape="1">
          <a:blip r:embed="rId4"/>
          <a:srcRect l="23950" t="1462" r="23950"/>
          <a:stretch/>
        </p:blipFill>
        <p:spPr>
          <a:xfrm>
            <a:off x="-2024742" y="-9492191"/>
            <a:ext cx="15512142" cy="16502591"/>
          </a:xfrm>
          <a:prstGeom prst="rect">
            <a:avLst/>
          </a:prstGeom>
        </p:spPr>
      </p:pic>
      <p:pic>
        <p:nvPicPr>
          <p:cNvPr id="7" name="Picture 6">
            <a:extLst>
              <a:ext uri="{FF2B5EF4-FFF2-40B4-BE49-F238E27FC236}">
                <a16:creationId xmlns:a16="http://schemas.microsoft.com/office/drawing/2014/main" id="{30087B9E-5BA6-E6A4-50BD-AAFF2E4A09FC}"/>
              </a:ext>
            </a:extLst>
          </p:cNvPr>
          <p:cNvPicPr>
            <a:picLocks noChangeAspect="1"/>
          </p:cNvPicPr>
          <p:nvPr/>
        </p:nvPicPr>
        <p:blipFill rotWithShape="1">
          <a:blip r:embed="rId4"/>
          <a:srcRect l="23950" t="1462" r="23950"/>
          <a:stretch/>
        </p:blipFill>
        <p:spPr>
          <a:xfrm>
            <a:off x="-3788229" y="-12501341"/>
            <a:ext cx="18483943" cy="19664141"/>
          </a:xfrm>
          <a:prstGeom prst="rect">
            <a:avLst/>
          </a:prstGeom>
        </p:spPr>
      </p:pic>
      <p:pic>
        <p:nvPicPr>
          <p:cNvPr id="9" name="Picture 8">
            <a:extLst>
              <a:ext uri="{FF2B5EF4-FFF2-40B4-BE49-F238E27FC236}">
                <a16:creationId xmlns:a16="http://schemas.microsoft.com/office/drawing/2014/main" id="{B5FBF46C-FF7E-9A88-63BE-18BD64B4F229}"/>
              </a:ext>
            </a:extLst>
          </p:cNvPr>
          <p:cNvPicPr>
            <a:picLocks noChangeAspect="1"/>
          </p:cNvPicPr>
          <p:nvPr/>
        </p:nvPicPr>
        <p:blipFill rotWithShape="1">
          <a:blip r:embed="rId4"/>
          <a:srcRect l="23950" t="1462" r="23950"/>
          <a:stretch/>
        </p:blipFill>
        <p:spPr>
          <a:xfrm>
            <a:off x="-4376057" y="-13669146"/>
            <a:ext cx="19724914" cy="20984347"/>
          </a:xfrm>
          <a:prstGeom prst="rect">
            <a:avLst/>
          </a:prstGeom>
        </p:spPr>
      </p:pic>
      <p:pic>
        <p:nvPicPr>
          <p:cNvPr id="10" name="Picture 9">
            <a:extLst>
              <a:ext uri="{FF2B5EF4-FFF2-40B4-BE49-F238E27FC236}">
                <a16:creationId xmlns:a16="http://schemas.microsoft.com/office/drawing/2014/main" id="{71200E85-1FDF-8738-3770-3715EC628A1F}"/>
              </a:ext>
            </a:extLst>
          </p:cNvPr>
          <p:cNvPicPr>
            <a:picLocks noChangeAspect="1"/>
          </p:cNvPicPr>
          <p:nvPr/>
        </p:nvPicPr>
        <p:blipFill rotWithShape="1">
          <a:blip r:embed="rId4"/>
          <a:srcRect l="23950" t="1462" r="23950"/>
          <a:stretch/>
        </p:blipFill>
        <p:spPr>
          <a:xfrm>
            <a:off x="-5242560" y="-16008925"/>
            <a:ext cx="22067519" cy="23476527"/>
          </a:xfrm>
          <a:prstGeom prst="rect">
            <a:avLst/>
          </a:prstGeom>
        </p:spPr>
      </p:pic>
      <p:pic>
        <p:nvPicPr>
          <p:cNvPr id="11" name="Picture 10">
            <a:extLst>
              <a:ext uri="{FF2B5EF4-FFF2-40B4-BE49-F238E27FC236}">
                <a16:creationId xmlns:a16="http://schemas.microsoft.com/office/drawing/2014/main" id="{F263E5CC-BFC7-C839-3558-240B1CC31C96}"/>
              </a:ext>
            </a:extLst>
          </p:cNvPr>
          <p:cNvPicPr>
            <a:picLocks noChangeAspect="1"/>
          </p:cNvPicPr>
          <p:nvPr/>
        </p:nvPicPr>
        <p:blipFill rotWithShape="1">
          <a:blip r:embed="rId4"/>
          <a:srcRect l="23950" t="1462" r="23950"/>
          <a:stretch/>
        </p:blipFill>
        <p:spPr>
          <a:xfrm>
            <a:off x="-6339840" y="-18450617"/>
            <a:ext cx="24505920" cy="26070620"/>
          </a:xfrm>
          <a:prstGeom prst="rect">
            <a:avLst/>
          </a:prstGeom>
        </p:spPr>
      </p:pic>
      <p:pic>
        <p:nvPicPr>
          <p:cNvPr id="12" name="Picture 11">
            <a:extLst>
              <a:ext uri="{FF2B5EF4-FFF2-40B4-BE49-F238E27FC236}">
                <a16:creationId xmlns:a16="http://schemas.microsoft.com/office/drawing/2014/main" id="{DB9205FE-0AC2-1FC7-912D-5A3716B90F31}"/>
              </a:ext>
            </a:extLst>
          </p:cNvPr>
          <p:cNvPicPr>
            <a:picLocks noChangeAspect="1"/>
          </p:cNvPicPr>
          <p:nvPr/>
        </p:nvPicPr>
        <p:blipFill rotWithShape="1">
          <a:blip r:embed="rId4"/>
          <a:srcRect l="23950" t="1462" r="23950"/>
          <a:stretch/>
        </p:blipFill>
        <p:spPr>
          <a:xfrm>
            <a:off x="-7802880" y="-20697752"/>
            <a:ext cx="26761440" cy="28470155"/>
          </a:xfrm>
          <a:prstGeom prst="rect">
            <a:avLst/>
          </a:prstGeom>
        </p:spPr>
      </p:pic>
      <p:pic>
        <p:nvPicPr>
          <p:cNvPr id="13" name="Picture 12">
            <a:extLst>
              <a:ext uri="{FF2B5EF4-FFF2-40B4-BE49-F238E27FC236}">
                <a16:creationId xmlns:a16="http://schemas.microsoft.com/office/drawing/2014/main" id="{4FBCCE24-8413-4E39-1BC1-C35F9AECD836}"/>
              </a:ext>
            </a:extLst>
          </p:cNvPr>
          <p:cNvPicPr>
            <a:picLocks noChangeAspect="1"/>
          </p:cNvPicPr>
          <p:nvPr/>
        </p:nvPicPr>
        <p:blipFill rotWithShape="1">
          <a:blip r:embed="rId4"/>
          <a:srcRect l="23950" t="1462" r="23950"/>
          <a:stretch/>
        </p:blipFill>
        <p:spPr>
          <a:xfrm>
            <a:off x="-8778240" y="-22815181"/>
            <a:ext cx="28895040" cy="30739985"/>
          </a:xfrm>
          <a:prstGeom prst="rect">
            <a:avLst/>
          </a:prstGeom>
        </p:spPr>
      </p:pic>
      <p:pic>
        <p:nvPicPr>
          <p:cNvPr id="14" name="Picture 13">
            <a:extLst>
              <a:ext uri="{FF2B5EF4-FFF2-40B4-BE49-F238E27FC236}">
                <a16:creationId xmlns:a16="http://schemas.microsoft.com/office/drawing/2014/main" id="{BAC10DC9-42C6-6D0E-7B00-7C3ED9798BF2}"/>
              </a:ext>
            </a:extLst>
          </p:cNvPr>
          <p:cNvPicPr>
            <a:picLocks noChangeAspect="1"/>
          </p:cNvPicPr>
          <p:nvPr/>
        </p:nvPicPr>
        <p:blipFill rotWithShape="1">
          <a:blip r:embed="rId4"/>
          <a:srcRect l="23950" t="1462" r="23950"/>
          <a:stretch/>
        </p:blipFill>
        <p:spPr>
          <a:xfrm>
            <a:off x="-10424160" y="-25905395"/>
            <a:ext cx="31943040" cy="33982600"/>
          </a:xfrm>
          <a:prstGeom prst="rect">
            <a:avLst/>
          </a:prstGeom>
        </p:spPr>
      </p:pic>
      <p:pic>
        <p:nvPicPr>
          <p:cNvPr id="15" name="Picture 14">
            <a:extLst>
              <a:ext uri="{FF2B5EF4-FFF2-40B4-BE49-F238E27FC236}">
                <a16:creationId xmlns:a16="http://schemas.microsoft.com/office/drawing/2014/main" id="{10E5B967-1C8E-DB7F-15FA-9BA2CD5EF62D}"/>
              </a:ext>
            </a:extLst>
          </p:cNvPr>
          <p:cNvPicPr>
            <a:picLocks noChangeAspect="1"/>
          </p:cNvPicPr>
          <p:nvPr/>
        </p:nvPicPr>
        <p:blipFill rotWithShape="1">
          <a:blip r:embed="rId4"/>
          <a:srcRect l="23950" t="1462" r="23950"/>
          <a:stretch/>
        </p:blipFill>
        <p:spPr>
          <a:xfrm>
            <a:off x="-11826240" y="-28541642"/>
            <a:ext cx="34564320" cy="36771248"/>
          </a:xfrm>
          <a:prstGeom prst="rect">
            <a:avLst/>
          </a:prstGeom>
        </p:spPr>
      </p:pic>
      <p:pic>
        <p:nvPicPr>
          <p:cNvPr id="8" name="Thunder Sound Effect _ No Copyright (320)">
            <a:hlinkClick r:id="" action="ppaction://media"/>
            <a:extLst>
              <a:ext uri="{FF2B5EF4-FFF2-40B4-BE49-F238E27FC236}">
                <a16:creationId xmlns:a16="http://schemas.microsoft.com/office/drawing/2014/main" id="{00C4F56C-4BA7-BC71-5FEE-B6B4A4A09958}"/>
              </a:ext>
            </a:extLst>
          </p:cNvPr>
          <p:cNvPicPr>
            <a:picLocks noChangeAspect="1"/>
          </p:cNvPicPr>
          <p:nvPr>
            <a:audioFile r:link="rId1"/>
            <p:extLst>
              <p:ext uri="{DAA4B4D4-6D71-4841-9C94-3DE7FCFB9230}">
                <p14:media xmlns:p14="http://schemas.microsoft.com/office/powerpoint/2010/main" r:embed="rId2">
                  <p14:trim end="19872"/>
                </p14:media>
              </p:ext>
            </p:extLst>
          </p:nvPr>
        </p:nvPicPr>
        <p:blipFill>
          <a:blip r:embed="rId7"/>
          <a:stretch>
            <a:fillRect/>
          </a:stretch>
        </p:blipFill>
        <p:spPr>
          <a:xfrm>
            <a:off x="31444746" y="-5821707"/>
            <a:ext cx="406400" cy="406400"/>
          </a:xfrm>
          <a:prstGeom prst="rect">
            <a:avLst/>
          </a:prstGeom>
        </p:spPr>
      </p:pic>
    </p:spTree>
    <p:extLst>
      <p:ext uri="{BB962C8B-B14F-4D97-AF65-F5344CB8AC3E}">
        <p14:creationId xmlns:p14="http://schemas.microsoft.com/office/powerpoint/2010/main" val="162964056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2500" fill="hold"/>
                                        <p:tgtEl>
                                          <p:spTgt spid="4"/>
                                        </p:tgtEl>
                                        <p:attrNameLst>
                                          <p:attrName>ppt_x</p:attrName>
                                        </p:attrNameLst>
                                      </p:cBhvr>
                                      <p:tavLst>
                                        <p:tav tm="0">
                                          <p:val>
                                            <p:strVal val="#ppt_x"/>
                                          </p:val>
                                        </p:tav>
                                        <p:tav tm="100000">
                                          <p:val>
                                            <p:strVal val="#ppt_x"/>
                                          </p:val>
                                        </p:tav>
                                      </p:tavLst>
                                    </p:anim>
                                    <p:anim calcmode="lin" valueType="num">
                                      <p:cBhvr additive="base">
                                        <p:cTn id="10" dur="2500" fill="hold"/>
                                        <p:tgtEl>
                                          <p:spTgt spid="4"/>
                                        </p:tgtEl>
                                        <p:attrNameLst>
                                          <p:attrName>ppt_y</p:attrName>
                                        </p:attrNameLst>
                                      </p:cBhvr>
                                      <p:tavLst>
                                        <p:tav tm="0">
                                          <p:val>
                                            <p:strVal val="1+#ppt_h/2"/>
                                          </p:val>
                                        </p:tav>
                                        <p:tav tm="100000">
                                          <p:val>
                                            <p:strVal val="#ppt_y"/>
                                          </p:val>
                                        </p:tav>
                                      </p:tavLst>
                                    </p:anim>
                                  </p:childTnLst>
                                </p:cTn>
                              </p:par>
                            </p:childTnLst>
                          </p:cTn>
                        </p:par>
                        <p:par>
                          <p:cTn id="11" fill="hold">
                            <p:stCondLst>
                              <p:cond delay="15000"/>
                            </p:stCondLst>
                            <p:childTnLst>
                              <p:par>
                                <p:cTn id="12" presetID="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4500" fill="hold"/>
                                        <p:tgtEl>
                                          <p:spTgt spid="6"/>
                                        </p:tgtEl>
                                        <p:attrNameLst>
                                          <p:attrName>ppt_x</p:attrName>
                                        </p:attrNameLst>
                                      </p:cBhvr>
                                      <p:tavLst>
                                        <p:tav tm="0">
                                          <p:val>
                                            <p:strVal val="0-#ppt_w/2"/>
                                          </p:val>
                                        </p:tav>
                                        <p:tav tm="100000">
                                          <p:val>
                                            <p:strVal val="#ppt_x"/>
                                          </p:val>
                                        </p:tav>
                                      </p:tavLst>
                                    </p:anim>
                                    <p:anim calcmode="lin" valueType="num">
                                      <p:cBhvr additive="base">
                                        <p:cTn id="15" dur="4500" fill="hold"/>
                                        <p:tgtEl>
                                          <p:spTgt spid="6"/>
                                        </p:tgtEl>
                                        <p:attrNameLst>
                                          <p:attrName>ppt_y</p:attrName>
                                        </p:attrNameLst>
                                      </p:cBhvr>
                                      <p:tavLst>
                                        <p:tav tm="0">
                                          <p:val>
                                            <p:strVal val="#ppt_y"/>
                                          </p:val>
                                        </p:tav>
                                        <p:tav tm="100000">
                                          <p:val>
                                            <p:strVal val="#ppt_y"/>
                                          </p:val>
                                        </p:tav>
                                      </p:tavLst>
                                    </p:anim>
                                  </p:childTnLst>
                                </p:cTn>
                              </p:par>
                            </p:childTnLst>
                          </p:cTn>
                        </p:par>
                        <p:par>
                          <p:cTn id="16" fill="hold">
                            <p:stCondLst>
                              <p:cond delay="19500"/>
                            </p:stCondLst>
                            <p:childTnLst>
                              <p:par>
                                <p:cTn id="17" presetID="10" presetClass="exit" presetSubtype="0" fill="hold" nodeType="after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2000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20000"/>
                            </p:stCondLst>
                            <p:childTnLst>
                              <p:par>
                                <p:cTn id="24" presetID="10"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
                                        <p:tgtEl>
                                          <p:spTgt spid="2"/>
                                        </p:tgtEl>
                                      </p:cBhvr>
                                    </p:animEffect>
                                  </p:childTnLst>
                                </p:cTn>
                              </p:par>
                            </p:childTnLst>
                          </p:cTn>
                        </p:par>
                        <p:par>
                          <p:cTn id="27" fill="hold">
                            <p:stCondLst>
                              <p:cond delay="20100"/>
                            </p:stCondLst>
                            <p:childTnLst>
                              <p:par>
                                <p:cTn id="28" presetID="1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
                                        <p:tgtEl>
                                          <p:spTgt spid="3"/>
                                        </p:tgtEl>
                                      </p:cBhvr>
                                    </p:animEffect>
                                  </p:childTnLst>
                                </p:cTn>
                              </p:par>
                            </p:childTnLst>
                          </p:cTn>
                        </p:par>
                        <p:par>
                          <p:cTn id="31" fill="hold">
                            <p:stCondLst>
                              <p:cond delay="2020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
                                        <p:tgtEl>
                                          <p:spTgt spid="7"/>
                                        </p:tgtEl>
                                      </p:cBhvr>
                                    </p:animEffect>
                                  </p:childTnLst>
                                </p:cTn>
                              </p:par>
                            </p:childTnLst>
                          </p:cTn>
                        </p:par>
                        <p:par>
                          <p:cTn id="35" fill="hold">
                            <p:stCondLst>
                              <p:cond delay="20300"/>
                            </p:stCondLst>
                            <p:childTnLst>
                              <p:par>
                                <p:cTn id="36" presetID="10"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
                                        <p:tgtEl>
                                          <p:spTgt spid="9"/>
                                        </p:tgtEl>
                                      </p:cBhvr>
                                    </p:animEffect>
                                  </p:childTnLst>
                                </p:cTn>
                              </p:par>
                            </p:childTnLst>
                          </p:cTn>
                        </p:par>
                        <p:par>
                          <p:cTn id="39" fill="hold">
                            <p:stCondLst>
                              <p:cond delay="204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
                                        <p:tgtEl>
                                          <p:spTgt spid="10"/>
                                        </p:tgtEl>
                                      </p:cBhvr>
                                    </p:animEffect>
                                  </p:childTnLst>
                                </p:cTn>
                              </p:par>
                            </p:childTnLst>
                          </p:cTn>
                        </p:par>
                        <p:par>
                          <p:cTn id="43" fill="hold">
                            <p:stCondLst>
                              <p:cond delay="20500"/>
                            </p:stCondLst>
                            <p:childTnLst>
                              <p:par>
                                <p:cTn id="44" presetID="10" presetClass="entr" presetSubtype="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
                                        <p:tgtEl>
                                          <p:spTgt spid="11"/>
                                        </p:tgtEl>
                                      </p:cBhvr>
                                    </p:animEffect>
                                  </p:childTnLst>
                                </p:cTn>
                              </p:par>
                            </p:childTnLst>
                          </p:cTn>
                        </p:par>
                        <p:par>
                          <p:cTn id="47" fill="hold">
                            <p:stCondLst>
                              <p:cond delay="20600"/>
                            </p:stCondLst>
                            <p:childTnLst>
                              <p:par>
                                <p:cTn id="48" presetID="10" presetClass="entr" presetSubtype="0"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
                                        <p:tgtEl>
                                          <p:spTgt spid="12"/>
                                        </p:tgtEl>
                                      </p:cBhvr>
                                    </p:animEffect>
                                  </p:childTnLst>
                                </p:cTn>
                              </p:par>
                            </p:childTnLst>
                          </p:cTn>
                        </p:par>
                        <p:par>
                          <p:cTn id="51" fill="hold">
                            <p:stCondLst>
                              <p:cond delay="20700"/>
                            </p:stCondLst>
                            <p:childTnLst>
                              <p:par>
                                <p:cTn id="52" presetID="10" presetClass="entr" presetSubtype="0"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
                                        <p:tgtEl>
                                          <p:spTgt spid="13"/>
                                        </p:tgtEl>
                                      </p:cBhvr>
                                    </p:animEffect>
                                  </p:childTnLst>
                                </p:cTn>
                              </p:par>
                            </p:childTnLst>
                          </p:cTn>
                        </p:par>
                        <p:par>
                          <p:cTn id="55" fill="hold">
                            <p:stCondLst>
                              <p:cond delay="20800"/>
                            </p:stCondLst>
                            <p:childTnLst>
                              <p:par>
                                <p:cTn id="56" presetID="10" presetClass="entr" presetSubtype="0"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
                                        <p:tgtEl>
                                          <p:spTgt spid="14"/>
                                        </p:tgtEl>
                                      </p:cBhvr>
                                    </p:animEffect>
                                  </p:childTnLst>
                                </p:cTn>
                              </p:par>
                            </p:childTnLst>
                          </p:cTn>
                        </p:par>
                        <p:par>
                          <p:cTn id="59" fill="hold">
                            <p:stCondLst>
                              <p:cond delay="20900"/>
                            </p:stCondLst>
                            <p:childTnLst>
                              <p:par>
                                <p:cTn id="60" presetID="10" presetClass="entr" presetSubtype="0" fill="hold"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3"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F7F444-4F96-7782-ABEB-31D6096FBCB9}"/>
              </a:ext>
            </a:extLst>
          </p:cNvPr>
          <p:cNvPicPr>
            <a:picLocks noChangeAspect="1"/>
          </p:cNvPicPr>
          <p:nvPr/>
        </p:nvPicPr>
        <p:blipFill>
          <a:blip r:embed="rId3"/>
          <a:stretch>
            <a:fillRect/>
          </a:stretch>
        </p:blipFill>
        <p:spPr>
          <a:xfrm>
            <a:off x="0" y="0"/>
            <a:ext cx="12411114" cy="7668126"/>
          </a:xfrm>
          <a:prstGeom prst="rect">
            <a:avLst/>
          </a:prstGeom>
        </p:spPr>
      </p:pic>
      <p:sp>
        <p:nvSpPr>
          <p:cNvPr id="5" name="TextBox 4">
            <a:extLst>
              <a:ext uri="{FF2B5EF4-FFF2-40B4-BE49-F238E27FC236}">
                <a16:creationId xmlns:a16="http://schemas.microsoft.com/office/drawing/2014/main" id="{06A3E3C2-71D7-C1A3-B6E4-6F113AF55378}"/>
              </a:ext>
            </a:extLst>
          </p:cNvPr>
          <p:cNvSpPr txBox="1"/>
          <p:nvPr/>
        </p:nvSpPr>
        <p:spPr>
          <a:xfrm>
            <a:off x="0" y="304800"/>
            <a:ext cx="1068404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The Science of Frankenstein</a:t>
            </a:r>
          </a:p>
        </p:txBody>
      </p:sp>
      <p:sp>
        <p:nvSpPr>
          <p:cNvPr id="7" name="Speech Bubble: Rectangle with Corners Rounded 6">
            <a:extLst>
              <a:ext uri="{FF2B5EF4-FFF2-40B4-BE49-F238E27FC236}">
                <a16:creationId xmlns:a16="http://schemas.microsoft.com/office/drawing/2014/main" id="{C3186582-8CDB-96B7-50CA-73E38AD9D322}"/>
              </a:ext>
            </a:extLst>
          </p:cNvPr>
          <p:cNvSpPr/>
          <p:nvPr/>
        </p:nvSpPr>
        <p:spPr>
          <a:xfrm>
            <a:off x="6724187" y="3525253"/>
            <a:ext cx="4283243" cy="2779294"/>
          </a:xfrm>
          <a:prstGeom prst="wedgeRoundRectCallout">
            <a:avLst>
              <a:gd name="adj1" fmla="val 47706"/>
              <a:gd name="adj2" fmla="val -98193"/>
              <a:gd name="adj3" fmla="val 16667"/>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01127104-6CC6-7167-1EF7-C6B631C845A8}"/>
              </a:ext>
            </a:extLst>
          </p:cNvPr>
          <p:cNvSpPr txBox="1"/>
          <p:nvPr/>
        </p:nvSpPr>
        <p:spPr>
          <a:xfrm>
            <a:off x="6724187" y="3577391"/>
            <a:ext cx="4283243"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rPr>
              <a:t>Task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rPr>
              <a:t>Making the monster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dirty="0">
                <a:solidFill>
                  <a:prstClr val="black"/>
                </a:solidFill>
                <a:latin typeface="Aptos" panose="02110004020202020204"/>
              </a:rPr>
              <a:t>Short presentation of what you’d need</a:t>
            </a:r>
            <a:endPar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B9E89DCD-E855-43B8-1947-FBFFF2332C0A}"/>
              </a:ext>
            </a:extLst>
          </p:cNvPr>
          <p:cNvSpPr/>
          <p:nvPr/>
        </p:nvSpPr>
        <p:spPr>
          <a:xfrm>
            <a:off x="301191" y="2154253"/>
            <a:ext cx="6066399" cy="52322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a:solidFill>
              <a:srgbClr val="FF0000"/>
            </a:solidFill>
          </a:ln>
        </p:spPr>
        <p:txBody>
          <a:bodyPr wrap="square">
            <a:spAutoFit/>
          </a:bodyPr>
          <a:lstStyle/>
          <a:p>
            <a:pPr lvl="0">
              <a:defRPr/>
            </a:pPr>
            <a:r>
              <a:rPr lang="en-GB" sz="2800" b="1" dirty="0"/>
              <a:t>What Frankenstein's monster was</a:t>
            </a:r>
            <a:endParaRPr kumimoji="0" lang="en-GB" sz="2800" b="1" i="0" u="none" strike="noStrike" kern="1200" cap="none" spc="0" normalizeH="0" baseline="0" noProof="0" dirty="0">
              <a:ln>
                <a:noFill/>
              </a:ln>
              <a:solidFill>
                <a:prstClr val="black"/>
              </a:solidFill>
              <a:effectLst/>
              <a:uLnTx/>
              <a:uFillTx/>
              <a:latin typeface="Calibri" panose="020F0502020204030204"/>
            </a:endParaRPr>
          </a:p>
        </p:txBody>
      </p:sp>
      <p:sp>
        <p:nvSpPr>
          <p:cNvPr id="3" name="TextBox 2">
            <a:extLst>
              <a:ext uri="{FF2B5EF4-FFF2-40B4-BE49-F238E27FC236}">
                <a16:creationId xmlns:a16="http://schemas.microsoft.com/office/drawing/2014/main" id="{666E38AE-73D2-45E9-3468-E129DFD1ADD7}"/>
              </a:ext>
            </a:extLst>
          </p:cNvPr>
          <p:cNvSpPr txBox="1"/>
          <p:nvPr/>
        </p:nvSpPr>
        <p:spPr>
          <a:xfrm>
            <a:off x="1264958" y="1368026"/>
            <a:ext cx="4138864" cy="646331"/>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76200">
            <a:solidFill>
              <a:srgbClr val="7030A0"/>
            </a:solidFill>
          </a:ln>
        </p:spPr>
        <p:txBody>
          <a:bodyPr wrap="square" rtlCol="0">
            <a:spAutoFit/>
          </a:bodyPr>
          <a:lstStyle/>
          <a:p>
            <a:pPr algn="ctr"/>
            <a:r>
              <a:rPr lang="en-GB" sz="3600" b="1" dirty="0"/>
              <a:t>Things to include</a:t>
            </a:r>
          </a:p>
        </p:txBody>
      </p:sp>
      <p:sp>
        <p:nvSpPr>
          <p:cNvPr id="6" name="Rectangle 5">
            <a:extLst>
              <a:ext uri="{FF2B5EF4-FFF2-40B4-BE49-F238E27FC236}">
                <a16:creationId xmlns:a16="http://schemas.microsoft.com/office/drawing/2014/main" id="{68D53BE3-FD4C-BE41-5593-45FAD929B28A}"/>
              </a:ext>
            </a:extLst>
          </p:cNvPr>
          <p:cNvSpPr/>
          <p:nvPr/>
        </p:nvSpPr>
        <p:spPr>
          <a:xfrm>
            <a:off x="301190" y="2951946"/>
            <a:ext cx="6066399" cy="95410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a:solidFill>
              <a:srgbClr val="FF0000"/>
            </a:solidFill>
          </a:ln>
        </p:spPr>
        <p:txBody>
          <a:bodyPr wrap="square">
            <a:spAutoFit/>
          </a:bodyPr>
          <a:lstStyle/>
          <a:p>
            <a:pPr lvl="0">
              <a:defRPr/>
            </a:pPr>
            <a:r>
              <a:rPr lang="en-GB" sz="2800" b="1" dirty="0"/>
              <a:t>What organs did the monster need to have to give it life</a:t>
            </a:r>
            <a:endParaRPr kumimoji="0" lang="en-GB" sz="2800" b="1"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8">
            <a:extLst>
              <a:ext uri="{FF2B5EF4-FFF2-40B4-BE49-F238E27FC236}">
                <a16:creationId xmlns:a16="http://schemas.microsoft.com/office/drawing/2014/main" id="{0BC585C4-8B0C-856B-6343-94E9DC6ED830}"/>
              </a:ext>
            </a:extLst>
          </p:cNvPr>
          <p:cNvSpPr/>
          <p:nvPr/>
        </p:nvSpPr>
        <p:spPr>
          <a:xfrm>
            <a:off x="314125" y="4177723"/>
            <a:ext cx="6066399" cy="95410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a:solidFill>
              <a:srgbClr val="FF0000"/>
            </a:solidFill>
          </a:ln>
        </p:spPr>
        <p:txBody>
          <a:bodyPr wrap="square">
            <a:spAutoFit/>
          </a:bodyPr>
          <a:lstStyle/>
          <a:p>
            <a:pPr lvl="0">
              <a:defRPr/>
            </a:pPr>
            <a:r>
              <a:rPr lang="en-GB" sz="2800" b="1" dirty="0"/>
              <a:t>Why did the monster need electricity to give it life</a:t>
            </a:r>
            <a:endParaRPr kumimoji="0" lang="en-GB" sz="28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10330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edical Laboratory Illustration Background, Medical, Laboratory, Laboratory  Experiment Background Image And Wallpaper for Free Download">
            <a:extLst>
              <a:ext uri="{FF2B5EF4-FFF2-40B4-BE49-F238E27FC236}">
                <a16:creationId xmlns:a16="http://schemas.microsoft.com/office/drawing/2014/main" id="{EF86F00D-E287-DA22-28FA-06E21418D8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61E23F2-251F-0827-665B-B4B5E83D013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985" b="90943" l="9437" r="89650">
                        <a14:foregroundMark x1="42009" y1="8157" x2="42009" y2="8157"/>
                        <a14:foregroundMark x1="60883" y1="6091" x2="60883" y2="6091"/>
                        <a14:foregroundMark x1="40639" y1="13347" x2="40639" y2="13347"/>
                        <a14:foregroundMark x1="33029" y1="90572" x2="33029" y2="90572"/>
                        <a14:foregroundMark x1="70167" y1="90943" x2="70167" y2="90943"/>
                      </a14:backgroundRemoval>
                    </a14:imgEffect>
                  </a14:imgLayer>
                </a14:imgProps>
              </a:ext>
            </a:extLst>
          </a:blip>
          <a:stretch>
            <a:fillRect/>
          </a:stretch>
        </p:blipFill>
        <p:spPr>
          <a:xfrm>
            <a:off x="10004141" y="609600"/>
            <a:ext cx="2386497" cy="6858000"/>
          </a:xfrm>
          <a:prstGeom prst="rect">
            <a:avLst/>
          </a:prstGeom>
        </p:spPr>
      </p:pic>
      <p:pic>
        <p:nvPicPr>
          <p:cNvPr id="5" name="Picture 4">
            <a:extLst>
              <a:ext uri="{FF2B5EF4-FFF2-40B4-BE49-F238E27FC236}">
                <a16:creationId xmlns:a16="http://schemas.microsoft.com/office/drawing/2014/main" id="{6FC5FA91-226A-917E-A6B9-5D02B590FBC4}"/>
              </a:ext>
            </a:extLst>
          </p:cNvPr>
          <p:cNvPicPr>
            <a:picLocks noChangeAspect="1"/>
          </p:cNvPicPr>
          <p:nvPr/>
        </p:nvPicPr>
        <p:blipFill rotWithShape="1">
          <a:blip r:embed="rId8"/>
          <a:srcRect l="29410" t="16190" r="13719"/>
          <a:stretch/>
        </p:blipFill>
        <p:spPr>
          <a:xfrm>
            <a:off x="-620485" y="1110343"/>
            <a:ext cx="4931228" cy="5747657"/>
          </a:xfrm>
          <a:prstGeom prst="rect">
            <a:avLst/>
          </a:prstGeom>
        </p:spPr>
      </p:pic>
      <p:sp>
        <p:nvSpPr>
          <p:cNvPr id="6" name="Speech Bubble: Rectangle with Corners Rounded 5">
            <a:extLst>
              <a:ext uri="{FF2B5EF4-FFF2-40B4-BE49-F238E27FC236}">
                <a16:creationId xmlns:a16="http://schemas.microsoft.com/office/drawing/2014/main" id="{C460067E-2517-7F8C-5280-BF5FC114E1C7}"/>
              </a:ext>
            </a:extLst>
          </p:cNvPr>
          <p:cNvSpPr/>
          <p:nvPr/>
        </p:nvSpPr>
        <p:spPr>
          <a:xfrm>
            <a:off x="4310743" y="2044700"/>
            <a:ext cx="6065157" cy="3860800"/>
          </a:xfrm>
          <a:prstGeom prst="wedgeRoundRectCallout">
            <a:avLst>
              <a:gd name="adj1" fmla="val -94121"/>
              <a:gd name="adj2" fmla="val -16795"/>
              <a:gd name="adj3" fmla="val 16667"/>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F7E5885-90B3-A9FD-883B-046F94D65F18}"/>
              </a:ext>
            </a:extLst>
          </p:cNvPr>
          <p:cNvSpPr txBox="1"/>
          <p:nvPr/>
        </p:nvSpPr>
        <p:spPr>
          <a:xfrm>
            <a:off x="4356100" y="1985856"/>
            <a:ext cx="5969000" cy="3785652"/>
          </a:xfrm>
          <a:prstGeom prst="rect">
            <a:avLst/>
          </a:prstGeom>
          <a:noFill/>
        </p:spPr>
        <p:txBody>
          <a:bodyPr wrap="square" rtlCol="0">
            <a:spAutoFit/>
          </a:bodyPr>
          <a:lstStyle/>
          <a:p>
            <a:pPr algn="ctr"/>
            <a:r>
              <a:rPr lang="en-GB" sz="3000" b="1" dirty="0"/>
              <a:t>The science that inspired Mary Shelley to write "Frankenstein" is nearly as strange as the novel itself. Written in 1818, the book was influenced by a scientific feud that ushered in the first battery and our modern understanding of electricity.</a:t>
            </a:r>
          </a:p>
        </p:txBody>
      </p:sp>
      <p:pic>
        <p:nvPicPr>
          <p:cNvPr id="4" name="ElevenLabs_2024-06-02T11_04_07_Daniel">
            <a:hlinkClick r:id="" action="ppaction://media"/>
            <a:extLst>
              <a:ext uri="{FF2B5EF4-FFF2-40B4-BE49-F238E27FC236}">
                <a16:creationId xmlns:a16="http://schemas.microsoft.com/office/drawing/2014/main" id="{D2D9489C-B5DF-ACFE-0DAE-AB1B5D936C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414121" y="2460255"/>
            <a:ext cx="406400" cy="406400"/>
          </a:xfrm>
          <a:prstGeom prst="rect">
            <a:avLst/>
          </a:prstGeom>
        </p:spPr>
      </p:pic>
    </p:spTree>
    <p:extLst>
      <p:ext uri="{BB962C8B-B14F-4D97-AF65-F5344CB8AC3E}">
        <p14:creationId xmlns:p14="http://schemas.microsoft.com/office/powerpoint/2010/main" val="23636935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childTnLst>
                          </p:cTn>
                        </p:par>
                        <p:par>
                          <p:cTn id="17" fill="hold">
                            <p:stCondLst>
                              <p:cond delay="750"/>
                            </p:stCondLst>
                            <p:childTnLst>
                              <p:par>
                                <p:cTn id="18" presetID="1" presetClass="entr" presetSubtype="0" fill="hold" nodeType="afterEffect">
                                  <p:stCondLst>
                                    <p:cond delay="0"/>
                                  </p:stCondLst>
                                  <p:iterate type="wd">
                                    <p:tmAbs val="330"/>
                                  </p:iterate>
                                  <p:childTnLst>
                                    <p:set>
                                      <p:cBhvr>
                                        <p:cTn id="19" dur="1" fill="hold">
                                          <p:stCondLst>
                                            <p:cond delay="0"/>
                                          </p:stCondLst>
                                        </p:cTn>
                                        <p:tgtEl>
                                          <p:spTgt spid="7">
                                            <p:txEl>
                                              <p:pRg st="0" end="0"/>
                                            </p:txEl>
                                          </p:spTgt>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72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F7F444-4F96-7782-ABEB-31D6096FBCB9}"/>
              </a:ext>
            </a:extLst>
          </p:cNvPr>
          <p:cNvPicPr>
            <a:picLocks noChangeAspect="1"/>
          </p:cNvPicPr>
          <p:nvPr/>
        </p:nvPicPr>
        <p:blipFill>
          <a:blip r:embed="rId3"/>
          <a:stretch>
            <a:fillRect/>
          </a:stretch>
        </p:blipFill>
        <p:spPr>
          <a:xfrm>
            <a:off x="0" y="0"/>
            <a:ext cx="12411114" cy="7668126"/>
          </a:xfrm>
          <a:prstGeom prst="rect">
            <a:avLst/>
          </a:prstGeom>
        </p:spPr>
      </p:pic>
      <p:sp>
        <p:nvSpPr>
          <p:cNvPr id="5" name="TextBox 4">
            <a:extLst>
              <a:ext uri="{FF2B5EF4-FFF2-40B4-BE49-F238E27FC236}">
                <a16:creationId xmlns:a16="http://schemas.microsoft.com/office/drawing/2014/main" id="{06A3E3C2-71D7-C1A3-B6E4-6F113AF55378}"/>
              </a:ext>
            </a:extLst>
          </p:cNvPr>
          <p:cNvSpPr txBox="1"/>
          <p:nvPr/>
        </p:nvSpPr>
        <p:spPr>
          <a:xfrm>
            <a:off x="0" y="304800"/>
            <a:ext cx="10684042" cy="923330"/>
          </a:xfrm>
          <a:prstGeom prst="rect">
            <a:avLst/>
          </a:prstGeom>
          <a:noFill/>
        </p:spPr>
        <p:txBody>
          <a:bodyPr wrap="square" rtlCol="0">
            <a:spAutoFit/>
          </a:bodyPr>
          <a:lstStyle/>
          <a:p>
            <a:r>
              <a:rPr lang="en-GB" sz="5400" b="1" dirty="0">
                <a:solidFill>
                  <a:schemeClr val="bg1"/>
                </a:solidFill>
                <a:latin typeface="Cavolini" panose="03000502040302020204" pitchFamily="66" charset="0"/>
                <a:cs typeface="Cavolini" panose="03000502040302020204" pitchFamily="66" charset="0"/>
              </a:rPr>
              <a:t>The Science of Frankenstein</a:t>
            </a:r>
          </a:p>
        </p:txBody>
      </p:sp>
      <p:pic>
        <p:nvPicPr>
          <p:cNvPr id="6" name="Picture 5">
            <a:extLst>
              <a:ext uri="{FF2B5EF4-FFF2-40B4-BE49-F238E27FC236}">
                <a16:creationId xmlns:a16="http://schemas.microsoft.com/office/drawing/2014/main" id="{2AEFE15C-220F-D1DC-5776-C1016082086A}"/>
              </a:ext>
            </a:extLst>
          </p:cNvPr>
          <p:cNvPicPr>
            <a:picLocks noChangeAspect="1"/>
          </p:cNvPicPr>
          <p:nvPr/>
        </p:nvPicPr>
        <p:blipFill>
          <a:blip r:embed="rId4"/>
          <a:stretch>
            <a:fillRect/>
          </a:stretch>
        </p:blipFill>
        <p:spPr>
          <a:xfrm>
            <a:off x="264496" y="1714351"/>
            <a:ext cx="6120261" cy="4590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peech Bubble: Rectangle with Corners Rounded 6">
            <a:extLst>
              <a:ext uri="{FF2B5EF4-FFF2-40B4-BE49-F238E27FC236}">
                <a16:creationId xmlns:a16="http://schemas.microsoft.com/office/drawing/2014/main" id="{C3186582-8CDB-96B7-50CA-73E38AD9D322}"/>
              </a:ext>
            </a:extLst>
          </p:cNvPr>
          <p:cNvSpPr/>
          <p:nvPr/>
        </p:nvSpPr>
        <p:spPr>
          <a:xfrm>
            <a:off x="6724187" y="3525253"/>
            <a:ext cx="4283243" cy="2779294"/>
          </a:xfrm>
          <a:prstGeom prst="wedgeRoundRectCallout">
            <a:avLst>
              <a:gd name="adj1" fmla="val 47706"/>
              <a:gd name="adj2" fmla="val -98193"/>
              <a:gd name="adj3" fmla="val 16667"/>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1127104-6CC6-7167-1EF7-C6B631C845A8}"/>
              </a:ext>
            </a:extLst>
          </p:cNvPr>
          <p:cNvSpPr txBox="1"/>
          <p:nvPr/>
        </p:nvSpPr>
        <p:spPr>
          <a:xfrm>
            <a:off x="6724187" y="3577391"/>
            <a:ext cx="4283243" cy="2677656"/>
          </a:xfrm>
          <a:prstGeom prst="rect">
            <a:avLst/>
          </a:prstGeom>
          <a:noFill/>
        </p:spPr>
        <p:txBody>
          <a:bodyPr wrap="square" rtlCol="0">
            <a:spAutoFit/>
          </a:bodyPr>
          <a:lstStyle/>
          <a:p>
            <a:pPr algn="ctr"/>
            <a:r>
              <a:rPr lang="en-GB" sz="2800" b="1" dirty="0"/>
              <a:t>Starter task</a:t>
            </a:r>
          </a:p>
          <a:p>
            <a:pPr marL="285750" indent="-285750">
              <a:buFont typeface="Arial" panose="020B0604020202020204" pitchFamily="34" charset="0"/>
              <a:buChar char="•"/>
            </a:pPr>
            <a:r>
              <a:rPr lang="en-GB" sz="2800" b="1" dirty="0"/>
              <a:t>Read the short article carefully</a:t>
            </a:r>
          </a:p>
          <a:p>
            <a:pPr marL="285750" indent="-285750">
              <a:buFont typeface="Arial" panose="020B0604020202020204" pitchFamily="34" charset="0"/>
              <a:buChar char="•"/>
            </a:pPr>
            <a:r>
              <a:rPr lang="en-GB" sz="2800" b="1" dirty="0"/>
              <a:t>Answer the questions </a:t>
            </a:r>
          </a:p>
          <a:p>
            <a:pPr marL="285750" indent="-285750">
              <a:buFont typeface="Arial" panose="020B0604020202020204" pitchFamily="34" charset="0"/>
              <a:buChar char="•"/>
            </a:pPr>
            <a:r>
              <a:rPr lang="en-GB" sz="2800" b="1" dirty="0"/>
              <a:t>Be ready to share what you have come up with</a:t>
            </a:r>
          </a:p>
        </p:txBody>
      </p:sp>
    </p:spTree>
    <p:extLst>
      <p:ext uri="{BB962C8B-B14F-4D97-AF65-F5344CB8AC3E}">
        <p14:creationId xmlns:p14="http://schemas.microsoft.com/office/powerpoint/2010/main" val="3330943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raveyard Vector Art, Icons, and Graphics for Free Download">
            <a:extLst>
              <a:ext uri="{FF2B5EF4-FFF2-40B4-BE49-F238E27FC236}">
                <a16:creationId xmlns:a16="http://schemas.microsoft.com/office/drawing/2014/main" id="{23B74D9C-782B-9A0C-63F8-D2AE2A6A91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608" y="1"/>
            <a:ext cx="1223360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7th Century Man Stock Illustrations, Cliparts and Royalty Free 17th Century  Man Vectors">
            <a:extLst>
              <a:ext uri="{FF2B5EF4-FFF2-40B4-BE49-F238E27FC236}">
                <a16:creationId xmlns:a16="http://schemas.microsoft.com/office/drawing/2014/main" id="{E6F7FF29-A273-2346-F650-829DA55248C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4000" y1="89333" x2="44000" y2="89333"/>
                      </a14:backgroundRemoval>
                    </a14:imgEffect>
                  </a14:imgLayer>
                </a14:imgProps>
              </a:ext>
              <a:ext uri="{28A0092B-C50C-407E-A947-70E740481C1C}">
                <a14:useLocalDpi xmlns:a14="http://schemas.microsoft.com/office/drawing/2010/main" val="0"/>
              </a:ext>
            </a:extLst>
          </a:blip>
          <a:srcRect/>
          <a:stretch>
            <a:fillRect/>
          </a:stretch>
        </p:blipFill>
        <p:spPr bwMode="auto">
          <a:xfrm>
            <a:off x="-2431883" y="1025192"/>
            <a:ext cx="6554703" cy="6554703"/>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078612A7-3D8B-EA0C-0E31-275A6A1DD1BD}"/>
              </a:ext>
            </a:extLst>
          </p:cNvPr>
          <p:cNvSpPr/>
          <p:nvPr/>
        </p:nvSpPr>
        <p:spPr>
          <a:xfrm>
            <a:off x="4122821" y="1812757"/>
            <a:ext cx="6253080" cy="4420415"/>
          </a:xfrm>
          <a:prstGeom prst="wedgeRoundRectCallout">
            <a:avLst>
              <a:gd name="adj1" fmla="val -99252"/>
              <a:gd name="adj2" fmla="val -30948"/>
              <a:gd name="adj3" fmla="val 16667"/>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B04CC50-3257-99BF-119D-7FC09FBCB83E}"/>
              </a:ext>
            </a:extLst>
          </p:cNvPr>
          <p:cNvSpPr txBox="1"/>
          <p:nvPr/>
        </p:nvSpPr>
        <p:spPr>
          <a:xfrm>
            <a:off x="4356100" y="1985856"/>
            <a:ext cx="5969000" cy="4247317"/>
          </a:xfrm>
          <a:prstGeom prst="rect">
            <a:avLst/>
          </a:prstGeom>
          <a:noFill/>
        </p:spPr>
        <p:txBody>
          <a:bodyPr wrap="square" rtlCol="0">
            <a:spAutoFit/>
          </a:bodyPr>
          <a:lstStyle/>
          <a:p>
            <a:pPr algn="ctr"/>
            <a:r>
              <a:rPr lang="en-GB" sz="3000" b="1" dirty="0"/>
              <a:t>Body snatching was at an all time high in Europe during the 19th century. There was a reduction in executions, which was the traditional source of cadavers for medical schools. There was also, simultaneously, an influx in students wanting to study anatomy</a:t>
            </a:r>
          </a:p>
        </p:txBody>
      </p:sp>
      <p:sp>
        <p:nvSpPr>
          <p:cNvPr id="6" name="Speech Bubble: Rectangle with Corners Rounded 5">
            <a:extLst>
              <a:ext uri="{FF2B5EF4-FFF2-40B4-BE49-F238E27FC236}">
                <a16:creationId xmlns:a16="http://schemas.microsoft.com/office/drawing/2014/main" id="{392DF44D-4DE0-8CC8-C2BC-CB6FFEBCE1F4}"/>
              </a:ext>
            </a:extLst>
          </p:cNvPr>
          <p:cNvSpPr/>
          <p:nvPr/>
        </p:nvSpPr>
        <p:spPr>
          <a:xfrm>
            <a:off x="4108784" y="1812757"/>
            <a:ext cx="6253080" cy="4420415"/>
          </a:xfrm>
          <a:prstGeom prst="wedgeRoundRectCallout">
            <a:avLst>
              <a:gd name="adj1" fmla="val -99252"/>
              <a:gd name="adj2" fmla="val -30948"/>
              <a:gd name="adj3" fmla="val 16667"/>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1BDAA21-8C5B-BE01-ED5E-BAE191009975}"/>
              </a:ext>
            </a:extLst>
          </p:cNvPr>
          <p:cNvSpPr txBox="1"/>
          <p:nvPr/>
        </p:nvSpPr>
        <p:spPr>
          <a:xfrm>
            <a:off x="4149559" y="2098150"/>
            <a:ext cx="5969000" cy="3785652"/>
          </a:xfrm>
          <a:prstGeom prst="rect">
            <a:avLst/>
          </a:prstGeom>
          <a:noFill/>
        </p:spPr>
        <p:txBody>
          <a:bodyPr wrap="square" rtlCol="0">
            <a:spAutoFit/>
          </a:bodyPr>
          <a:lstStyle/>
          <a:p>
            <a:pPr algn="ctr"/>
            <a:r>
              <a:rPr lang="en-GB" sz="3000" b="1" dirty="0"/>
              <a:t>The punishment for convicted body snatchers was very lax and usually only resulted in a fine. Many medical professionals condoned the practice as a necessary evil, which benefits towards science would outweigh its moral controversy</a:t>
            </a:r>
          </a:p>
        </p:txBody>
      </p:sp>
      <p:sp>
        <p:nvSpPr>
          <p:cNvPr id="8" name="Speech Bubble: Rectangle with Corners Rounded 7">
            <a:extLst>
              <a:ext uri="{FF2B5EF4-FFF2-40B4-BE49-F238E27FC236}">
                <a16:creationId xmlns:a16="http://schemas.microsoft.com/office/drawing/2014/main" id="{58299F87-2BB0-02C1-9BA9-34814B10D6D5}"/>
              </a:ext>
            </a:extLst>
          </p:cNvPr>
          <p:cNvSpPr/>
          <p:nvPr/>
        </p:nvSpPr>
        <p:spPr>
          <a:xfrm>
            <a:off x="4149559" y="1812757"/>
            <a:ext cx="6253080" cy="2791327"/>
          </a:xfrm>
          <a:prstGeom prst="wedgeRoundRectCallout">
            <a:avLst>
              <a:gd name="adj1" fmla="val -97969"/>
              <a:gd name="adj2" fmla="val -17155"/>
              <a:gd name="adj3" fmla="val 16667"/>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D3C46E6-1F16-AA48-34E9-942639F7EC84}"/>
              </a:ext>
            </a:extLst>
          </p:cNvPr>
          <p:cNvSpPr txBox="1"/>
          <p:nvPr/>
        </p:nvSpPr>
        <p:spPr>
          <a:xfrm>
            <a:off x="4382838" y="1985856"/>
            <a:ext cx="5969000" cy="2400657"/>
          </a:xfrm>
          <a:prstGeom prst="rect">
            <a:avLst/>
          </a:prstGeom>
          <a:noFill/>
        </p:spPr>
        <p:txBody>
          <a:bodyPr wrap="square" rtlCol="0">
            <a:spAutoFit/>
          </a:bodyPr>
          <a:lstStyle/>
          <a:p>
            <a:pPr algn="ctr"/>
            <a:r>
              <a:rPr lang="en-GB" sz="3000" b="1" dirty="0"/>
              <a:t>It is easy to see how the story of Frankenstein isn’t that crazy when you compare it to the events occurring while Shelley was writing her book.</a:t>
            </a:r>
          </a:p>
        </p:txBody>
      </p:sp>
      <p:pic>
        <p:nvPicPr>
          <p:cNvPr id="2" name="ElevenLabs_2024-06-02T11_36_50_Dave">
            <a:hlinkClick r:id="" action="ppaction://media"/>
            <a:extLst>
              <a:ext uri="{FF2B5EF4-FFF2-40B4-BE49-F238E27FC236}">
                <a16:creationId xmlns:a16="http://schemas.microsoft.com/office/drawing/2014/main" id="{623BAC33-6C22-A19B-4ED6-6F98E805FFE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90448" y="6233172"/>
            <a:ext cx="406400" cy="406400"/>
          </a:xfrm>
          <a:prstGeom prst="rect">
            <a:avLst/>
          </a:prstGeom>
        </p:spPr>
      </p:pic>
      <p:pic>
        <p:nvPicPr>
          <p:cNvPr id="3" name="ElevenLabs_2024-06-02T11_40_20_Dave">
            <a:hlinkClick r:id="" action="ppaction://media"/>
            <a:extLst>
              <a:ext uri="{FF2B5EF4-FFF2-40B4-BE49-F238E27FC236}">
                <a16:creationId xmlns:a16="http://schemas.microsoft.com/office/drawing/2014/main" id="{F09AB53B-03E3-CBEA-AAC9-7665E8F30D9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294938" y="7631113"/>
            <a:ext cx="406400" cy="406400"/>
          </a:xfrm>
          <a:prstGeom prst="rect">
            <a:avLst/>
          </a:prstGeom>
        </p:spPr>
      </p:pic>
      <p:pic>
        <p:nvPicPr>
          <p:cNvPr id="10" name="ElevenLabs_2024-06-02T11_42_53_Dave">
            <a:hlinkClick r:id="" action="ppaction://media"/>
            <a:extLst>
              <a:ext uri="{FF2B5EF4-FFF2-40B4-BE49-F238E27FC236}">
                <a16:creationId xmlns:a16="http://schemas.microsoft.com/office/drawing/2014/main" id="{E72FFE7D-DAA9-69ED-71AE-28B81086E56A}"/>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8016875" y="7775575"/>
            <a:ext cx="406400" cy="406400"/>
          </a:xfrm>
          <a:prstGeom prst="rect">
            <a:avLst/>
          </a:prstGeom>
        </p:spPr>
      </p:pic>
    </p:spTree>
    <p:extLst>
      <p:ext uri="{BB962C8B-B14F-4D97-AF65-F5344CB8AC3E}">
        <p14:creationId xmlns:p14="http://schemas.microsoft.com/office/powerpoint/2010/main" val="172036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500"/>
                            </p:stCondLst>
                            <p:childTnLst>
                              <p:par>
                                <p:cTn id="13" presetID="1" presetClass="entr" presetSubtype="0" fill="hold" grpId="0" nodeType="afterEffect">
                                  <p:stCondLst>
                                    <p:cond delay="0"/>
                                  </p:stCondLst>
                                  <p:iterate type="wd">
                                    <p:tmAbs val="330"/>
                                  </p:iterate>
                                  <p:childTnLst>
                                    <p:set>
                                      <p:cBhvr>
                                        <p:cTn id="14" dur="1" fill="hold">
                                          <p:stCondLst>
                                            <p:cond delay="0"/>
                                          </p:stCondLst>
                                        </p:cTn>
                                        <p:tgtEl>
                                          <p:spTgt spid="5"/>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15647" fill="hold"/>
                                        <p:tgtEl>
                                          <p:spTgt spid="2"/>
                                        </p:tgtEl>
                                      </p:cBhvr>
                                    </p:cmd>
                                  </p:childTnLst>
                                </p:cTn>
                              </p:par>
                            </p:childTnLst>
                          </p:cTn>
                        </p:par>
                        <p:par>
                          <p:cTn id="17" fill="hold">
                            <p:stCondLst>
                              <p:cond delay="16147"/>
                            </p:stCondLst>
                            <p:childTnLst>
                              <p:par>
                                <p:cTn id="18" presetID="10" presetClass="exit" presetSubtype="0" fill="hold" grpId="1" nodeType="after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xit" presetSubtype="0" fill="hold" grpId="1" nodeType="withEffect">
                                  <p:stCondLst>
                                    <p:cond delay="0"/>
                                  </p:stCondLst>
                                  <p:iterate type="wd">
                                    <p:tmPct val="0"/>
                                  </p:iterate>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16647"/>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17147"/>
                            </p:stCondLst>
                            <p:childTnLst>
                              <p:par>
                                <p:cTn id="29" presetID="1" presetClass="entr" presetSubtype="0" fill="hold" grpId="0" nodeType="afterEffect">
                                  <p:stCondLst>
                                    <p:cond delay="0"/>
                                  </p:stCondLst>
                                  <p:iterate type="wd">
                                    <p:tmAbs val="330"/>
                                  </p:iterate>
                                  <p:childTnLst>
                                    <p:set>
                                      <p:cBhvr>
                                        <p:cTn id="30" dur="1" fill="hold">
                                          <p:stCondLst>
                                            <p:cond delay="0"/>
                                          </p:stCondLst>
                                        </p:cTn>
                                        <p:tgtEl>
                                          <p:spTgt spid="7"/>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15725" fill="hold"/>
                                        <p:tgtEl>
                                          <p:spTgt spid="3"/>
                                        </p:tgtEl>
                                      </p:cBhvr>
                                    </p:cmd>
                                  </p:childTnLst>
                                </p:cTn>
                              </p:par>
                            </p:childTnLst>
                          </p:cTn>
                        </p:par>
                        <p:par>
                          <p:cTn id="33" fill="hold">
                            <p:stCondLst>
                              <p:cond delay="32872"/>
                            </p:stCondLst>
                            <p:childTnLst>
                              <p:par>
                                <p:cTn id="34" presetID="10" presetClass="exit" presetSubtype="0" fill="hold" grpId="1" nodeType="after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xit" presetSubtype="0" fill="hold" grpId="1" nodeType="withEffect">
                                  <p:stCondLst>
                                    <p:cond delay="0"/>
                                  </p:stCondLst>
                                  <p:iterate type="wd">
                                    <p:tmPct val="0"/>
                                  </p:iterate>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par>
                          <p:cTn id="40" fill="hold">
                            <p:stCondLst>
                              <p:cond delay="33372"/>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par>
                          <p:cTn id="44" fill="hold">
                            <p:stCondLst>
                              <p:cond delay="33872"/>
                            </p:stCondLst>
                            <p:childTnLst>
                              <p:par>
                                <p:cTn id="45" presetID="1" presetClass="entr" presetSubtype="0" fill="hold" grpId="0" nodeType="afterEffect">
                                  <p:stCondLst>
                                    <p:cond delay="0"/>
                                  </p:stCondLst>
                                  <p:iterate type="wd">
                                    <p:tmAbs val="300"/>
                                  </p:iterate>
                                  <p:childTnLst>
                                    <p:set>
                                      <p:cBhvr>
                                        <p:cTn id="46" dur="1" fill="hold">
                                          <p:stCondLst>
                                            <p:cond delay="0"/>
                                          </p:stCondLst>
                                        </p:cTn>
                                        <p:tgtEl>
                                          <p:spTgt spid="9"/>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7549" fill="hold"/>
                                        <p:tgtEl>
                                          <p:spTgt spid="10"/>
                                        </p:tgtEl>
                                      </p:cBhvr>
                                    </p:cmd>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iterate type="wd">
                                    <p:tmPct val="0"/>
                                  </p:iterate>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
                </p:tgtEl>
              </p:cMediaNode>
            </p:audio>
            <p:audio>
              <p:cMediaNode vol="80000">
                <p:cTn id="58" fill="hold" display="0">
                  <p:stCondLst>
                    <p:cond delay="indefinite"/>
                  </p:stCondLst>
                  <p:endCondLst>
                    <p:cond evt="onStopAudio" delay="0">
                      <p:tgtEl>
                        <p:sldTgt/>
                      </p:tgtEl>
                    </p:cond>
                  </p:endCondLst>
                </p:cTn>
                <p:tgtEl>
                  <p:spTgt spid="3"/>
                </p:tgtEl>
              </p:cMediaNode>
            </p:audio>
            <p:audio>
              <p:cMediaNode vol="80000">
                <p:cTn id="59" fill="hold" display="0">
                  <p:stCondLst>
                    <p:cond delay="indefinite"/>
                  </p:stCondLst>
                  <p:endCondLst>
                    <p:cond evt="onStopAudio" delay="0">
                      <p:tgtEl>
                        <p:sldTgt/>
                      </p:tgtEl>
                    </p:cond>
                  </p:endCondLst>
                </p:cTn>
                <p:tgtEl>
                  <p:spTgt spid="10"/>
                </p:tgtEl>
              </p:cMediaNode>
            </p:audio>
          </p:childTnLst>
        </p:cTn>
      </p:par>
    </p:tnLst>
    <p:bldLst>
      <p:bldP spid="4" grpId="0" animBg="1"/>
      <p:bldP spid="4" grpId="1" animBg="1"/>
      <p:bldP spid="5" grpId="0"/>
      <p:bldP spid="5" grpId="1"/>
      <p:bldP spid="6" grpId="0" animBg="1"/>
      <p:bldP spid="6" grpId="1" animBg="1"/>
      <p:bldP spid="7" grpId="0"/>
      <p:bldP spid="7" grpId="1"/>
      <p:bldP spid="8" grpId="0" animBg="1"/>
      <p:bldP spid="8" grpId="1" animBg="1"/>
      <p:bldP spid="9"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F7F444-4F96-7782-ABEB-31D6096FBCB9}"/>
              </a:ext>
            </a:extLst>
          </p:cNvPr>
          <p:cNvPicPr>
            <a:picLocks noChangeAspect="1"/>
          </p:cNvPicPr>
          <p:nvPr/>
        </p:nvPicPr>
        <p:blipFill>
          <a:blip r:embed="rId3"/>
          <a:stretch>
            <a:fillRect/>
          </a:stretch>
        </p:blipFill>
        <p:spPr>
          <a:xfrm>
            <a:off x="0" y="0"/>
            <a:ext cx="12411114" cy="7668126"/>
          </a:xfrm>
          <a:prstGeom prst="rect">
            <a:avLst/>
          </a:prstGeom>
        </p:spPr>
      </p:pic>
      <p:sp>
        <p:nvSpPr>
          <p:cNvPr id="5" name="TextBox 4">
            <a:extLst>
              <a:ext uri="{FF2B5EF4-FFF2-40B4-BE49-F238E27FC236}">
                <a16:creationId xmlns:a16="http://schemas.microsoft.com/office/drawing/2014/main" id="{06A3E3C2-71D7-C1A3-B6E4-6F113AF55378}"/>
              </a:ext>
            </a:extLst>
          </p:cNvPr>
          <p:cNvSpPr txBox="1"/>
          <p:nvPr/>
        </p:nvSpPr>
        <p:spPr>
          <a:xfrm>
            <a:off x="0" y="304800"/>
            <a:ext cx="1068404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The Science of Frankenstein</a:t>
            </a:r>
          </a:p>
        </p:txBody>
      </p:sp>
      <p:sp>
        <p:nvSpPr>
          <p:cNvPr id="7" name="Speech Bubble: Rectangle with Corners Rounded 6">
            <a:extLst>
              <a:ext uri="{FF2B5EF4-FFF2-40B4-BE49-F238E27FC236}">
                <a16:creationId xmlns:a16="http://schemas.microsoft.com/office/drawing/2014/main" id="{C3186582-8CDB-96B7-50CA-73E38AD9D322}"/>
              </a:ext>
            </a:extLst>
          </p:cNvPr>
          <p:cNvSpPr/>
          <p:nvPr/>
        </p:nvSpPr>
        <p:spPr>
          <a:xfrm>
            <a:off x="6724187" y="3525253"/>
            <a:ext cx="4283243" cy="2779294"/>
          </a:xfrm>
          <a:prstGeom prst="wedgeRoundRectCallout">
            <a:avLst>
              <a:gd name="adj1" fmla="val 47706"/>
              <a:gd name="adj2" fmla="val -98193"/>
              <a:gd name="adj3" fmla="val 16667"/>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01127104-6CC6-7167-1EF7-C6B631C845A8}"/>
              </a:ext>
            </a:extLst>
          </p:cNvPr>
          <p:cNvSpPr txBox="1"/>
          <p:nvPr/>
        </p:nvSpPr>
        <p:spPr>
          <a:xfrm>
            <a:off x="6724187" y="3577391"/>
            <a:ext cx="428324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rPr>
              <a:t>Task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rPr>
              <a:t>Hunt around the room for the body parts you’ll need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dirty="0">
                <a:solidFill>
                  <a:prstClr val="black"/>
                </a:solidFill>
                <a:latin typeface="Aptos" panose="02110004020202020204"/>
              </a:rPr>
              <a:t>Make a brief note on what the parts do</a:t>
            </a:r>
            <a:endPar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7A698D45-69C1-2037-4F6B-35C0BB4E713C}"/>
              </a:ext>
            </a:extLst>
          </p:cNvPr>
          <p:cNvPicPr>
            <a:picLocks noChangeAspect="1"/>
          </p:cNvPicPr>
          <p:nvPr/>
        </p:nvPicPr>
        <p:blipFill>
          <a:blip r:embed="rId4"/>
          <a:stretch>
            <a:fillRect/>
          </a:stretch>
        </p:blipFill>
        <p:spPr>
          <a:xfrm>
            <a:off x="416896" y="1714351"/>
            <a:ext cx="6120261" cy="4590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499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F7F444-4F96-7782-ABEB-31D6096FBCB9}"/>
              </a:ext>
            </a:extLst>
          </p:cNvPr>
          <p:cNvPicPr>
            <a:picLocks noChangeAspect="1"/>
          </p:cNvPicPr>
          <p:nvPr/>
        </p:nvPicPr>
        <p:blipFill>
          <a:blip r:embed="rId3"/>
          <a:stretch>
            <a:fillRect/>
          </a:stretch>
        </p:blipFill>
        <p:spPr>
          <a:xfrm>
            <a:off x="0" y="0"/>
            <a:ext cx="12411114" cy="7668126"/>
          </a:xfrm>
          <a:prstGeom prst="rect">
            <a:avLst/>
          </a:prstGeom>
        </p:spPr>
      </p:pic>
      <p:sp>
        <p:nvSpPr>
          <p:cNvPr id="5" name="TextBox 4">
            <a:extLst>
              <a:ext uri="{FF2B5EF4-FFF2-40B4-BE49-F238E27FC236}">
                <a16:creationId xmlns:a16="http://schemas.microsoft.com/office/drawing/2014/main" id="{06A3E3C2-71D7-C1A3-B6E4-6F113AF55378}"/>
              </a:ext>
            </a:extLst>
          </p:cNvPr>
          <p:cNvSpPr txBox="1"/>
          <p:nvPr/>
        </p:nvSpPr>
        <p:spPr>
          <a:xfrm>
            <a:off x="0" y="304800"/>
            <a:ext cx="1068404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The Science of Frankenstein</a:t>
            </a:r>
          </a:p>
        </p:txBody>
      </p:sp>
      <p:sp>
        <p:nvSpPr>
          <p:cNvPr id="7" name="Speech Bubble: Rectangle with Corners Rounded 6">
            <a:extLst>
              <a:ext uri="{FF2B5EF4-FFF2-40B4-BE49-F238E27FC236}">
                <a16:creationId xmlns:a16="http://schemas.microsoft.com/office/drawing/2014/main" id="{C3186582-8CDB-96B7-50CA-73E38AD9D322}"/>
              </a:ext>
            </a:extLst>
          </p:cNvPr>
          <p:cNvSpPr/>
          <p:nvPr/>
        </p:nvSpPr>
        <p:spPr>
          <a:xfrm>
            <a:off x="6724187" y="3525253"/>
            <a:ext cx="4283243" cy="2779294"/>
          </a:xfrm>
          <a:prstGeom prst="wedgeRoundRectCallout">
            <a:avLst>
              <a:gd name="adj1" fmla="val 47706"/>
              <a:gd name="adj2" fmla="val -98193"/>
              <a:gd name="adj3" fmla="val 16667"/>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01127104-6CC6-7167-1EF7-C6B631C845A8}"/>
              </a:ext>
            </a:extLst>
          </p:cNvPr>
          <p:cNvSpPr txBox="1"/>
          <p:nvPr/>
        </p:nvSpPr>
        <p:spPr>
          <a:xfrm>
            <a:off x="6724187" y="3577391"/>
            <a:ext cx="428324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rPr>
              <a:t>Task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rPr>
              <a:t>Hunt around the room for the body parts you’ll need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dirty="0">
                <a:solidFill>
                  <a:prstClr val="black"/>
                </a:solidFill>
                <a:latin typeface="Aptos" panose="02110004020202020204"/>
              </a:rPr>
              <a:t>Make a brief note on what the parts do</a:t>
            </a:r>
            <a:endPar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FC888300-DFFB-F196-C7AF-53ABE484E684}"/>
              </a:ext>
            </a:extLst>
          </p:cNvPr>
          <p:cNvSpPr/>
          <p:nvPr/>
        </p:nvSpPr>
        <p:spPr>
          <a:xfrm>
            <a:off x="310337" y="1617930"/>
            <a:ext cx="6066399" cy="40011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a:solidFill>
              <a:srgbClr val="FF0000"/>
            </a:solidFill>
          </a:ln>
        </p:spPr>
        <p:txBody>
          <a:bodyPr wrap="square">
            <a:spAutoFit/>
          </a:bodyPr>
          <a:lstStyle/>
          <a:p>
            <a:pPr lvl="0">
              <a:defRPr/>
            </a:pPr>
            <a:r>
              <a:rPr lang="en-GB" sz="2000" b="1" dirty="0"/>
              <a:t>Heart</a:t>
            </a:r>
            <a:r>
              <a:rPr lang="en-GB" sz="2000" dirty="0"/>
              <a:t>: Pumps blood throughout the body.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D602278-4D8A-4210-69FB-6BF436E59FAB}"/>
              </a:ext>
            </a:extLst>
          </p:cNvPr>
          <p:cNvSpPr/>
          <p:nvPr/>
        </p:nvSpPr>
        <p:spPr>
          <a:xfrm>
            <a:off x="301191" y="2154253"/>
            <a:ext cx="6066399" cy="70788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a:solidFill>
              <a:srgbClr val="FF0000"/>
            </a:solidFill>
          </a:ln>
        </p:spPr>
        <p:txBody>
          <a:bodyPr wrap="square">
            <a:spAutoFit/>
          </a:bodyPr>
          <a:lstStyle/>
          <a:p>
            <a:pPr lvl="0">
              <a:defRPr/>
            </a:pPr>
            <a:r>
              <a:rPr lang="en-GB" sz="2000" b="1" dirty="0"/>
              <a:t>Lungs</a:t>
            </a:r>
            <a:r>
              <a:rPr lang="en-GB" sz="2000" dirty="0"/>
              <a:t>: Exchange oxygen and carbon dioxide between blood and air.</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437389B-449E-AF3B-B0C6-B64B32258740}"/>
              </a:ext>
            </a:extLst>
          </p:cNvPr>
          <p:cNvSpPr/>
          <p:nvPr/>
        </p:nvSpPr>
        <p:spPr>
          <a:xfrm>
            <a:off x="292045" y="2998352"/>
            <a:ext cx="6066399" cy="70788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a:solidFill>
              <a:srgbClr val="FF0000"/>
            </a:solidFill>
          </a:ln>
        </p:spPr>
        <p:txBody>
          <a:bodyPr wrap="square">
            <a:spAutoFit/>
          </a:bodyPr>
          <a:lstStyle/>
          <a:p>
            <a:pPr lvl="0">
              <a:defRPr/>
            </a:pPr>
            <a:r>
              <a:rPr lang="en-GB" sz="2000" b="1" dirty="0"/>
              <a:t>Brain</a:t>
            </a:r>
            <a:r>
              <a:rPr lang="en-GB" sz="2000" dirty="0"/>
              <a:t>: Controls thoughts, movements, and bodily functions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CE7C752-E4D0-2190-112D-F3D9D7072460}"/>
              </a:ext>
            </a:extLst>
          </p:cNvPr>
          <p:cNvSpPr/>
          <p:nvPr/>
        </p:nvSpPr>
        <p:spPr>
          <a:xfrm>
            <a:off x="273753" y="3842451"/>
            <a:ext cx="6066399" cy="70788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a:solidFill>
              <a:srgbClr val="FF0000"/>
            </a:solidFill>
          </a:ln>
        </p:spPr>
        <p:txBody>
          <a:bodyPr wrap="square">
            <a:spAutoFit/>
          </a:bodyPr>
          <a:lstStyle/>
          <a:p>
            <a:pPr lvl="0">
              <a:defRPr/>
            </a:pPr>
            <a:r>
              <a:rPr lang="en-GB" sz="2000" b="1" dirty="0"/>
              <a:t>Liver</a:t>
            </a:r>
            <a:r>
              <a:rPr lang="en-GB" sz="2000" dirty="0"/>
              <a:t>: Processes nutrients and detoxifies harmful substances.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0CA893F-CCD7-A796-E536-D105C9BA2F36}"/>
              </a:ext>
            </a:extLst>
          </p:cNvPr>
          <p:cNvSpPr/>
          <p:nvPr/>
        </p:nvSpPr>
        <p:spPr>
          <a:xfrm>
            <a:off x="282899" y="4686550"/>
            <a:ext cx="6066399" cy="40011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a:solidFill>
              <a:srgbClr val="FF0000"/>
            </a:solidFill>
          </a:ln>
        </p:spPr>
        <p:txBody>
          <a:bodyPr wrap="square">
            <a:spAutoFit/>
          </a:bodyPr>
          <a:lstStyle/>
          <a:p>
            <a:pPr lvl="0">
              <a:defRPr/>
            </a:pPr>
            <a:r>
              <a:rPr lang="en-GB" sz="2000" b="1" dirty="0"/>
              <a:t>Stomach</a:t>
            </a:r>
            <a:r>
              <a:rPr lang="en-GB" sz="2000" dirty="0"/>
              <a:t>: Breaks down food with acids and enzymes.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AC05614-ABA5-09D0-F16D-CB2A46C57D76}"/>
              </a:ext>
            </a:extLst>
          </p:cNvPr>
          <p:cNvSpPr/>
          <p:nvPr/>
        </p:nvSpPr>
        <p:spPr>
          <a:xfrm>
            <a:off x="255461" y="5222873"/>
            <a:ext cx="6066399" cy="70788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a:solidFill>
              <a:srgbClr val="FF0000"/>
            </a:solidFill>
          </a:ln>
        </p:spPr>
        <p:txBody>
          <a:bodyPr wrap="square">
            <a:spAutoFit/>
          </a:bodyPr>
          <a:lstStyle/>
          <a:p>
            <a:pPr lvl="0">
              <a:defRPr/>
            </a:pPr>
            <a:r>
              <a:rPr lang="en-GB" sz="2000" b="1" dirty="0"/>
              <a:t>Kidneys</a:t>
            </a:r>
            <a:r>
              <a:rPr lang="en-GB" sz="2000" dirty="0"/>
              <a:t>: Filter waste from the blood to produce urine.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C67256B-D0A7-433A-6327-3050AD92491D}"/>
              </a:ext>
            </a:extLst>
          </p:cNvPr>
          <p:cNvSpPr/>
          <p:nvPr/>
        </p:nvSpPr>
        <p:spPr>
          <a:xfrm>
            <a:off x="264607" y="6066971"/>
            <a:ext cx="6066399" cy="70788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a:solidFill>
              <a:srgbClr val="FF0000"/>
            </a:solidFill>
          </a:ln>
        </p:spPr>
        <p:txBody>
          <a:bodyPr wrap="square">
            <a:spAutoFit/>
          </a:bodyPr>
          <a:lstStyle/>
          <a:p>
            <a:pPr lvl="0">
              <a:defRPr/>
            </a:pPr>
            <a:r>
              <a:rPr lang="en-GB" sz="2000" b="1" dirty="0"/>
              <a:t>Intestines</a:t>
            </a:r>
            <a:r>
              <a:rPr lang="en-GB" sz="2000" dirty="0"/>
              <a:t>: Absorb nutrients from food and remove waste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87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d Scientist Laboratory - TV Tropes">
            <a:extLst>
              <a:ext uri="{FF2B5EF4-FFF2-40B4-BE49-F238E27FC236}">
                <a16:creationId xmlns:a16="http://schemas.microsoft.com/office/drawing/2014/main" id="{ADA11887-1A57-909B-827B-DC9B26F535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2502F56-4254-902C-6B6F-28D608B492D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985" b="90943" l="9437" r="89650">
                        <a14:foregroundMark x1="42009" y1="8157" x2="42009" y2="8157"/>
                        <a14:foregroundMark x1="60883" y1="6091" x2="60883" y2="6091"/>
                        <a14:foregroundMark x1="40639" y1="13347" x2="40639" y2="13347"/>
                        <a14:foregroundMark x1="33029" y1="90572" x2="33029" y2="90572"/>
                        <a14:foregroundMark x1="70167" y1="90943" x2="70167" y2="90943"/>
                      </a14:backgroundRemoval>
                    </a14:imgEffect>
                  </a14:imgLayer>
                </a14:imgProps>
              </a:ext>
            </a:extLst>
          </a:blip>
          <a:stretch>
            <a:fillRect/>
          </a:stretch>
        </p:blipFill>
        <p:spPr>
          <a:xfrm>
            <a:off x="10004141" y="609600"/>
            <a:ext cx="2386497" cy="6858000"/>
          </a:xfrm>
          <a:prstGeom prst="rect">
            <a:avLst/>
          </a:prstGeom>
        </p:spPr>
      </p:pic>
      <p:sp>
        <p:nvSpPr>
          <p:cNvPr id="5" name="Speech Bubble: Rectangle with Corners Rounded 4">
            <a:extLst>
              <a:ext uri="{FF2B5EF4-FFF2-40B4-BE49-F238E27FC236}">
                <a16:creationId xmlns:a16="http://schemas.microsoft.com/office/drawing/2014/main" id="{5535BB4E-4C42-8ED4-3669-49D7A27F900B}"/>
              </a:ext>
            </a:extLst>
          </p:cNvPr>
          <p:cNvSpPr/>
          <p:nvPr/>
        </p:nvSpPr>
        <p:spPr>
          <a:xfrm>
            <a:off x="507216" y="2638258"/>
            <a:ext cx="9298287" cy="3860800"/>
          </a:xfrm>
          <a:prstGeom prst="wedgeRoundRectCallout">
            <a:avLst>
              <a:gd name="adj1" fmla="val 62189"/>
              <a:gd name="adj2" fmla="val -68319"/>
              <a:gd name="adj3" fmla="val 16667"/>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E5A6B2F-EBDB-B467-ADFF-E5601BB621CC}"/>
              </a:ext>
            </a:extLst>
          </p:cNvPr>
          <p:cNvSpPr txBox="1"/>
          <p:nvPr/>
        </p:nvSpPr>
        <p:spPr>
          <a:xfrm>
            <a:off x="660497" y="2725798"/>
            <a:ext cx="9145006" cy="3785652"/>
          </a:xfrm>
          <a:prstGeom prst="rect">
            <a:avLst/>
          </a:prstGeom>
          <a:noFill/>
        </p:spPr>
        <p:txBody>
          <a:bodyPr wrap="square" rtlCol="0">
            <a:spAutoFit/>
          </a:bodyPr>
          <a:lstStyle/>
          <a:p>
            <a:pPr algn="ctr"/>
            <a:r>
              <a:rPr lang="en-GB" sz="3000" b="1" dirty="0"/>
              <a:t>The story begins in the mid-18th century. Electricity had captured the imaginations of many of Europe's top scientists, and at that time very little was understood about the nature of electricity. Scientists could generate static electricity using spinning machines, but it was not until Benjamin Franklin's famous kite experiment in 1752 that they proved that lightning was of the same essence.</a:t>
            </a:r>
          </a:p>
        </p:txBody>
      </p:sp>
      <p:sp>
        <p:nvSpPr>
          <p:cNvPr id="7" name="Speech Bubble: Rectangle with Corners Rounded 6">
            <a:extLst>
              <a:ext uri="{FF2B5EF4-FFF2-40B4-BE49-F238E27FC236}">
                <a16:creationId xmlns:a16="http://schemas.microsoft.com/office/drawing/2014/main" id="{41179D56-8C35-6B33-5CDB-F898063494BE}"/>
              </a:ext>
            </a:extLst>
          </p:cNvPr>
          <p:cNvSpPr/>
          <p:nvPr/>
        </p:nvSpPr>
        <p:spPr>
          <a:xfrm>
            <a:off x="507216" y="2625866"/>
            <a:ext cx="9298287" cy="2949862"/>
          </a:xfrm>
          <a:prstGeom prst="wedgeRoundRectCallout">
            <a:avLst>
              <a:gd name="adj1" fmla="val 60636"/>
              <a:gd name="adj2" fmla="val -73213"/>
              <a:gd name="adj3" fmla="val 16667"/>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BB054E5-4E72-5B2D-A952-1D21B25B85A9}"/>
              </a:ext>
            </a:extLst>
          </p:cNvPr>
          <p:cNvSpPr txBox="1"/>
          <p:nvPr/>
        </p:nvSpPr>
        <p:spPr>
          <a:xfrm>
            <a:off x="660497" y="2713406"/>
            <a:ext cx="9145006" cy="2862322"/>
          </a:xfrm>
          <a:prstGeom prst="rect">
            <a:avLst/>
          </a:prstGeom>
          <a:noFill/>
        </p:spPr>
        <p:txBody>
          <a:bodyPr wrap="square" rtlCol="0">
            <a:spAutoFit/>
          </a:bodyPr>
          <a:lstStyle/>
          <a:p>
            <a:pPr algn="ctr"/>
            <a:r>
              <a:rPr lang="en-GB" sz="3000" b="1" dirty="0"/>
              <a:t>At the University of Bologna in Italy, noted surgeon Luigi Galvani was investigating the effects of electricity on animals. It was not an unusual line of inquiry. Researchers knew electrical shocks produced violent spasms and speculated that electricity might cause muscular contractions.</a:t>
            </a:r>
          </a:p>
        </p:txBody>
      </p:sp>
      <p:pic>
        <p:nvPicPr>
          <p:cNvPr id="3" name="ElevenLabs_2024-06-02T11_30_17_Clyde">
            <a:hlinkClick r:id="" action="ppaction://media"/>
            <a:extLst>
              <a:ext uri="{FF2B5EF4-FFF2-40B4-BE49-F238E27FC236}">
                <a16:creationId xmlns:a16="http://schemas.microsoft.com/office/drawing/2014/main" id="{D6708F45-4550-F737-2E0A-48E85BD96CB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07875" y="7331075"/>
            <a:ext cx="406400" cy="406400"/>
          </a:xfrm>
          <a:prstGeom prst="rect">
            <a:avLst/>
          </a:prstGeom>
        </p:spPr>
      </p:pic>
      <p:pic>
        <p:nvPicPr>
          <p:cNvPr id="9" name="ElevenLabs_2024-06-02T11_31_49_Clyde">
            <a:hlinkClick r:id="" action="ppaction://media"/>
            <a:extLst>
              <a:ext uri="{FF2B5EF4-FFF2-40B4-BE49-F238E27FC236}">
                <a16:creationId xmlns:a16="http://schemas.microsoft.com/office/drawing/2014/main" id="{FEB999D9-267A-9847-C468-AD1A3636EEC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26575" y="8232775"/>
            <a:ext cx="406400" cy="406400"/>
          </a:xfrm>
          <a:prstGeom prst="rect">
            <a:avLst/>
          </a:prstGeom>
        </p:spPr>
      </p:pic>
    </p:spTree>
    <p:extLst>
      <p:ext uri="{BB962C8B-B14F-4D97-AF65-F5344CB8AC3E}">
        <p14:creationId xmlns:p14="http://schemas.microsoft.com/office/powerpoint/2010/main" val="332489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1" presetClass="entr" presetSubtype="0" fill="hold" grpId="0" nodeType="afterEffect">
                                  <p:stCondLst>
                                    <p:cond delay="0"/>
                                  </p:stCondLst>
                                  <p:iterate type="wd">
                                    <p:tmAbs val="180"/>
                                  </p:iterate>
                                  <p:childTnLst>
                                    <p:set>
                                      <p:cBhvr>
                                        <p:cTn id="15" dur="1" fill="hold">
                                          <p:stCondLst>
                                            <p:cond delay="0"/>
                                          </p:stCondLst>
                                        </p:cTn>
                                        <p:tgtEl>
                                          <p:spTgt spid="6"/>
                                        </p:tgtEl>
                                        <p:attrNameLst>
                                          <p:attrName>style.visibility</p:attrName>
                                        </p:attrNameLst>
                                      </p:cBhvr>
                                      <p:to>
                                        <p:strVal val="visible"/>
                                      </p:to>
                                    </p:set>
                                  </p:childTnLst>
                                </p:cTn>
                              </p:par>
                              <p:par>
                                <p:cTn id="16" presetID="1" presetClass="mediacall" presetSubtype="0" fill="hold" nodeType="withEffect">
                                  <p:stCondLst>
                                    <p:cond delay="0"/>
                                  </p:stCondLst>
                                  <p:childTnLst>
                                    <p:cmd type="call" cmd="playFrom(0.0)">
                                      <p:cBhvr>
                                        <p:cTn id="17" dur="16300" fill="hold"/>
                                        <p:tgtEl>
                                          <p:spTgt spid="3"/>
                                        </p:tgtEl>
                                      </p:cBhvr>
                                    </p:cmd>
                                  </p:childTnLst>
                                </p:cTn>
                              </p:par>
                            </p:childTnLst>
                          </p:cTn>
                        </p:par>
                        <p:par>
                          <p:cTn id="18" fill="hold">
                            <p:stCondLst>
                              <p:cond delay="17300"/>
                            </p:stCondLst>
                            <p:childTnLst>
                              <p:par>
                                <p:cTn id="19" presetID="10" presetClass="exit" presetSubtype="0" fill="hold" grpId="1" nodeType="after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iterate type="wd">
                                    <p:tmPct val="0"/>
                                  </p:iterate>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par>
                          <p:cTn id="25" fill="hold">
                            <p:stCondLst>
                              <p:cond delay="17800"/>
                            </p:stCondLst>
                            <p:childTnLst>
                              <p:par>
                                <p:cTn id="26" presetID="1" presetClass="mediacall" presetSubtype="0" fill="hold" nodeType="afterEffect">
                                  <p:stCondLst>
                                    <p:cond delay="0"/>
                                  </p:stCondLst>
                                  <p:childTnLst>
                                    <p:cmd type="call" cmd="playFrom(0.0)">
                                      <p:cBhvr>
                                        <p:cTn id="27" dur="18337" fill="hold"/>
                                        <p:tgtEl>
                                          <p:spTgt spid="9"/>
                                        </p:tgtEl>
                                      </p:cBhvr>
                                    </p:cmd>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 presetClass="entr" presetSubtype="0" fill="hold" grpId="0" nodeType="withEffect">
                                  <p:stCondLst>
                                    <p:cond delay="0"/>
                                  </p:stCondLst>
                                  <p:iterate type="wd">
                                    <p:tmAbs val="330"/>
                                  </p:iterate>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iterate type="wd">
                                    <p:tmPct val="0"/>
                                  </p:iterate>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9"/>
                </p:tgtEl>
              </p:cMediaNode>
            </p:audio>
          </p:childTnLst>
        </p:cTn>
      </p:par>
    </p:tnLst>
    <p:bldLst>
      <p:bldP spid="5" grpId="0" animBg="1"/>
      <p:bldP spid="5" grpId="1" animBg="1"/>
      <p:bldP spid="6" grpId="0"/>
      <p:bldP spid="6" grpId="1"/>
      <p:bldP spid="7" grpId="0" animBg="1"/>
      <p:bldP spid="7" grpId="1" animBg="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F7F444-4F96-7782-ABEB-31D6096FBCB9}"/>
              </a:ext>
            </a:extLst>
          </p:cNvPr>
          <p:cNvPicPr>
            <a:picLocks noChangeAspect="1"/>
          </p:cNvPicPr>
          <p:nvPr/>
        </p:nvPicPr>
        <p:blipFill>
          <a:blip r:embed="rId3"/>
          <a:stretch>
            <a:fillRect/>
          </a:stretch>
        </p:blipFill>
        <p:spPr>
          <a:xfrm>
            <a:off x="0" y="0"/>
            <a:ext cx="12411114" cy="7668126"/>
          </a:xfrm>
          <a:prstGeom prst="rect">
            <a:avLst/>
          </a:prstGeom>
        </p:spPr>
      </p:pic>
      <p:sp>
        <p:nvSpPr>
          <p:cNvPr id="5" name="TextBox 4">
            <a:extLst>
              <a:ext uri="{FF2B5EF4-FFF2-40B4-BE49-F238E27FC236}">
                <a16:creationId xmlns:a16="http://schemas.microsoft.com/office/drawing/2014/main" id="{06A3E3C2-71D7-C1A3-B6E4-6F113AF55378}"/>
              </a:ext>
            </a:extLst>
          </p:cNvPr>
          <p:cNvSpPr txBox="1"/>
          <p:nvPr/>
        </p:nvSpPr>
        <p:spPr>
          <a:xfrm>
            <a:off x="0" y="304800"/>
            <a:ext cx="10684042" cy="923330"/>
          </a:xfrm>
          <a:prstGeom prst="rect">
            <a:avLst/>
          </a:prstGeom>
          <a:noFill/>
        </p:spPr>
        <p:txBody>
          <a:bodyPr wrap="square" rtlCol="0">
            <a:spAutoFit/>
          </a:bodyPr>
          <a:lstStyle/>
          <a:p>
            <a:r>
              <a:rPr lang="en-GB" sz="5400" b="1" dirty="0">
                <a:solidFill>
                  <a:schemeClr val="bg1"/>
                </a:solidFill>
                <a:latin typeface="Cavolini" panose="03000502040302020204" pitchFamily="66" charset="0"/>
                <a:cs typeface="Cavolini" panose="03000502040302020204" pitchFamily="66" charset="0"/>
              </a:rPr>
              <a:t>The Science of Frankenstein</a:t>
            </a:r>
          </a:p>
        </p:txBody>
      </p:sp>
      <p:sp>
        <p:nvSpPr>
          <p:cNvPr id="7" name="Speech Bubble: Rectangle with Corners Rounded 6">
            <a:extLst>
              <a:ext uri="{FF2B5EF4-FFF2-40B4-BE49-F238E27FC236}">
                <a16:creationId xmlns:a16="http://schemas.microsoft.com/office/drawing/2014/main" id="{C3186582-8CDB-96B7-50CA-73E38AD9D322}"/>
              </a:ext>
            </a:extLst>
          </p:cNvPr>
          <p:cNvSpPr/>
          <p:nvPr/>
        </p:nvSpPr>
        <p:spPr>
          <a:xfrm>
            <a:off x="6724187" y="3525253"/>
            <a:ext cx="4283243" cy="2779294"/>
          </a:xfrm>
          <a:prstGeom prst="wedgeRoundRectCallout">
            <a:avLst>
              <a:gd name="adj1" fmla="val 47706"/>
              <a:gd name="adj2" fmla="val -98193"/>
              <a:gd name="adj3" fmla="val 16667"/>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01127104-6CC6-7167-1EF7-C6B631C845A8}"/>
              </a:ext>
            </a:extLst>
          </p:cNvPr>
          <p:cNvSpPr txBox="1"/>
          <p:nvPr/>
        </p:nvSpPr>
        <p:spPr>
          <a:xfrm>
            <a:off x="6724187" y="3577391"/>
            <a:ext cx="4283243" cy="2246769"/>
          </a:xfrm>
          <a:prstGeom prst="rect">
            <a:avLst/>
          </a:prstGeom>
          <a:noFill/>
        </p:spPr>
        <p:txBody>
          <a:bodyPr wrap="square" rtlCol="0">
            <a:spAutoFit/>
          </a:bodyPr>
          <a:lstStyle/>
          <a:p>
            <a:pPr algn="ctr"/>
            <a:r>
              <a:rPr lang="en-GB" sz="2800" b="1" dirty="0"/>
              <a:t>Task</a:t>
            </a:r>
          </a:p>
          <a:p>
            <a:pPr marL="285750" indent="-285750">
              <a:buFont typeface="Arial" panose="020B0604020202020204" pitchFamily="34" charset="0"/>
              <a:buChar char="•"/>
            </a:pPr>
            <a:r>
              <a:rPr lang="en-GB" sz="2800" b="1" dirty="0"/>
              <a:t>What does the body use electricity for?</a:t>
            </a:r>
          </a:p>
          <a:p>
            <a:pPr marL="285750" indent="-285750">
              <a:buFont typeface="Arial" panose="020B0604020202020204" pitchFamily="34" charset="0"/>
              <a:buChar char="•"/>
            </a:pPr>
            <a:r>
              <a:rPr lang="en-GB" sz="2800" b="1" dirty="0"/>
              <a:t>Highlight and SPAG errors that you spot</a:t>
            </a:r>
          </a:p>
        </p:txBody>
      </p:sp>
      <p:pic>
        <p:nvPicPr>
          <p:cNvPr id="3" name="Picture 2">
            <a:extLst>
              <a:ext uri="{FF2B5EF4-FFF2-40B4-BE49-F238E27FC236}">
                <a16:creationId xmlns:a16="http://schemas.microsoft.com/office/drawing/2014/main" id="{86A80187-561B-F4B1-BB81-D4F240249A49}"/>
              </a:ext>
            </a:extLst>
          </p:cNvPr>
          <p:cNvPicPr>
            <a:picLocks noChangeAspect="1"/>
          </p:cNvPicPr>
          <p:nvPr/>
        </p:nvPicPr>
        <p:blipFill rotWithShape="1">
          <a:blip r:embed="rId4"/>
          <a:srcRect l="29112" t="22353" r="29342" b="22631"/>
          <a:stretch/>
        </p:blipFill>
        <p:spPr>
          <a:xfrm>
            <a:off x="378456" y="1785592"/>
            <a:ext cx="6005445" cy="4473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1281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rtStation - Frankenstein Lab">
            <a:extLst>
              <a:ext uri="{FF2B5EF4-FFF2-40B4-BE49-F238E27FC236}">
                <a16:creationId xmlns:a16="http://schemas.microsoft.com/office/drawing/2014/main" id="{E18E9F5F-68EF-F3A1-2F88-8A1F52C51D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54065AF-D2AE-7FCF-F994-8016B0A7732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985" b="90943" l="9437" r="89650">
                        <a14:foregroundMark x1="42009" y1="8157" x2="42009" y2="8157"/>
                        <a14:foregroundMark x1="60883" y1="6091" x2="60883" y2="6091"/>
                        <a14:foregroundMark x1="40639" y1="13347" x2="40639" y2="13347"/>
                        <a14:foregroundMark x1="33029" y1="90572" x2="33029" y2="90572"/>
                        <a14:foregroundMark x1="70167" y1="90943" x2="70167" y2="90943"/>
                      </a14:backgroundRemoval>
                    </a14:imgEffect>
                  </a14:imgLayer>
                </a14:imgProps>
              </a:ext>
            </a:extLst>
          </a:blip>
          <a:stretch>
            <a:fillRect/>
          </a:stretch>
        </p:blipFill>
        <p:spPr>
          <a:xfrm>
            <a:off x="10004141" y="609600"/>
            <a:ext cx="2386497" cy="6858000"/>
          </a:xfrm>
          <a:prstGeom prst="rect">
            <a:avLst/>
          </a:prstGeom>
        </p:spPr>
      </p:pic>
      <p:sp>
        <p:nvSpPr>
          <p:cNvPr id="5" name="Speech Bubble: Rectangle with Corners Rounded 4">
            <a:extLst>
              <a:ext uri="{FF2B5EF4-FFF2-40B4-BE49-F238E27FC236}">
                <a16:creationId xmlns:a16="http://schemas.microsoft.com/office/drawing/2014/main" id="{16E20F8C-C98E-2E69-C4DE-B37622C2D618}"/>
              </a:ext>
            </a:extLst>
          </p:cNvPr>
          <p:cNvSpPr/>
          <p:nvPr/>
        </p:nvSpPr>
        <p:spPr>
          <a:xfrm>
            <a:off x="507216" y="1556084"/>
            <a:ext cx="9298287" cy="4942974"/>
          </a:xfrm>
          <a:prstGeom prst="wedgeRoundRectCallout">
            <a:avLst>
              <a:gd name="adj1" fmla="val 62016"/>
              <a:gd name="adj2" fmla="val -39448"/>
              <a:gd name="adj3" fmla="val 16667"/>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026E829-762C-BDBA-A439-A17AF67AD03B}"/>
              </a:ext>
            </a:extLst>
          </p:cNvPr>
          <p:cNvSpPr txBox="1"/>
          <p:nvPr/>
        </p:nvSpPr>
        <p:spPr>
          <a:xfrm>
            <a:off x="583856" y="1684109"/>
            <a:ext cx="9145006" cy="4708981"/>
          </a:xfrm>
          <a:prstGeom prst="rect">
            <a:avLst/>
          </a:prstGeom>
          <a:noFill/>
        </p:spPr>
        <p:txBody>
          <a:bodyPr wrap="square" rtlCol="0">
            <a:spAutoFit/>
          </a:bodyPr>
          <a:lstStyle/>
          <a:p>
            <a:pPr algn="ctr"/>
            <a:r>
              <a:rPr lang="en-GB" sz="3000" b="1" dirty="0"/>
              <a:t>As lightning flashes outside, </a:t>
            </a:r>
            <a:r>
              <a:rPr lang="en-GB" sz="3000" b="1" dirty="0" err="1"/>
              <a:t>Dr.</a:t>
            </a:r>
            <a:r>
              <a:rPr lang="en-GB" sz="3000" b="1" dirty="0"/>
              <a:t> Frankenstein harnesses the power of electricity to infuse life into the lifeless form lying on the table. The room crackles with energy as the creature's limbs convulse, and its yellow eyes flicker open. In this electrifying moment, the monster takes its first breath, filled with a mixture of wonder and fear. The scene epitomizes the clash between human ambition and the unknown, igniting an enduring tale of creation and the consequences that follow.</a:t>
            </a:r>
          </a:p>
        </p:txBody>
      </p:sp>
      <p:pic>
        <p:nvPicPr>
          <p:cNvPr id="2" name="ElevenLabs_2024-06-02T11_45_20_Clyde">
            <a:hlinkClick r:id="" action="ppaction://media"/>
            <a:extLst>
              <a:ext uri="{FF2B5EF4-FFF2-40B4-BE49-F238E27FC236}">
                <a16:creationId xmlns:a16="http://schemas.microsoft.com/office/drawing/2014/main" id="{8958D457-E8C0-9BEF-B914-69C930D930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20575" y="7535863"/>
            <a:ext cx="406400" cy="406400"/>
          </a:xfrm>
          <a:prstGeom prst="rect">
            <a:avLst/>
          </a:prstGeom>
        </p:spPr>
      </p:pic>
      <p:pic>
        <p:nvPicPr>
          <p:cNvPr id="3" name="ElevenLabs_2024-06-02T11_46_13_Clyde">
            <a:hlinkClick r:id="" action="ppaction://media"/>
            <a:extLst>
              <a:ext uri="{FF2B5EF4-FFF2-40B4-BE49-F238E27FC236}">
                <a16:creationId xmlns:a16="http://schemas.microsoft.com/office/drawing/2014/main" id="{D1C60BE5-251E-BBAF-A41B-FE4F682CAEE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006013" y="8594725"/>
            <a:ext cx="406400" cy="406400"/>
          </a:xfrm>
          <a:prstGeom prst="rect">
            <a:avLst/>
          </a:prstGeom>
        </p:spPr>
      </p:pic>
    </p:spTree>
    <p:extLst>
      <p:ext uri="{BB962C8B-B14F-4D97-AF65-F5344CB8AC3E}">
        <p14:creationId xmlns:p14="http://schemas.microsoft.com/office/powerpoint/2010/main" val="304031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1" presetClass="entr" presetSubtype="0" fill="hold" grpId="0" nodeType="afterEffect">
                                  <p:stCondLst>
                                    <p:cond delay="0"/>
                                  </p:stCondLst>
                                  <p:iterate type="wd">
                                    <p:tmAbs val="330"/>
                                  </p:iterate>
                                  <p:childTnLst>
                                    <p:set>
                                      <p:cBhvr>
                                        <p:cTn id="15" dur="1" fill="hold">
                                          <p:stCondLst>
                                            <p:cond delay="0"/>
                                          </p:stCondLst>
                                        </p:cTn>
                                        <p:tgtEl>
                                          <p:spTgt spid="6"/>
                                        </p:tgtEl>
                                        <p:attrNameLst>
                                          <p:attrName>style.visibility</p:attrName>
                                        </p:attrNameLst>
                                      </p:cBhvr>
                                      <p:to>
                                        <p:strVal val="visible"/>
                                      </p:to>
                                    </p:set>
                                  </p:childTnLst>
                                </p:cTn>
                              </p:par>
                              <p:par>
                                <p:cTn id="16" presetID="1" presetClass="mediacall" presetSubtype="0" fill="hold" nodeType="withEffect">
                                  <p:stCondLst>
                                    <p:cond delay="0"/>
                                  </p:stCondLst>
                                  <p:childTnLst>
                                    <p:cmd type="call" cmd="playFrom(0.0)">
                                      <p:cBhvr>
                                        <p:cTn id="17" dur="20009" fill="hold"/>
                                        <p:tgtEl>
                                          <p:spTgt spid="2"/>
                                        </p:tgtEl>
                                      </p:cBhvr>
                                    </p:cmd>
                                  </p:childTnLst>
                                </p:cTn>
                              </p:par>
                              <p:par>
                                <p:cTn id="18" presetID="1" presetClass="mediacall" presetSubtype="0" fill="hold" nodeType="withEffect">
                                  <p:stCondLst>
                                    <p:cond delay="19250"/>
                                  </p:stCondLst>
                                  <p:childTnLst>
                                    <p:cmd type="call" cmd="playFrom(0.0)">
                                      <p:cBhvr>
                                        <p:cTn id="19" dur="12120"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grpId="1" nodeType="withEffect">
                                  <p:stCondLst>
                                    <p:cond delay="0"/>
                                  </p:stCondLst>
                                  <p:iterate type="wd">
                                    <p:tmPct val="0"/>
                                  </p:iterate>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childTnLst>
        </p:cTn>
      </p:par>
    </p:tnLst>
    <p:bldLst>
      <p:bldP spid="5" grpId="0" animBg="1"/>
      <p:bldP spid="5" grpId="1" animBg="1"/>
      <p:bldP spid="6" grpId="0"/>
      <p:bldP spid="6"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24235</TotalTime>
  <Words>682</Words>
  <Application>Microsoft Office PowerPoint</Application>
  <PresentationFormat>Widescreen</PresentationFormat>
  <Paragraphs>53</Paragraphs>
  <Slides>10</Slides>
  <Notes>9</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Aptos</vt:lpstr>
      <vt:lpstr>Aptos Display</vt:lpstr>
      <vt:lpstr>Arial</vt:lpstr>
      <vt:lpstr>Calibri</vt:lpstr>
      <vt:lpstr>Cavolini</vt:lpstr>
      <vt:lpstr>Ubuntu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D Chalk</dc:creator>
  <cp:lastModifiedBy>Mr D Chalk</cp:lastModifiedBy>
  <cp:revision>13</cp:revision>
  <dcterms:created xsi:type="dcterms:W3CDTF">2024-04-07T08:17:26Z</dcterms:created>
  <dcterms:modified xsi:type="dcterms:W3CDTF">2024-06-02T11:50:57Z</dcterms:modified>
</cp:coreProperties>
</file>