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7" d="100"/>
          <a:sy n="47" d="100"/>
        </p:scale>
        <p:origin x="2196" y="1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4364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55712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50608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970060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50491A-1CF6-4122-8D67-1D497AA1A31E}"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196533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50491A-1CF6-4122-8D67-1D497AA1A31E}"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4598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50491A-1CF6-4122-8D67-1D497AA1A31E}" type="datetimeFigureOut">
              <a:rPr lang="en-GB" smtClean="0"/>
              <a:t>09/06/2024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2772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50491A-1CF6-4122-8D67-1D497AA1A31E}" type="datetimeFigureOut">
              <a:rPr lang="en-GB" smtClean="0"/>
              <a:t>09/06/2024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86854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50491A-1CF6-4122-8D67-1D497AA1A31E}" type="datetimeFigureOut">
              <a:rPr lang="en-GB" smtClean="0"/>
              <a:t>09/06/2024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39531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8600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23051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150491A-1CF6-4122-8D67-1D497AA1A31E}" type="datetimeFigureOut">
              <a:rPr lang="en-GB" smtClean="0"/>
              <a:t>09/06/2024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98212AF-F8A0-4C1D-B892-7FB5C38F7849}" type="slidenum">
              <a:rPr lang="en-GB" smtClean="0"/>
              <a:t>‹#›</a:t>
            </a:fld>
            <a:endParaRPr lang="en-GB"/>
          </a:p>
        </p:txBody>
      </p:sp>
    </p:spTree>
    <p:extLst>
      <p:ext uri="{BB962C8B-B14F-4D97-AF65-F5344CB8AC3E}">
        <p14:creationId xmlns:p14="http://schemas.microsoft.com/office/powerpoint/2010/main" val="15552907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B7F95F6-096D-48EC-13EC-04C57A5BA9A1}"/>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9F04D79-8F02-5CCD-1AD1-56B03B98564B}"/>
              </a:ext>
            </a:extLst>
          </p:cNvPr>
          <p:cNvSpPr txBox="1"/>
          <p:nvPr/>
        </p:nvSpPr>
        <p:spPr>
          <a:xfrm>
            <a:off x="313899" y="346317"/>
            <a:ext cx="6209732" cy="45878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en-GB" sz="2400" b="1" i="0" u="none" strike="noStrike" kern="0" cap="none" spc="0" normalizeH="0" baseline="0" noProof="0">
                <a:ln>
                  <a:noFill/>
                </a:ln>
                <a:solidFill>
                  <a:prstClr val="black"/>
                </a:solidFill>
                <a:effectLst/>
                <a:uLnTx/>
                <a:uFillTx/>
                <a:latin typeface="Arial" panose="020B0604020202020204" pitchFamily="34" charset="0"/>
                <a:ea typeface="Times New Roman" panose="02020603050405020304" pitchFamily="18" charset="0"/>
                <a:cs typeface="+mn-cs"/>
              </a:rPr>
              <a:t>Selective Breeding</a:t>
            </a:r>
            <a:endPar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E2084D59-1CC2-47B3-040A-D3EA5A4DB419}"/>
              </a:ext>
            </a:extLst>
          </p:cNvPr>
          <p:cNvSpPr txBox="1"/>
          <p:nvPr/>
        </p:nvSpPr>
        <p:spPr>
          <a:xfrm>
            <a:off x="313899" y="834633"/>
            <a:ext cx="6209732" cy="707886"/>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a:ea typeface="+mn-ea"/>
                <a:cs typeface="+mn-cs"/>
              </a:rPr>
              <a:t>Read the text below- highlight any key words and note down why you think they’re important</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2" name="TextBox 51">
            <a:extLst>
              <a:ext uri="{FF2B5EF4-FFF2-40B4-BE49-F238E27FC236}">
                <a16:creationId xmlns:a16="http://schemas.microsoft.com/office/drawing/2014/main" id="{311526A9-CE6D-F01A-47EC-33D37C908240}"/>
              </a:ext>
            </a:extLst>
          </p:cNvPr>
          <p:cNvSpPr txBox="1"/>
          <p:nvPr/>
        </p:nvSpPr>
        <p:spPr>
          <a:xfrm>
            <a:off x="358803" y="4502807"/>
            <a:ext cx="6164828" cy="400110"/>
          </a:xfrm>
          <a:prstGeom prst="rect">
            <a:avLst/>
          </a:prstGeom>
          <a:solidFill>
            <a:srgbClr val="F79646">
              <a:lumMod val="40000"/>
              <a:lumOff val="60000"/>
            </a:srgbClr>
          </a:solidFill>
          <a:ln w="38100">
            <a:solidFill>
              <a:srgbClr val="FF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ysClr val="windowText" lastClr="000000"/>
                </a:solidFill>
                <a:effectLst/>
                <a:uLnTx/>
                <a:uFillTx/>
                <a:latin typeface="Calibri" panose="020F0502020204030204"/>
                <a:ea typeface="+mn-ea"/>
                <a:cs typeface="+mn-cs"/>
              </a:rPr>
              <a:t>Answer the series of questions below</a:t>
            </a:r>
            <a:endParaRPr kumimoji="0" lang="en-GB"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55" name="TextBox 54">
            <a:extLst>
              <a:ext uri="{FF2B5EF4-FFF2-40B4-BE49-F238E27FC236}">
                <a16:creationId xmlns:a16="http://schemas.microsoft.com/office/drawing/2014/main" id="{2B92D795-BB81-12DA-1144-B8366413BC4C}"/>
              </a:ext>
            </a:extLst>
          </p:cNvPr>
          <p:cNvSpPr txBox="1"/>
          <p:nvPr/>
        </p:nvSpPr>
        <p:spPr>
          <a:xfrm>
            <a:off x="358802" y="5066302"/>
            <a:ext cx="6164827" cy="338554"/>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b="1" dirty="0">
                <a:solidFill>
                  <a:prstClr val="black"/>
                </a:solidFill>
              </a:rPr>
              <a:t>Which characteristics do we select in cows? </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2" name="Rectangle 1">
            <a:extLst>
              <a:ext uri="{FF2B5EF4-FFF2-40B4-BE49-F238E27FC236}">
                <a16:creationId xmlns:a16="http://schemas.microsoft.com/office/drawing/2014/main" id="{01EF13AB-6173-F7A9-3DD7-A2797C91F48C}"/>
              </a:ext>
            </a:extLst>
          </p:cNvPr>
          <p:cNvSpPr>
            <a:spLocks noChangeArrowheads="1"/>
          </p:cNvSpPr>
          <p:nvPr/>
        </p:nvSpPr>
        <p:spPr bwMode="auto">
          <a:xfrm>
            <a:off x="358803" y="1538654"/>
            <a:ext cx="6192484" cy="2800767"/>
          </a:xfrm>
          <a:prstGeom prst="rect">
            <a:avLst/>
          </a:prstGeom>
          <a:solidFill>
            <a:schemeClr val="bg1"/>
          </a:solidFill>
          <a:ln w="5715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141414"/>
                </a:solidFill>
                <a:effectLst/>
              </a:rPr>
              <a:t>Selective breeding or artificial selection is when humans breed plants and animals for particular genetic characteristics. Humans have bred food crops from wild plants and domesticated animals for thousands of years.</a:t>
            </a:r>
            <a:r>
              <a:rPr kumimoji="0" lang="en-US" altLang="en-US" sz="1600" b="0" i="0" u="none" strike="noStrike" cap="none" normalizeH="0" baseline="0" dirty="0">
                <a:ln>
                  <a:noFill/>
                </a:ln>
                <a:solidFill>
                  <a:schemeClr val="tx1"/>
                </a:solidFill>
                <a:effectLst/>
              </a:rPr>
              <a:t> </a:t>
            </a:r>
            <a:r>
              <a:rPr kumimoji="0" lang="en-GB" altLang="en-US" sz="1600" b="0" i="0" u="none" strike="noStrike" cap="none" normalizeH="0" baseline="0" dirty="0">
                <a:ln>
                  <a:noFill/>
                </a:ln>
                <a:solidFill>
                  <a:schemeClr val="tx1"/>
                </a:solidFill>
                <a:effectLst/>
              </a:rPr>
              <a:t>Selective breeding takes place over many generations. Selective breeding starts with deciding which characteristics are important enough to select.  You then need to choose parents that show these characteristics from a mixed population. They are then bred together.  Following this choose the best offspring with the desired characteristics to produce the next generation.  You then need to repeat the process continuously over many generations, until all offspring show the desired characteristics.</a:t>
            </a:r>
            <a:endParaRPr kumimoji="0" lang="en-US" altLang="en-US" sz="1600" b="0" i="0" u="none" strike="noStrike" cap="none" normalizeH="0" baseline="0" dirty="0">
              <a:ln>
                <a:noFill/>
              </a:ln>
              <a:solidFill>
                <a:schemeClr val="tx1"/>
              </a:solidFill>
              <a:effectLst/>
            </a:endParaRPr>
          </a:p>
        </p:txBody>
      </p:sp>
      <p:sp>
        <p:nvSpPr>
          <p:cNvPr id="3" name="TextBox 2">
            <a:extLst>
              <a:ext uri="{FF2B5EF4-FFF2-40B4-BE49-F238E27FC236}">
                <a16:creationId xmlns:a16="http://schemas.microsoft.com/office/drawing/2014/main" id="{135F45A5-51FC-F60C-286B-13048231D0C2}"/>
              </a:ext>
            </a:extLst>
          </p:cNvPr>
          <p:cNvSpPr txBox="1"/>
          <p:nvPr/>
        </p:nvSpPr>
        <p:spPr>
          <a:xfrm>
            <a:off x="313899" y="5485406"/>
            <a:ext cx="6339612" cy="369332"/>
          </a:xfrm>
          <a:prstGeom prst="rect">
            <a:avLst/>
          </a:prstGeom>
          <a:noFill/>
        </p:spPr>
        <p:txBody>
          <a:bodyPr wrap="square" rtlCol="0">
            <a:spAutoFit/>
          </a:bodyPr>
          <a:lstStyle/>
          <a:p>
            <a:r>
              <a:rPr lang="en-GB" b="1" dirty="0"/>
              <a:t>_____________________________________________________</a:t>
            </a:r>
          </a:p>
        </p:txBody>
      </p:sp>
      <p:sp>
        <p:nvSpPr>
          <p:cNvPr id="4" name="TextBox 3">
            <a:extLst>
              <a:ext uri="{FF2B5EF4-FFF2-40B4-BE49-F238E27FC236}">
                <a16:creationId xmlns:a16="http://schemas.microsoft.com/office/drawing/2014/main" id="{F29A18D3-731A-CD12-B964-256C9394BB6F}"/>
              </a:ext>
            </a:extLst>
          </p:cNvPr>
          <p:cNvSpPr txBox="1"/>
          <p:nvPr/>
        </p:nvSpPr>
        <p:spPr>
          <a:xfrm>
            <a:off x="386460" y="5938801"/>
            <a:ext cx="6164827" cy="338554"/>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b="1" dirty="0">
                <a:solidFill>
                  <a:prstClr val="black"/>
                </a:solidFill>
              </a:rPr>
              <a:t>After we’ve selected 2 cows what do we do with them?</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9" name="TextBox 8">
            <a:extLst>
              <a:ext uri="{FF2B5EF4-FFF2-40B4-BE49-F238E27FC236}">
                <a16:creationId xmlns:a16="http://schemas.microsoft.com/office/drawing/2014/main" id="{44BB83FB-F733-DE4D-F3E0-616B863FCE76}"/>
              </a:ext>
            </a:extLst>
          </p:cNvPr>
          <p:cNvSpPr txBox="1"/>
          <p:nvPr/>
        </p:nvSpPr>
        <p:spPr>
          <a:xfrm>
            <a:off x="341557" y="6249594"/>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10" name="TextBox 9">
            <a:extLst>
              <a:ext uri="{FF2B5EF4-FFF2-40B4-BE49-F238E27FC236}">
                <a16:creationId xmlns:a16="http://schemas.microsoft.com/office/drawing/2014/main" id="{94695706-88E1-7684-9DA6-96BAD029CA59}"/>
              </a:ext>
            </a:extLst>
          </p:cNvPr>
          <p:cNvSpPr txBox="1"/>
          <p:nvPr/>
        </p:nvSpPr>
        <p:spPr>
          <a:xfrm>
            <a:off x="386460" y="6948051"/>
            <a:ext cx="6164827" cy="338554"/>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b="1" dirty="0">
                <a:solidFill>
                  <a:prstClr val="black"/>
                </a:solidFill>
              </a:rPr>
              <a:t>How do you continue the process of selective breeding?</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13" name="TextBox 12">
            <a:extLst>
              <a:ext uri="{FF2B5EF4-FFF2-40B4-BE49-F238E27FC236}">
                <a16:creationId xmlns:a16="http://schemas.microsoft.com/office/drawing/2014/main" id="{5031201C-5C1A-02E7-4FCB-37C7C6A048A8}"/>
              </a:ext>
            </a:extLst>
          </p:cNvPr>
          <p:cNvSpPr txBox="1"/>
          <p:nvPr/>
        </p:nvSpPr>
        <p:spPr>
          <a:xfrm>
            <a:off x="313899" y="7291744"/>
            <a:ext cx="6339612" cy="1477328"/>
          </a:xfrm>
          <a:prstGeom prst="rect">
            <a:avLst/>
          </a:prstGeom>
          <a:noFill/>
        </p:spPr>
        <p:txBody>
          <a:bodyPr wrap="square" rtlCol="0">
            <a:spAutoFit/>
          </a:bodyPr>
          <a:lstStyle/>
          <a:p>
            <a:r>
              <a:rPr lang="en-GB" b="1" dirty="0"/>
              <a:t>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Tree>
    <p:custDataLst>
      <p:tags r:id="rId1"/>
    </p:custDataLst>
    <p:extLst>
      <p:ext uri="{BB962C8B-B14F-4D97-AF65-F5344CB8AC3E}">
        <p14:creationId xmlns:p14="http://schemas.microsoft.com/office/powerpoint/2010/main" val="3403642602"/>
      </p:ext>
    </p:extLst>
  </p:cSld>
  <p:clrMapOvr>
    <a:masterClrMapping/>
  </p:clrMapOvr>
  <mc:AlternateContent xmlns:mc="http://schemas.openxmlformats.org/markup-compatibility/2006" xmlns:p14="http://schemas.microsoft.com/office/powerpoint/2010/main">
    <mc:Choice Requires="p14">
      <p:transition spd="slow" p14:dur="2000" advTm="114490"/>
    </mc:Choice>
    <mc:Fallback xmlns="">
      <p:transition spd="slow" advTm="1144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fade">
                                      <p:cBhvr>
                                        <p:cTn id="7" dur="5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4" grpId="0" animBg="1"/>
      <p:bldP spid="10"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9|4.3|15.6|1.9|9.9|2.6|16.8|1.7"/>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1442</TotalTime>
  <Words>168</Words>
  <Application>Microsoft Office PowerPoint</Application>
  <PresentationFormat>On-screen Show (4:3)</PresentationFormat>
  <Paragraphs>10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Mr D Chalk</cp:lastModifiedBy>
  <cp:revision>14</cp:revision>
  <dcterms:created xsi:type="dcterms:W3CDTF">2024-01-19T05:37:07Z</dcterms:created>
  <dcterms:modified xsi:type="dcterms:W3CDTF">2024-06-09T12:01:47Z</dcterms:modified>
</cp:coreProperties>
</file>