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48" d="100"/>
          <a:sy n="48" d="100"/>
        </p:scale>
        <p:origin x="924" y="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20/04/2024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2436470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20/04/2024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5571257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20/04/2024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250608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20/04/2024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2970060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150491A-1CF6-4122-8D67-1D497AA1A31E}" type="datetimeFigureOut">
              <a:rPr lang="en-GB" smtClean="0"/>
              <a:t>20/04/2024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1965333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150491A-1CF6-4122-8D67-1D497AA1A31E}" type="datetimeFigureOut">
              <a:rPr lang="en-GB" smtClean="0"/>
              <a:t>20/04/2024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2545989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150491A-1CF6-4122-8D67-1D497AA1A31E}" type="datetimeFigureOut">
              <a:rPr lang="en-GB" smtClean="0"/>
              <a:t>20/04/2024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2527720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150491A-1CF6-4122-8D67-1D497AA1A31E}" type="datetimeFigureOut">
              <a:rPr lang="en-GB" smtClean="0"/>
              <a:t>20/04/2024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868542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50491A-1CF6-4122-8D67-1D497AA1A31E}" type="datetimeFigureOut">
              <a:rPr lang="en-GB" smtClean="0"/>
              <a:t>20/04/2024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4395317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150491A-1CF6-4122-8D67-1D497AA1A31E}" type="datetimeFigureOut">
              <a:rPr lang="en-GB" smtClean="0"/>
              <a:t>20/04/2024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86006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150491A-1CF6-4122-8D67-1D497AA1A31E}" type="datetimeFigureOut">
              <a:rPr lang="en-GB" smtClean="0"/>
              <a:t>20/04/2024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4230515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C150491A-1CF6-4122-8D67-1D497AA1A31E}" type="datetimeFigureOut">
              <a:rPr lang="en-GB" smtClean="0"/>
              <a:t>20/04/2024</a:t>
            </a:fld>
            <a:endParaRPr lang="en-GB"/>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398212AF-F8A0-4C1D-B892-7FB5C38F7849}" type="slidenum">
              <a:rPr lang="en-GB" smtClean="0"/>
              <a:t>‹#›</a:t>
            </a:fld>
            <a:endParaRPr lang="en-GB"/>
          </a:p>
        </p:txBody>
      </p:sp>
    </p:spTree>
    <p:extLst>
      <p:ext uri="{BB962C8B-B14F-4D97-AF65-F5344CB8AC3E}">
        <p14:creationId xmlns:p14="http://schemas.microsoft.com/office/powerpoint/2010/main" val="155529078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1.xml"/><Relationship Id="rId1" Type="http://schemas.openxmlformats.org/officeDocument/2006/relationships/tags" Target="../tags/tag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1B7F95F6-096D-48EC-13EC-04C57A5BA9A1}"/>
              </a:ext>
            </a:extLst>
          </p:cNvPr>
          <p:cNvSpPr/>
          <p:nvPr/>
        </p:nvSpPr>
        <p:spPr>
          <a:xfrm>
            <a:off x="204489" y="205891"/>
            <a:ext cx="6501112" cy="8774336"/>
          </a:xfrm>
          <a:prstGeom prst="rect">
            <a:avLst/>
          </a:prstGeom>
          <a:noFill/>
          <a:ln w="57150">
            <a:solidFill>
              <a:srgbClr val="00B0F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99F04D79-8F02-5CCD-1AD1-56B03B98564B}"/>
              </a:ext>
            </a:extLst>
          </p:cNvPr>
          <p:cNvSpPr txBox="1"/>
          <p:nvPr/>
        </p:nvSpPr>
        <p:spPr>
          <a:xfrm>
            <a:off x="313899" y="346317"/>
            <a:ext cx="6209732" cy="458780"/>
          </a:xfrm>
          <a:prstGeom prst="rect">
            <a:avLst/>
          </a:prstGeom>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2700000" scaled="1"/>
            <a:tileRect/>
          </a:gradFill>
          <a:ln w="28575">
            <a:solidFill>
              <a:srgbClr val="7030A0"/>
            </a:solidFill>
          </a:ln>
        </p:spPr>
        <p:txBody>
          <a:bodyPr wrap="square" rtlCol="0">
            <a:spAutoFit/>
          </a:bodyPr>
          <a:lstStyle/>
          <a:p>
            <a:pPr marL="0" marR="0" lvl="0" indent="0" algn="ctr" defTabSz="457200" rtl="0" eaLnBrk="1" fontAlgn="auto" latinLnBrk="0" hangingPunct="1">
              <a:lnSpc>
                <a:spcPct val="107000"/>
              </a:lnSpc>
              <a:spcBef>
                <a:spcPts val="0"/>
              </a:spcBef>
              <a:spcAft>
                <a:spcPts val="800"/>
              </a:spcAft>
              <a:buClrTx/>
              <a:buSzTx/>
              <a:buFontTx/>
              <a:buNone/>
              <a:tabLst/>
              <a:defRPr/>
            </a:pPr>
            <a:r>
              <a:rPr lang="en-GB" sz="2400" b="1" kern="0" dirty="0">
                <a:solidFill>
                  <a:prstClr val="black"/>
                </a:solidFill>
                <a:latin typeface="Arial" panose="020B0604020202020204" pitchFamily="34" charset="0"/>
                <a:ea typeface="Times New Roman" panose="02020603050405020304" pitchFamily="18" charset="0"/>
              </a:rPr>
              <a:t>KE</a:t>
            </a:r>
            <a:r>
              <a:rPr kumimoji="0" lang="en-GB" sz="2400" b="1" i="0" u="none" strike="noStrike" kern="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rPr>
              <a:t> /</a:t>
            </a:r>
            <a:r>
              <a:rPr kumimoji="0" lang="en-GB" sz="2400" b="1" i="0" u="none" strike="noStrike" kern="0" cap="none" spc="0" normalizeH="0" noProof="0" dirty="0">
                <a:ln>
                  <a:noFill/>
                </a:ln>
                <a:solidFill>
                  <a:prstClr val="black"/>
                </a:solidFill>
                <a:effectLst/>
                <a:uLnTx/>
                <a:uFillTx/>
                <a:latin typeface="Arial" panose="020B0604020202020204" pitchFamily="34" charset="0"/>
                <a:ea typeface="Times New Roman" panose="02020603050405020304" pitchFamily="18" charset="0"/>
              </a:rPr>
              <a:t> Spring Constant</a:t>
            </a:r>
            <a:r>
              <a:rPr kumimoji="0" lang="en-GB" sz="2400" b="1" i="0" u="none" strike="noStrike" kern="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rPr>
              <a:t> Calculation</a:t>
            </a:r>
            <a:endParaRPr kumimoji="0" lang="en-GB" sz="2400" b="1" i="0" u="none" strike="noStrike" kern="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Times New Roman" panose="02020603050405020304" pitchFamily="18" charset="0"/>
            </a:endParaRPr>
          </a:p>
        </p:txBody>
      </p:sp>
      <p:sp>
        <p:nvSpPr>
          <p:cNvPr id="17" name="TextBox 16">
            <a:extLst>
              <a:ext uri="{FF2B5EF4-FFF2-40B4-BE49-F238E27FC236}">
                <a16:creationId xmlns:a16="http://schemas.microsoft.com/office/drawing/2014/main" id="{E2084D59-1CC2-47B3-040A-D3EA5A4DB419}"/>
              </a:ext>
            </a:extLst>
          </p:cNvPr>
          <p:cNvSpPr txBox="1"/>
          <p:nvPr/>
        </p:nvSpPr>
        <p:spPr>
          <a:xfrm>
            <a:off x="313899" y="786862"/>
            <a:ext cx="6391702" cy="1908215"/>
          </a:xfrm>
          <a:prstGeom prst="rect">
            <a:avLst/>
          </a:prstGeom>
          <a:noFill/>
        </p:spPr>
        <p:txBody>
          <a:bodyPr wrap="square">
            <a:spAutoFit/>
          </a:bodyPr>
          <a:lstStyle/>
          <a:p>
            <a:pPr algn="just">
              <a:spcBef>
                <a:spcPts val="1200"/>
              </a:spcBef>
            </a:pPr>
            <a:r>
              <a:rPr lang="en-GB" b="1" dirty="0"/>
              <a:t>The figure below shows a student launching a toy aeroplane.  To launch the aeroplane, the student pulls on it to stretch the spring and then releases it. Just before the toy aeroplane is released, the spring has an extension of 0.12 m. Calculate the maximum speed of the toy aeroplane just after it is launched.</a:t>
            </a:r>
          </a:p>
          <a:p>
            <a:pPr>
              <a:spcBef>
                <a:spcPts val="1200"/>
              </a:spcBef>
            </a:pPr>
            <a:endParaRPr lang="en-GB" b="1" i="0" dirty="0">
              <a:solidFill>
                <a:srgbClr val="222222"/>
              </a:solidFill>
              <a:effectLst/>
              <a:highlight>
                <a:srgbClr val="FFFFFF"/>
              </a:highlight>
            </a:endParaRPr>
          </a:p>
        </p:txBody>
      </p:sp>
      <p:sp>
        <p:nvSpPr>
          <p:cNvPr id="52" name="TextBox 51">
            <a:extLst>
              <a:ext uri="{FF2B5EF4-FFF2-40B4-BE49-F238E27FC236}">
                <a16:creationId xmlns:a16="http://schemas.microsoft.com/office/drawing/2014/main" id="{311526A9-CE6D-F01A-47EC-33D37C908240}"/>
              </a:ext>
            </a:extLst>
          </p:cNvPr>
          <p:cNvSpPr txBox="1"/>
          <p:nvPr/>
        </p:nvSpPr>
        <p:spPr>
          <a:xfrm rot="16200000">
            <a:off x="-1422397" y="6461956"/>
            <a:ext cx="4134773" cy="461665"/>
          </a:xfrm>
          <a:prstGeom prst="rect">
            <a:avLst/>
          </a:prstGeom>
          <a:solidFill>
            <a:srgbClr val="F79646">
              <a:lumMod val="40000"/>
              <a:lumOff val="60000"/>
            </a:srgbClr>
          </a:solidFill>
          <a:ln w="38100">
            <a:solidFill>
              <a:srgbClr val="FF0000"/>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0" cap="none" spc="0" normalizeH="0" baseline="0" noProof="0" dirty="0">
                <a:ln>
                  <a:noFill/>
                </a:ln>
                <a:solidFill>
                  <a:sysClr val="windowText" lastClr="000000"/>
                </a:solidFill>
                <a:effectLst/>
                <a:uLnTx/>
                <a:uFillTx/>
                <a:latin typeface="Calibri" panose="020F0502020204030204"/>
                <a:ea typeface="+mn-ea"/>
                <a:cs typeface="+mn-cs"/>
              </a:rPr>
              <a:t>Answer</a:t>
            </a:r>
            <a:endParaRPr kumimoji="0" lang="en-GB" sz="2000" b="0" i="0" u="none" strike="noStrike" kern="0" cap="none" spc="0" normalizeH="0" baseline="0" noProof="0" dirty="0">
              <a:ln>
                <a:noFill/>
              </a:ln>
              <a:solidFill>
                <a:sysClr val="windowText" lastClr="000000"/>
              </a:solidFill>
              <a:effectLst/>
              <a:uLnTx/>
              <a:uFillTx/>
              <a:latin typeface="Calibri" panose="020F0502020204030204"/>
              <a:ea typeface="+mn-ea"/>
              <a:cs typeface="+mn-cs"/>
            </a:endParaRPr>
          </a:p>
        </p:txBody>
      </p:sp>
      <p:sp>
        <p:nvSpPr>
          <p:cNvPr id="55" name="TextBox 54">
            <a:extLst>
              <a:ext uri="{FF2B5EF4-FFF2-40B4-BE49-F238E27FC236}">
                <a16:creationId xmlns:a16="http://schemas.microsoft.com/office/drawing/2014/main" id="{2B92D795-BB81-12DA-1144-B8366413BC4C}"/>
              </a:ext>
            </a:extLst>
          </p:cNvPr>
          <p:cNvSpPr txBox="1"/>
          <p:nvPr/>
        </p:nvSpPr>
        <p:spPr>
          <a:xfrm>
            <a:off x="1205345" y="4650887"/>
            <a:ext cx="5335536" cy="461665"/>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28575">
            <a:solidFill>
              <a:srgbClr val="00B050"/>
            </a:solidFill>
            <a:prstDash val="solid"/>
          </a:ln>
        </p:spPr>
        <p:txBody>
          <a:bodyPr wrap="square" rtlCol="0">
            <a:spAutoFit/>
          </a:bodyPr>
          <a:lstStyle/>
          <a:p>
            <a:pPr lvl="0" algn="just" defTabSz="914400">
              <a:defRPr/>
            </a:pPr>
            <a:r>
              <a:rPr lang="en-GB" sz="2400" b="1" dirty="0">
                <a:solidFill>
                  <a:prstClr val="black"/>
                </a:solidFill>
              </a:rPr>
              <a:t>Calculate the EPE</a:t>
            </a:r>
            <a:endParaRPr kumimoji="0" lang="en-US" sz="2400" b="1" i="0" u="none" strike="noStrike" kern="1200" cap="none" spc="0" normalizeH="0" baseline="0" noProof="0" dirty="0">
              <a:ln>
                <a:noFill/>
              </a:ln>
              <a:solidFill>
                <a:prstClr val="black"/>
              </a:solidFill>
              <a:effectLst/>
              <a:uLnTx/>
              <a:uFillTx/>
              <a:latin typeface="Calibri" panose="020F0502020204030204"/>
            </a:endParaRPr>
          </a:p>
        </p:txBody>
      </p:sp>
      <p:sp>
        <p:nvSpPr>
          <p:cNvPr id="56" name="TextBox 55">
            <a:extLst>
              <a:ext uri="{FF2B5EF4-FFF2-40B4-BE49-F238E27FC236}">
                <a16:creationId xmlns:a16="http://schemas.microsoft.com/office/drawing/2014/main" id="{CC6AFC34-6CDE-3878-BB4B-7FF00FF0F268}"/>
              </a:ext>
            </a:extLst>
          </p:cNvPr>
          <p:cNvSpPr txBox="1"/>
          <p:nvPr/>
        </p:nvSpPr>
        <p:spPr>
          <a:xfrm>
            <a:off x="1213235" y="5693065"/>
            <a:ext cx="5335536" cy="461665"/>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28575">
            <a:solidFill>
              <a:srgbClr val="00B050"/>
            </a:solidFill>
            <a:prstDash val="solid"/>
          </a:ln>
        </p:spPr>
        <p:txBody>
          <a:bodyPr wrap="square" rtlCol="0">
            <a:spAutoFit/>
          </a:bodyPr>
          <a:lstStyle/>
          <a:p>
            <a:pPr lvl="0" algn="just" defTabSz="914400">
              <a:defRPr/>
            </a:pPr>
            <a:r>
              <a:rPr lang="en-GB" sz="2400" b="1" dirty="0">
                <a:solidFill>
                  <a:prstClr val="black"/>
                </a:solidFill>
              </a:rPr>
              <a:t>Rearrange KE equation to give V²</a:t>
            </a:r>
          </a:p>
        </p:txBody>
      </p:sp>
      <p:sp>
        <p:nvSpPr>
          <p:cNvPr id="57" name="TextBox 56">
            <a:extLst>
              <a:ext uri="{FF2B5EF4-FFF2-40B4-BE49-F238E27FC236}">
                <a16:creationId xmlns:a16="http://schemas.microsoft.com/office/drawing/2014/main" id="{D6543100-7801-25D5-19E5-92C47D88388D}"/>
              </a:ext>
            </a:extLst>
          </p:cNvPr>
          <p:cNvSpPr txBox="1"/>
          <p:nvPr/>
        </p:nvSpPr>
        <p:spPr>
          <a:xfrm>
            <a:off x="1213235" y="6735243"/>
            <a:ext cx="5335536" cy="461665"/>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28575">
            <a:solidFill>
              <a:srgbClr val="00B050"/>
            </a:solidFill>
            <a:prstDash val="solid"/>
          </a:ln>
        </p:spPr>
        <p:txBody>
          <a:bodyPr wrap="square" rtlCol="0">
            <a:spAutoFit/>
          </a:bodyPr>
          <a:lstStyle/>
          <a:p>
            <a:pPr lvl="0" algn="just" defTabSz="914400">
              <a:defRPr/>
            </a:pPr>
            <a:r>
              <a:rPr lang="en-GB" sz="2400" b="1" dirty="0">
                <a:solidFill>
                  <a:prstClr val="black"/>
                </a:solidFill>
              </a:rPr>
              <a:t>Substitute in to calculate V²</a:t>
            </a:r>
          </a:p>
        </p:txBody>
      </p:sp>
      <p:sp>
        <p:nvSpPr>
          <p:cNvPr id="8" name="TextBox 7">
            <a:extLst>
              <a:ext uri="{FF2B5EF4-FFF2-40B4-BE49-F238E27FC236}">
                <a16:creationId xmlns:a16="http://schemas.microsoft.com/office/drawing/2014/main" id="{52920C44-ED6E-F606-8122-3C54BEEED34D}"/>
              </a:ext>
            </a:extLst>
          </p:cNvPr>
          <p:cNvSpPr txBox="1"/>
          <p:nvPr/>
        </p:nvSpPr>
        <p:spPr>
          <a:xfrm>
            <a:off x="1190688" y="7777421"/>
            <a:ext cx="5350193" cy="461665"/>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28575">
            <a:solidFill>
              <a:srgbClr val="00B050"/>
            </a:solidFill>
            <a:prstDash val="solid"/>
          </a:ln>
        </p:spPr>
        <p:txBody>
          <a:bodyPr wrap="square" rtlCol="0">
            <a:spAutoFit/>
          </a:bodyPr>
          <a:lstStyle/>
          <a:p>
            <a:pPr lvl="0" algn="just" defTabSz="914400">
              <a:defRPr/>
            </a:pPr>
            <a:r>
              <a:rPr lang="en-GB" sz="2400" b="1" dirty="0">
                <a:solidFill>
                  <a:prstClr val="black"/>
                </a:solidFill>
              </a:rPr>
              <a:t>Calculate the value for V</a:t>
            </a:r>
          </a:p>
        </p:txBody>
      </p:sp>
      <p:sp>
        <p:nvSpPr>
          <p:cNvPr id="2" name="TextBox 1">
            <a:extLst>
              <a:ext uri="{FF2B5EF4-FFF2-40B4-BE49-F238E27FC236}">
                <a16:creationId xmlns:a16="http://schemas.microsoft.com/office/drawing/2014/main" id="{CECC43EE-9B2B-A7E7-803D-C122E47048A9}"/>
              </a:ext>
            </a:extLst>
          </p:cNvPr>
          <p:cNvSpPr txBox="1"/>
          <p:nvPr/>
        </p:nvSpPr>
        <p:spPr>
          <a:xfrm>
            <a:off x="1160153" y="5171976"/>
            <a:ext cx="5364851" cy="461665"/>
          </a:xfrm>
          <a:prstGeom prst="rect">
            <a:avLst/>
          </a:prstGeom>
          <a:solidFill>
            <a:schemeClr val="bg1"/>
          </a:solidFill>
          <a:ln w="38100">
            <a:solidFill>
              <a:srgbClr val="FFFF00"/>
            </a:solidFill>
          </a:ln>
        </p:spPr>
        <p:txBody>
          <a:bodyPr wrap="square" rtlCol="0">
            <a:spAutoFit/>
          </a:bodyPr>
          <a:lstStyle/>
          <a:p>
            <a:pPr lvl="0" algn="just" defTabSz="914400">
              <a:defRPr/>
            </a:pPr>
            <a:r>
              <a:rPr lang="en-GB" sz="2400" dirty="0">
                <a:solidFill>
                  <a:prstClr val="black"/>
                </a:solidFill>
              </a:rPr>
              <a:t> 0.5 × 50 × 0.12² = 0.36 (J)</a:t>
            </a:r>
            <a:endParaRPr lang="pt-BR" sz="2400" dirty="0">
              <a:solidFill>
                <a:prstClr val="black"/>
              </a:solidFill>
            </a:endParaRPr>
          </a:p>
        </p:txBody>
      </p:sp>
      <p:sp>
        <p:nvSpPr>
          <p:cNvPr id="9" name="TextBox 8">
            <a:extLst>
              <a:ext uri="{FF2B5EF4-FFF2-40B4-BE49-F238E27FC236}">
                <a16:creationId xmlns:a16="http://schemas.microsoft.com/office/drawing/2014/main" id="{5F3E4B49-E01B-FC73-6031-222FD99B17E4}"/>
              </a:ext>
            </a:extLst>
          </p:cNvPr>
          <p:cNvSpPr txBox="1"/>
          <p:nvPr/>
        </p:nvSpPr>
        <p:spPr>
          <a:xfrm>
            <a:off x="1176030" y="6214154"/>
            <a:ext cx="5364851" cy="461665"/>
          </a:xfrm>
          <a:prstGeom prst="rect">
            <a:avLst/>
          </a:prstGeom>
          <a:solidFill>
            <a:schemeClr val="bg1"/>
          </a:solidFill>
          <a:ln w="38100">
            <a:solidFill>
              <a:srgbClr val="FFFF00"/>
            </a:solidFill>
          </a:ln>
        </p:spPr>
        <p:txBody>
          <a:bodyPr wrap="square" rtlCol="0">
            <a:spAutoFit/>
          </a:bodyPr>
          <a:lstStyle/>
          <a:p>
            <a:pPr lvl="0" algn="just" defTabSz="914400">
              <a:defRPr/>
            </a:pPr>
            <a:r>
              <a:rPr lang="en-GB" sz="2400" dirty="0">
                <a:solidFill>
                  <a:prstClr val="black"/>
                </a:solidFill>
              </a:rPr>
              <a:t>KE / 0.5 x mass = V²</a:t>
            </a:r>
            <a:endParaRPr lang="pl-PL" sz="2400" dirty="0">
              <a:solidFill>
                <a:prstClr val="black"/>
              </a:solidFill>
            </a:endParaRPr>
          </a:p>
        </p:txBody>
      </p:sp>
      <p:sp>
        <p:nvSpPr>
          <p:cNvPr id="10" name="TextBox 9">
            <a:extLst>
              <a:ext uri="{FF2B5EF4-FFF2-40B4-BE49-F238E27FC236}">
                <a16:creationId xmlns:a16="http://schemas.microsoft.com/office/drawing/2014/main" id="{20BC7886-FCDF-6B01-167C-31FFF6D13AA1}"/>
              </a:ext>
            </a:extLst>
          </p:cNvPr>
          <p:cNvSpPr txBox="1"/>
          <p:nvPr/>
        </p:nvSpPr>
        <p:spPr>
          <a:xfrm>
            <a:off x="1160152" y="7256332"/>
            <a:ext cx="5364851" cy="461665"/>
          </a:xfrm>
          <a:prstGeom prst="rect">
            <a:avLst/>
          </a:prstGeom>
          <a:solidFill>
            <a:schemeClr val="bg1"/>
          </a:solidFill>
          <a:ln w="38100">
            <a:solidFill>
              <a:srgbClr val="FFFF00"/>
            </a:solidFill>
          </a:ln>
        </p:spPr>
        <p:txBody>
          <a:bodyPr wrap="square" rtlCol="0">
            <a:spAutoFit/>
          </a:bodyPr>
          <a:lstStyle/>
          <a:p>
            <a:pPr lvl="0" algn="just" defTabSz="914400">
              <a:defRPr/>
            </a:pPr>
            <a:r>
              <a:rPr lang="pt-BR" sz="2400" dirty="0">
                <a:solidFill>
                  <a:prstClr val="black"/>
                </a:solidFill>
              </a:rPr>
              <a:t>0.36 / (0.5 x 0.02) =V² (36) </a:t>
            </a:r>
          </a:p>
        </p:txBody>
      </p:sp>
      <p:sp>
        <p:nvSpPr>
          <p:cNvPr id="12" name="TextBox 11">
            <a:extLst>
              <a:ext uri="{FF2B5EF4-FFF2-40B4-BE49-F238E27FC236}">
                <a16:creationId xmlns:a16="http://schemas.microsoft.com/office/drawing/2014/main" id="{FD1A3410-3B1B-40B3-7BB3-F0AF1FACC5DA}"/>
              </a:ext>
            </a:extLst>
          </p:cNvPr>
          <p:cNvSpPr txBox="1"/>
          <p:nvPr/>
        </p:nvSpPr>
        <p:spPr>
          <a:xfrm>
            <a:off x="1160152" y="8298510"/>
            <a:ext cx="5364851" cy="461665"/>
          </a:xfrm>
          <a:prstGeom prst="rect">
            <a:avLst/>
          </a:prstGeom>
          <a:solidFill>
            <a:schemeClr val="bg1"/>
          </a:solidFill>
          <a:ln w="38100">
            <a:solidFill>
              <a:srgbClr val="FFFF00"/>
            </a:solidFill>
          </a:ln>
        </p:spPr>
        <p:txBody>
          <a:bodyPr wrap="square" rtlCol="0">
            <a:spAutoFit/>
          </a:bodyPr>
          <a:lstStyle/>
          <a:p>
            <a:pPr lvl="0" algn="just" defTabSz="914400">
              <a:defRPr/>
            </a:pPr>
            <a:r>
              <a:rPr lang="pt-BR" sz="2400">
                <a:solidFill>
                  <a:prstClr val="black"/>
                </a:solidFill>
              </a:rPr>
              <a:t>√36 = 6 </a:t>
            </a:r>
            <a:r>
              <a:rPr lang="pt-BR" sz="2400" dirty="0">
                <a:solidFill>
                  <a:prstClr val="black"/>
                </a:solidFill>
              </a:rPr>
              <a:t>m/s</a:t>
            </a:r>
          </a:p>
        </p:txBody>
      </p:sp>
      <p:sp>
        <p:nvSpPr>
          <p:cNvPr id="4" name="TextBox 3">
            <a:extLst>
              <a:ext uri="{FF2B5EF4-FFF2-40B4-BE49-F238E27FC236}">
                <a16:creationId xmlns:a16="http://schemas.microsoft.com/office/drawing/2014/main" id="{D16EDE66-9EEA-B2C1-0248-3BEBED70CBEF}"/>
              </a:ext>
            </a:extLst>
          </p:cNvPr>
          <p:cNvSpPr txBox="1"/>
          <p:nvPr/>
        </p:nvSpPr>
        <p:spPr>
          <a:xfrm>
            <a:off x="331149" y="3370053"/>
            <a:ext cx="6217621" cy="523220"/>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38100">
            <a:solidFill>
              <a:srgbClr val="FF0000"/>
            </a:solidFill>
          </a:ln>
        </p:spPr>
        <p:txBody>
          <a:bodyPr wrap="square" rtlCol="0">
            <a:spAutoFit/>
          </a:bodyPr>
          <a:lstStyle/>
          <a:p>
            <a:pPr algn="ctr"/>
            <a:r>
              <a:rPr lang="en-GB" sz="2800" b="1" dirty="0"/>
              <a:t>EPE = 0.5 x spring constant x (extension)²</a:t>
            </a:r>
            <a:endParaRPr lang="en-GB" sz="2800" dirty="0"/>
          </a:p>
        </p:txBody>
      </p:sp>
      <p:sp>
        <p:nvSpPr>
          <p:cNvPr id="7" name="TextBox 6">
            <a:extLst>
              <a:ext uri="{FF2B5EF4-FFF2-40B4-BE49-F238E27FC236}">
                <a16:creationId xmlns:a16="http://schemas.microsoft.com/office/drawing/2014/main" id="{667CE432-5774-3296-8580-B79F04AC1580}"/>
              </a:ext>
            </a:extLst>
          </p:cNvPr>
          <p:cNvSpPr txBox="1"/>
          <p:nvPr/>
        </p:nvSpPr>
        <p:spPr>
          <a:xfrm>
            <a:off x="2504381" y="2360346"/>
            <a:ext cx="4207133" cy="800219"/>
          </a:xfrm>
          <a:prstGeom prst="rect">
            <a:avLst/>
          </a:prstGeom>
          <a:noFill/>
        </p:spPr>
        <p:txBody>
          <a:bodyPr wrap="square">
            <a:spAutoFit/>
          </a:bodyPr>
          <a:lstStyle/>
          <a:p>
            <a:pPr marL="285750" indent="-285750">
              <a:spcBef>
                <a:spcPts val="1200"/>
              </a:spcBef>
              <a:buFont typeface="Arial" panose="020B0604020202020204" pitchFamily="34" charset="0"/>
              <a:buChar char="•"/>
            </a:pPr>
            <a:r>
              <a:rPr lang="en-GB" b="1" dirty="0"/>
              <a:t>mass of aeroplane = 0.020 kg.  </a:t>
            </a:r>
          </a:p>
          <a:p>
            <a:pPr marL="285750" indent="-285750">
              <a:spcBef>
                <a:spcPts val="1200"/>
              </a:spcBef>
              <a:buFont typeface="Arial" panose="020B0604020202020204" pitchFamily="34" charset="0"/>
              <a:buChar char="•"/>
            </a:pPr>
            <a:r>
              <a:rPr lang="en-GB" b="1" dirty="0"/>
              <a:t>spring constant of the spring = 50 N/m.  </a:t>
            </a:r>
          </a:p>
        </p:txBody>
      </p:sp>
      <p:sp>
        <p:nvSpPr>
          <p:cNvPr id="11" name="TextBox 10">
            <a:extLst>
              <a:ext uri="{FF2B5EF4-FFF2-40B4-BE49-F238E27FC236}">
                <a16:creationId xmlns:a16="http://schemas.microsoft.com/office/drawing/2014/main" id="{52F2990B-D963-0F32-7993-CCC33F8AA70D}"/>
              </a:ext>
            </a:extLst>
          </p:cNvPr>
          <p:cNvSpPr txBox="1"/>
          <p:nvPr/>
        </p:nvSpPr>
        <p:spPr>
          <a:xfrm>
            <a:off x="331149" y="4010470"/>
            <a:ext cx="6217621" cy="523220"/>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38100">
            <a:solidFill>
              <a:srgbClr val="FF0000"/>
            </a:solidFill>
          </a:ln>
        </p:spPr>
        <p:txBody>
          <a:bodyPr wrap="square" rtlCol="0">
            <a:spAutoFit/>
          </a:bodyPr>
          <a:lstStyle/>
          <a:p>
            <a:pPr algn="ctr"/>
            <a:r>
              <a:rPr lang="en-GB" sz="2800" b="1" dirty="0"/>
              <a:t>KE = 0.5 x mass x V²</a:t>
            </a:r>
            <a:endParaRPr lang="en-GB" sz="2800" dirty="0"/>
          </a:p>
        </p:txBody>
      </p:sp>
      <p:pic>
        <p:nvPicPr>
          <p:cNvPr id="1032" name="Picture 8">
            <a:extLst>
              <a:ext uri="{FF2B5EF4-FFF2-40B4-BE49-F238E27FC236}">
                <a16:creationId xmlns:a16="http://schemas.microsoft.com/office/drawing/2014/main" id="{35CDAD48-AF6A-2188-3907-CF0179C136F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4156" y="2260251"/>
            <a:ext cx="1880558" cy="988499"/>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3403642602"/>
      </p:ext>
    </p:extLst>
  </p:cSld>
  <p:clrMapOvr>
    <a:masterClrMapping/>
  </p:clrMapOvr>
  <mc:AlternateContent xmlns:mc="http://schemas.openxmlformats.org/markup-compatibility/2006" xmlns:p14="http://schemas.microsoft.com/office/powerpoint/2010/main">
    <mc:Choice Requires="p14">
      <p:transition spd="slow" p14:dur="2000" advTm="142124"/>
    </mc:Choice>
    <mc:Fallback xmlns="">
      <p:transition spd="slow" advTm="14212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5"/>
                                        </p:tgtEl>
                                        <p:attrNameLst>
                                          <p:attrName>style.visibility</p:attrName>
                                        </p:attrNameLst>
                                      </p:cBhvr>
                                      <p:to>
                                        <p:strVal val="visible"/>
                                      </p:to>
                                    </p:set>
                                    <p:animEffect transition="in" filter="fade">
                                      <p:cBhvr>
                                        <p:cTn id="7" dur="500"/>
                                        <p:tgtEl>
                                          <p:spTgt spid="5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6"/>
                                        </p:tgtEl>
                                        <p:attrNameLst>
                                          <p:attrName>style.visibility</p:attrName>
                                        </p:attrNameLst>
                                      </p:cBhvr>
                                      <p:to>
                                        <p:strVal val="visible"/>
                                      </p:to>
                                    </p:set>
                                    <p:animEffect transition="in" filter="fade">
                                      <p:cBhvr>
                                        <p:cTn id="17" dur="500"/>
                                        <p:tgtEl>
                                          <p:spTgt spid="5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7"/>
                                        </p:tgtEl>
                                        <p:attrNameLst>
                                          <p:attrName>style.visibility</p:attrName>
                                        </p:attrNameLst>
                                      </p:cBhvr>
                                      <p:to>
                                        <p:strVal val="visible"/>
                                      </p:to>
                                    </p:set>
                                    <p:animEffect transition="in" filter="fade">
                                      <p:cBhvr>
                                        <p:cTn id="27" dur="500"/>
                                        <p:tgtEl>
                                          <p:spTgt spid="57"/>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fade">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fade">
                                      <p:cBhvr>
                                        <p:cTn id="37" dur="500"/>
                                        <p:tgtEl>
                                          <p:spTgt spid="8"/>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fade">
                                      <p:cBhvr>
                                        <p:cTn id="4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animBg="1"/>
      <p:bldP spid="56" grpId="0" animBg="1"/>
      <p:bldP spid="57" grpId="0" animBg="1"/>
      <p:bldP spid="8" grpId="0" animBg="1"/>
      <p:bldP spid="2" grpId="0" animBg="1"/>
      <p:bldP spid="9" grpId="0" animBg="1"/>
      <p:bldP spid="10" grpId="0" animBg="1"/>
      <p:bldP spid="12"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TIMING" val="|44.2|4.3|16.8|2.2|17.3|1.6|37.5|1"/>
</p:tagLst>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2248</TotalTime>
  <Words>159</Words>
  <Application>Microsoft Office PowerPoint</Application>
  <PresentationFormat>On-screen Show (4:3)</PresentationFormat>
  <Paragraphs>15</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1_Office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 D Chalk</dc:creator>
  <cp:lastModifiedBy>Mr D Chalk</cp:lastModifiedBy>
  <cp:revision>27</cp:revision>
  <dcterms:created xsi:type="dcterms:W3CDTF">2024-01-19T05:37:07Z</dcterms:created>
  <dcterms:modified xsi:type="dcterms:W3CDTF">2024-04-21T06:01:25Z</dcterms:modified>
</cp:coreProperties>
</file>