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15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18/05/2024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18/05/2024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18/05/2024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18/05/2024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https://www.youtube.com/embed/mU4v2pEWbjU?feature=oembed" TargetMode="External"/><Relationship Id="rId1" Type="http://schemas.openxmlformats.org/officeDocument/2006/relationships/tags" Target="../tags/tag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458FAF-5EC6-B9DC-4B2A-163B8E6FD484}"/>
              </a:ext>
            </a:extLst>
          </p:cNvPr>
          <p:cNvPicPr>
            <a:picLocks noChangeAspect="1"/>
          </p:cNvPicPr>
          <p:nvPr/>
        </p:nvPicPr>
        <p:blipFill rotWithShape="1">
          <a:blip r:embed="rId3"/>
          <a:srcRect l="71642" t="36438" r="15224" b="39933"/>
          <a:stretch/>
        </p:blipFill>
        <p:spPr>
          <a:xfrm>
            <a:off x="5090615" y="7386443"/>
            <a:ext cx="1562896" cy="1581595"/>
          </a:xfrm>
          <a:prstGeom prst="rect">
            <a:avLst/>
          </a:prstGeom>
        </p:spPr>
      </p:pic>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28575">
            <a:solidFill>
              <a:srgbClr val="7030A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KE</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 /</a:t>
            </a:r>
            <a:r>
              <a:rPr kumimoji="0" lang="en-GB" sz="2400" b="1" i="0" u="none" strike="noStrike" kern="0" cap="none" spc="0" normalizeH="0" noProof="0" dirty="0">
                <a:ln>
                  <a:noFill/>
                </a:ln>
                <a:solidFill>
                  <a:prstClr val="black"/>
                </a:solidFill>
                <a:effectLst/>
                <a:uLnTx/>
                <a:uFillTx/>
                <a:latin typeface="Arial" panose="020B0604020202020204" pitchFamily="34" charset="0"/>
                <a:ea typeface="Times New Roman" panose="02020603050405020304" pitchFamily="18" charset="0"/>
              </a:rPr>
              <a:t> Spring Constant</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 Calculation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86862"/>
            <a:ext cx="6391702" cy="1908215"/>
          </a:xfrm>
          <a:prstGeom prst="rect">
            <a:avLst/>
          </a:prstGeom>
          <a:noFill/>
        </p:spPr>
        <p:txBody>
          <a:bodyPr wrap="square">
            <a:spAutoFit/>
          </a:bodyPr>
          <a:lstStyle/>
          <a:p>
            <a:pPr algn="just">
              <a:spcBef>
                <a:spcPts val="1200"/>
              </a:spcBef>
            </a:pPr>
            <a:r>
              <a:rPr lang="en-GB" b="1" dirty="0"/>
              <a:t>The figure below shows a student launching a toy aeroplane.  To launch the aeroplane, the student pulls on it to stretch the spring and then releases it. Just before the toy aeroplane is released, the spring has an extension of 0.12 m. Calculate the maximum speed of the toy aeroplane just after it is launched.</a:t>
            </a:r>
          </a:p>
          <a:p>
            <a:pPr>
              <a:spcBef>
                <a:spcPts val="1200"/>
              </a:spcBef>
            </a:pPr>
            <a:endParaRPr lang="en-GB" b="1" i="0" dirty="0">
              <a:solidFill>
                <a:srgbClr val="222222"/>
              </a:solidFill>
              <a:effectLst/>
              <a:highlight>
                <a:srgbClr val="FFFFFF"/>
              </a:highlight>
            </a:endParaRPr>
          </a:p>
        </p:txBody>
      </p:sp>
      <p:sp>
        <p:nvSpPr>
          <p:cNvPr id="52" name="TextBox 51">
            <a:extLst>
              <a:ext uri="{FF2B5EF4-FFF2-40B4-BE49-F238E27FC236}">
                <a16:creationId xmlns:a16="http://schemas.microsoft.com/office/drawing/2014/main" id="{311526A9-CE6D-F01A-47EC-33D37C908240}"/>
              </a:ext>
            </a:extLst>
          </p:cNvPr>
          <p:cNvSpPr txBox="1"/>
          <p:nvPr/>
        </p:nvSpPr>
        <p:spPr>
          <a:xfrm rot="16200000">
            <a:off x="-1422397" y="6461956"/>
            <a:ext cx="4134773" cy="46166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0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1205345" y="4650887"/>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Calculate the EPE</a:t>
            </a:r>
            <a:endParaRPr kumimoji="0" lang="en-US" sz="2400" b="1" i="0" u="none" strike="noStrike" kern="1200" cap="none" spc="0" normalizeH="0" baseline="0" noProof="0" dirty="0">
              <a:ln>
                <a:noFill/>
              </a:ln>
              <a:solidFill>
                <a:prstClr val="black"/>
              </a:solidFill>
              <a:effectLst/>
              <a:uLnTx/>
              <a:uFillTx/>
              <a:latin typeface="Calibri" panose="020F0502020204030204"/>
            </a:endParaRPr>
          </a:p>
        </p:txBody>
      </p:sp>
      <p:sp>
        <p:nvSpPr>
          <p:cNvPr id="56" name="TextBox 55">
            <a:extLst>
              <a:ext uri="{FF2B5EF4-FFF2-40B4-BE49-F238E27FC236}">
                <a16:creationId xmlns:a16="http://schemas.microsoft.com/office/drawing/2014/main" id="{CC6AFC34-6CDE-3878-BB4B-7FF00FF0F268}"/>
              </a:ext>
            </a:extLst>
          </p:cNvPr>
          <p:cNvSpPr txBox="1"/>
          <p:nvPr/>
        </p:nvSpPr>
        <p:spPr>
          <a:xfrm>
            <a:off x="1213235" y="5693065"/>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Rearrange KE equation to give V²</a:t>
            </a:r>
          </a:p>
        </p:txBody>
      </p:sp>
      <p:sp>
        <p:nvSpPr>
          <p:cNvPr id="57" name="TextBox 56">
            <a:extLst>
              <a:ext uri="{FF2B5EF4-FFF2-40B4-BE49-F238E27FC236}">
                <a16:creationId xmlns:a16="http://schemas.microsoft.com/office/drawing/2014/main" id="{D6543100-7801-25D5-19E5-92C47D88388D}"/>
              </a:ext>
            </a:extLst>
          </p:cNvPr>
          <p:cNvSpPr txBox="1"/>
          <p:nvPr/>
        </p:nvSpPr>
        <p:spPr>
          <a:xfrm>
            <a:off x="1213235" y="6735243"/>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Substitute in to calculate V²</a:t>
            </a:r>
          </a:p>
        </p:txBody>
      </p:sp>
      <p:sp>
        <p:nvSpPr>
          <p:cNvPr id="8" name="TextBox 7">
            <a:extLst>
              <a:ext uri="{FF2B5EF4-FFF2-40B4-BE49-F238E27FC236}">
                <a16:creationId xmlns:a16="http://schemas.microsoft.com/office/drawing/2014/main" id="{52920C44-ED6E-F606-8122-3C54BEEED34D}"/>
              </a:ext>
            </a:extLst>
          </p:cNvPr>
          <p:cNvSpPr txBox="1"/>
          <p:nvPr/>
        </p:nvSpPr>
        <p:spPr>
          <a:xfrm>
            <a:off x="1190688" y="7777421"/>
            <a:ext cx="3847837"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Calculate the value for V</a:t>
            </a:r>
          </a:p>
        </p:txBody>
      </p:sp>
      <p:sp>
        <p:nvSpPr>
          <p:cNvPr id="4" name="TextBox 3">
            <a:extLst>
              <a:ext uri="{FF2B5EF4-FFF2-40B4-BE49-F238E27FC236}">
                <a16:creationId xmlns:a16="http://schemas.microsoft.com/office/drawing/2014/main" id="{D16EDE66-9EEA-B2C1-0248-3BEBED70CBEF}"/>
              </a:ext>
            </a:extLst>
          </p:cNvPr>
          <p:cNvSpPr txBox="1"/>
          <p:nvPr/>
        </p:nvSpPr>
        <p:spPr>
          <a:xfrm>
            <a:off x="331149" y="3370053"/>
            <a:ext cx="6217621"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rtlCol="0">
            <a:spAutoFit/>
          </a:bodyPr>
          <a:lstStyle/>
          <a:p>
            <a:pPr algn="ctr"/>
            <a:r>
              <a:rPr lang="en-GB" sz="2800" b="1" dirty="0"/>
              <a:t>EPE = 0.5 x spring constant x (extension)²</a:t>
            </a:r>
            <a:endParaRPr lang="en-GB" sz="2800" dirty="0"/>
          </a:p>
        </p:txBody>
      </p:sp>
      <p:sp>
        <p:nvSpPr>
          <p:cNvPr id="7" name="TextBox 6">
            <a:extLst>
              <a:ext uri="{FF2B5EF4-FFF2-40B4-BE49-F238E27FC236}">
                <a16:creationId xmlns:a16="http://schemas.microsoft.com/office/drawing/2014/main" id="{667CE432-5774-3296-8580-B79F04AC1580}"/>
              </a:ext>
            </a:extLst>
          </p:cNvPr>
          <p:cNvSpPr txBox="1"/>
          <p:nvPr/>
        </p:nvSpPr>
        <p:spPr>
          <a:xfrm>
            <a:off x="2504381" y="2360346"/>
            <a:ext cx="4207133" cy="800219"/>
          </a:xfrm>
          <a:prstGeom prst="rect">
            <a:avLst/>
          </a:prstGeom>
          <a:noFill/>
        </p:spPr>
        <p:txBody>
          <a:bodyPr wrap="square">
            <a:spAutoFit/>
          </a:bodyPr>
          <a:lstStyle/>
          <a:p>
            <a:pPr marL="285750" indent="-285750">
              <a:spcBef>
                <a:spcPts val="1200"/>
              </a:spcBef>
              <a:buFont typeface="Arial" panose="020B0604020202020204" pitchFamily="34" charset="0"/>
              <a:buChar char="•"/>
            </a:pPr>
            <a:r>
              <a:rPr lang="en-GB" b="1" dirty="0"/>
              <a:t>mass of aeroplane = 0.020 kg.  </a:t>
            </a:r>
          </a:p>
          <a:p>
            <a:pPr marL="285750" indent="-285750">
              <a:spcBef>
                <a:spcPts val="1200"/>
              </a:spcBef>
              <a:buFont typeface="Arial" panose="020B0604020202020204" pitchFamily="34" charset="0"/>
              <a:buChar char="•"/>
            </a:pPr>
            <a:r>
              <a:rPr lang="en-GB" b="1" dirty="0"/>
              <a:t>spring constant of the spring = 50 N/m.  </a:t>
            </a:r>
          </a:p>
        </p:txBody>
      </p:sp>
      <p:sp>
        <p:nvSpPr>
          <p:cNvPr id="11" name="TextBox 10">
            <a:extLst>
              <a:ext uri="{FF2B5EF4-FFF2-40B4-BE49-F238E27FC236}">
                <a16:creationId xmlns:a16="http://schemas.microsoft.com/office/drawing/2014/main" id="{52F2990B-D963-0F32-7993-CCC33F8AA70D}"/>
              </a:ext>
            </a:extLst>
          </p:cNvPr>
          <p:cNvSpPr txBox="1"/>
          <p:nvPr/>
        </p:nvSpPr>
        <p:spPr>
          <a:xfrm>
            <a:off x="331149" y="4010470"/>
            <a:ext cx="6217621"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rtlCol="0">
            <a:spAutoFit/>
          </a:bodyPr>
          <a:lstStyle/>
          <a:p>
            <a:pPr algn="ctr"/>
            <a:r>
              <a:rPr lang="en-GB" sz="2800" b="1" dirty="0"/>
              <a:t>KE = 0.5 x mass x V²</a:t>
            </a:r>
            <a:endParaRPr lang="en-GB" sz="2800" dirty="0"/>
          </a:p>
        </p:txBody>
      </p:sp>
      <p:pic>
        <p:nvPicPr>
          <p:cNvPr id="1032" name="Picture 8">
            <a:extLst>
              <a:ext uri="{FF2B5EF4-FFF2-40B4-BE49-F238E27FC236}">
                <a16:creationId xmlns:a16="http://schemas.microsoft.com/office/drawing/2014/main" id="{35CDAD48-AF6A-2188-3907-CF0179C136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156" y="2260251"/>
            <a:ext cx="1880558" cy="98849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42124"/>
    </mc:Choice>
    <mc:Fallback xmlns="">
      <p:transition spd="slow" advTm="1421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animBg="1"/>
      <p:bldP spid="5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28575">
            <a:solidFill>
              <a:srgbClr val="7030A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KE / Spring Constant Calculation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2" name="Online Media 1" title="Speed spring constant calculation">
            <a:hlinkClick r:id="" action="ppaction://media"/>
            <a:extLst>
              <a:ext uri="{FF2B5EF4-FFF2-40B4-BE49-F238E27FC236}">
                <a16:creationId xmlns:a16="http://schemas.microsoft.com/office/drawing/2014/main" id="{AF603299-508A-3F9C-D05D-DB40D466E025}"/>
              </a:ext>
            </a:extLst>
          </p:cNvPr>
          <p:cNvPicPr>
            <a:picLocks noRot="1" noChangeAspect="1"/>
          </p:cNvPicPr>
          <p:nvPr>
            <a:videoFile r:link="rId2"/>
          </p:nvPr>
        </p:nvPicPr>
        <p:blipFill rotWithShape="1">
          <a:blip r:embed="rId4"/>
          <a:srcRect l="22886" r="22587"/>
          <a:stretch/>
        </p:blipFill>
        <p:spPr>
          <a:xfrm>
            <a:off x="610737" y="1044889"/>
            <a:ext cx="5636525" cy="7752794"/>
          </a:xfrm>
          <a:prstGeom prst="rect">
            <a:avLst/>
          </a:prstGeom>
        </p:spPr>
      </p:pic>
    </p:spTree>
    <p:custDataLst>
      <p:tags r:id="rId1"/>
    </p:custDataLst>
    <p:extLst>
      <p:ext uri="{BB962C8B-B14F-4D97-AF65-F5344CB8AC3E}">
        <p14:creationId xmlns:p14="http://schemas.microsoft.com/office/powerpoint/2010/main" val="1504240400"/>
      </p:ext>
    </p:extLst>
  </p:cSld>
  <p:clrMapOvr>
    <a:masterClrMapping/>
  </p:clrMapOvr>
  <mc:AlternateContent xmlns:mc="http://schemas.openxmlformats.org/markup-compatibility/2006" xmlns:p14="http://schemas.microsoft.com/office/powerpoint/2010/main">
    <mc:Choice Requires="p14">
      <p:transition spd="slow" p14:dur="2000" advTm="142124"/>
    </mc:Choice>
    <mc:Fallback xmlns="">
      <p:transition spd="slow" advTm="1421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ags/tag2.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2253</TotalTime>
  <Words>127</Words>
  <Application>Microsoft Office PowerPoint</Application>
  <PresentationFormat>On-screen Show (4:3)</PresentationFormat>
  <Paragraphs>12</Paragraphs>
  <Slides>2</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29</cp:revision>
  <dcterms:created xsi:type="dcterms:W3CDTF">2024-01-19T05:37:07Z</dcterms:created>
  <dcterms:modified xsi:type="dcterms:W3CDTF">2024-05-18T06:01:57Z</dcterms:modified>
</cp:coreProperties>
</file>