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sldIdLst>
    <p:sldId id="257" r:id="rId6"/>
    <p:sldId id="259" r:id="rId7"/>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14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40335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552438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56540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669888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795315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083771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69231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04/08/2024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797661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04/08/2024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053855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04/08/2024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720503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90394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244051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210374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496341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62035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04/08/2024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663035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06292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04/08/2024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911931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04/08/2024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517464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04/08/2024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0291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947926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04/08/2024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50495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04/08/2024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37719427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04/08/2024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35500682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6" Type="http://schemas.microsoft.com/office/2007/relationships/hdphoto" Target="../media/hdphoto4.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 Id="rId1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Chemistry-Science-States-of-Matter-Lesson-Activities-4907686?st=d6c47cfd62c43c1e40c9f6fb528884ea"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resources/search/?authorId=429930&amp;q=states%20of%20matter&amp;shop=chalky1234567" TargetMode="External"/><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pUYFPiux4zw" TargetMode="External"/><Relationship Id="rId5" Type="http://schemas.openxmlformats.org/officeDocument/2006/relationships/hyperlink" Target="https://twitter.com/teacherchalky1" TargetMode="External"/><Relationship Id="rId10"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EC1750C9-CC44-4C8D-A1EE-AD6AEDAB2866}"/>
              </a:ext>
            </a:extLst>
          </p:cNvPr>
          <p:cNvPicPr>
            <a:picLocks noChangeAspect="1"/>
          </p:cNvPicPr>
          <p:nvPr/>
        </p:nvPicPr>
        <p:blipFill rotWithShape="1">
          <a:blip r:embed="rId2"/>
          <a:srcRect l="21669" t="21230" r="17669"/>
          <a:stretch/>
        </p:blipFill>
        <p:spPr>
          <a:xfrm>
            <a:off x="-1046" y="4958612"/>
            <a:ext cx="2321807" cy="1695883"/>
          </a:xfrm>
          <a:prstGeom prst="rect">
            <a:avLst/>
          </a:prstGeom>
        </p:spPr>
      </p:pic>
      <p:pic>
        <p:nvPicPr>
          <p:cNvPr id="61" name="Picture 60">
            <a:extLst>
              <a:ext uri="{FF2B5EF4-FFF2-40B4-BE49-F238E27FC236}">
                <a16:creationId xmlns:a16="http://schemas.microsoft.com/office/drawing/2014/main" id="{58BBFFB6-8810-4040-BDB9-1B36C0045B80}"/>
              </a:ext>
            </a:extLst>
          </p:cNvPr>
          <p:cNvPicPr>
            <a:picLocks noChangeAspect="1"/>
          </p:cNvPicPr>
          <p:nvPr/>
        </p:nvPicPr>
        <p:blipFill>
          <a:blip r:embed="rId3"/>
          <a:stretch>
            <a:fillRect/>
          </a:stretch>
        </p:blipFill>
        <p:spPr>
          <a:xfrm>
            <a:off x="3495938" y="6973971"/>
            <a:ext cx="3563816" cy="2004647"/>
          </a:xfrm>
          <a:prstGeom prst="rect">
            <a:avLst/>
          </a:prstGeom>
        </p:spPr>
      </p:pic>
      <p:sp>
        <p:nvSpPr>
          <p:cNvPr id="110" name="TextBox 109">
            <a:extLst>
              <a:ext uri="{FF2B5EF4-FFF2-40B4-BE49-F238E27FC236}">
                <a16:creationId xmlns:a16="http://schemas.microsoft.com/office/drawing/2014/main" id="{9C5A230C-75CD-45D2-ACB6-89197E7B0F47}"/>
              </a:ext>
            </a:extLst>
          </p:cNvPr>
          <p:cNvSpPr txBox="1"/>
          <p:nvPr/>
        </p:nvSpPr>
        <p:spPr>
          <a:xfrm>
            <a:off x="1392311" y="3174925"/>
            <a:ext cx="5393614" cy="769441"/>
          </a:xfrm>
          <a:prstGeom prst="rect">
            <a:avLst/>
          </a:prstGeom>
          <a:noFill/>
          <a:ln w="28575">
            <a:solidFill>
              <a:srgbClr val="00B0F0"/>
            </a:solidFill>
            <a:prstDash val="lgDash"/>
          </a:ln>
        </p:spPr>
        <p:txBody>
          <a:bodyPr wrap="square" rtlCol="0">
            <a:spAutoFit/>
          </a:bodyPr>
          <a:lstStyle/>
          <a:p>
            <a:pPr algn="just"/>
            <a:r>
              <a:rPr lang="en-GB" sz="1100" b="1" i="0" dirty="0">
                <a:solidFill>
                  <a:srgbClr val="231F20"/>
                </a:solidFill>
                <a:effectLst/>
              </a:rPr>
              <a:t>Liquids</a:t>
            </a:r>
          </a:p>
          <a:p>
            <a:pPr algn="just"/>
            <a:r>
              <a:rPr lang="en-GB" sz="1100" b="1" i="0" dirty="0">
                <a:solidFill>
                  <a:srgbClr val="231F20"/>
                </a:solidFill>
                <a:effectLst/>
              </a:rPr>
              <a:t>Liquids: flow and take the shape of their container, because their particles can move around each other. cannot be compressed, because their particles are close together and have no space to move into.</a:t>
            </a:r>
          </a:p>
        </p:txBody>
      </p:sp>
      <p:sp>
        <p:nvSpPr>
          <p:cNvPr id="5" name="Rectangle 4">
            <a:extLst>
              <a:ext uri="{FF2B5EF4-FFF2-40B4-BE49-F238E27FC236}">
                <a16:creationId xmlns:a16="http://schemas.microsoft.com/office/drawing/2014/main" id="{DFB6ABEB-76A2-4F38-AF25-05D119E712A9}"/>
              </a:ext>
            </a:extLst>
          </p:cNvPr>
          <p:cNvSpPr/>
          <p:nvPr/>
        </p:nvSpPr>
        <p:spPr>
          <a:xfrm>
            <a:off x="0" y="-61670"/>
            <a:ext cx="6858000" cy="98955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4"/>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424746" y="-386090"/>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749300" y="1022670"/>
            <a:ext cx="5135898" cy="1018959"/>
          </a:xfrm>
          <a:prstGeom prst="wedgeRoundRectCallout">
            <a:avLst>
              <a:gd name="adj1" fmla="val 59586"/>
              <a:gd name="adj2" fmla="val -40556"/>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0B281D1-5703-4953-8F84-2AB85F5A24FD}"/>
              </a:ext>
            </a:extLst>
          </p:cNvPr>
          <p:cNvSpPr txBox="1"/>
          <p:nvPr/>
        </p:nvSpPr>
        <p:spPr>
          <a:xfrm>
            <a:off x="2279737" y="-49166"/>
            <a:ext cx="358487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700" b="1" dirty="0">
                <a:solidFill>
                  <a:prstClr val="black"/>
                </a:solidFill>
                <a:latin typeface="Calibri" panose="020F0502020204030204"/>
              </a:rPr>
              <a:t>States of Matter </a:t>
            </a:r>
            <a:r>
              <a:rPr kumimoji="0" lang="en-GB" sz="2700" b="1" i="0" u="none" strike="noStrike" kern="1200" cap="none" spc="0" normalizeH="0" baseline="0" noProof="0" dirty="0">
                <a:ln>
                  <a:noFill/>
                </a:ln>
                <a:solidFill>
                  <a:prstClr val="black"/>
                </a:solidFill>
                <a:effectLst/>
                <a:uLnTx/>
                <a:uFillTx/>
                <a:latin typeface="Calibri" panose="020F0502020204030204"/>
                <a:ea typeface="+mn-ea"/>
                <a:cs typeface="+mn-cs"/>
              </a:rPr>
              <a:t>Notes</a:t>
            </a:r>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8"/>
            <a:ext cx="5298510" cy="80128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0D8BC30-B541-4DAE-8AAA-1B063CB9AEDD}"/>
              </a:ext>
            </a:extLst>
          </p:cNvPr>
          <p:cNvSpPr txBox="1"/>
          <p:nvPr/>
        </p:nvSpPr>
        <p:spPr>
          <a:xfrm>
            <a:off x="433561" y="505258"/>
            <a:ext cx="5298510" cy="76944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The three states of matter are solid, liquid and gas. The particle model represents particles by small, solid spheres. It describes the arrangement, movement and energy of particles in a substance. The model can be used to explain the physical properties of solids, liquids and gases.</a:t>
            </a:r>
          </a:p>
        </p:txBody>
      </p:sp>
      <p:sp>
        <p:nvSpPr>
          <p:cNvPr id="40" name="TextBox 39">
            <a:extLst>
              <a:ext uri="{FF2B5EF4-FFF2-40B4-BE49-F238E27FC236}">
                <a16:creationId xmlns:a16="http://schemas.microsoft.com/office/drawing/2014/main" id="{53881757-CC93-4E1C-A6AD-D90FFA720F4A}"/>
              </a:ext>
            </a:extLst>
          </p:cNvPr>
          <p:cNvSpPr txBox="1"/>
          <p:nvPr/>
        </p:nvSpPr>
        <p:spPr>
          <a:xfrm>
            <a:off x="878345" y="1267945"/>
            <a:ext cx="5006853" cy="769441"/>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Changes of state are physical changes in matter. They are reversible changes that do not involve changes in matter's chemical makeup or chemical properties. Common changes of state include melting, freezing, sublimation, deposition, condensation, and vaporization.</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7"/>
          <a:stretch>
            <a:fillRect/>
          </a:stretch>
        </p:blipFill>
        <p:spPr>
          <a:xfrm>
            <a:off x="-91658" y="-101613"/>
            <a:ext cx="1309315" cy="1393515"/>
          </a:xfrm>
          <a:prstGeom prst="rect">
            <a:avLst/>
          </a:prstGeom>
        </p:spPr>
      </p:pic>
      <p:sp>
        <p:nvSpPr>
          <p:cNvPr id="39" name="Rectangle 38">
            <a:extLst>
              <a:ext uri="{FF2B5EF4-FFF2-40B4-BE49-F238E27FC236}">
                <a16:creationId xmlns:a16="http://schemas.microsoft.com/office/drawing/2014/main" id="{BE8BD7EF-FEA8-4E37-AF48-A9735A5366C0}"/>
              </a:ext>
            </a:extLst>
          </p:cNvPr>
          <p:cNvSpPr/>
          <p:nvPr/>
        </p:nvSpPr>
        <p:spPr>
          <a:xfrm>
            <a:off x="1790120" y="5060169"/>
            <a:ext cx="3563816" cy="93871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R="0" lvl="0" algn="just" defTabSz="914400" eaLnBrk="1" fontAlgn="auto" latinLnBrk="0" hangingPunct="1">
              <a:lnSpc>
                <a:spcPct val="100000"/>
              </a:lnSpc>
              <a:spcBef>
                <a:spcPts val="0"/>
              </a:spcBef>
              <a:spcAft>
                <a:spcPts val="0"/>
              </a:spcAft>
              <a:buClrTx/>
              <a:buSzTx/>
              <a:tabLst/>
              <a:defRPr/>
            </a:pPr>
            <a:r>
              <a:rPr kumimoji="0" lang="en-GB" sz="1100" b="1" i="0" u="none" strike="noStrike" kern="0" cap="none" spc="0" normalizeH="0" baseline="0" noProof="0" dirty="0">
                <a:ln>
                  <a:noFill/>
                </a:ln>
                <a:solidFill>
                  <a:prstClr val="black"/>
                </a:solidFill>
                <a:effectLst/>
                <a:uLnTx/>
                <a:uFillTx/>
              </a:rPr>
              <a:t>Kinetic Energy of Particles</a:t>
            </a:r>
          </a:p>
          <a:p>
            <a:pPr marR="0" lvl="0" algn="just" defTabSz="914400" eaLnBrk="1" fontAlgn="auto" latinLnBrk="0" hangingPunct="1">
              <a:lnSpc>
                <a:spcPct val="100000"/>
              </a:lnSpc>
              <a:spcBef>
                <a:spcPts val="0"/>
              </a:spcBef>
              <a:spcAft>
                <a:spcPts val="0"/>
              </a:spcAft>
              <a:buClrTx/>
              <a:buSzTx/>
              <a:tabLst/>
              <a:defRPr/>
            </a:pPr>
            <a:r>
              <a:rPr kumimoji="0" lang="en-GB" sz="1100" i="0" u="none" strike="noStrike" kern="0" cap="none" spc="0" normalizeH="0" baseline="0" noProof="0" dirty="0">
                <a:ln>
                  <a:noFill/>
                </a:ln>
                <a:solidFill>
                  <a:prstClr val="black"/>
                </a:solidFill>
                <a:effectLst/>
                <a:uLnTx/>
                <a:uFillTx/>
              </a:rPr>
              <a:t>The kinetic particle theory explains the properties of the different states of matter. The particles in solids, liquids and gases have different amounts of energy. They are arranged differently and move in different ways.</a:t>
            </a:r>
          </a:p>
        </p:txBody>
      </p:sp>
      <p:sp>
        <p:nvSpPr>
          <p:cNvPr id="55" name="TextBox 54">
            <a:extLst>
              <a:ext uri="{FF2B5EF4-FFF2-40B4-BE49-F238E27FC236}">
                <a16:creationId xmlns:a16="http://schemas.microsoft.com/office/drawing/2014/main" id="{6343B34A-CC7A-4802-A050-004C0EB221E8}"/>
              </a:ext>
            </a:extLst>
          </p:cNvPr>
          <p:cNvSpPr txBox="1"/>
          <p:nvPr/>
        </p:nvSpPr>
        <p:spPr>
          <a:xfrm>
            <a:off x="361362" y="2150325"/>
            <a:ext cx="5362207" cy="938719"/>
          </a:xfrm>
          <a:prstGeom prst="rect">
            <a:avLst/>
          </a:prstGeom>
          <a:solidFill>
            <a:schemeClr val="bg1"/>
          </a:solidFill>
          <a:ln w="38100">
            <a:solidFill>
              <a:srgbClr val="00B0F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Solids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They are held in fixed positions but they do vibrate. Because the particles don't move, solids have a definite shape and volume, and can't flow. Because the particles are already packed closely together, solids can't easily be compressed. Because there are lots of particles in a small volume, solids are dense</a:t>
            </a:r>
          </a:p>
        </p:txBody>
      </p:sp>
      <p:grpSp>
        <p:nvGrpSpPr>
          <p:cNvPr id="38" name="Group 37">
            <a:extLst>
              <a:ext uri="{FF2B5EF4-FFF2-40B4-BE49-F238E27FC236}">
                <a16:creationId xmlns:a16="http://schemas.microsoft.com/office/drawing/2014/main" id="{2ECFECE1-144C-4CC5-B3CE-4526A5ABFB34}"/>
              </a:ext>
            </a:extLst>
          </p:cNvPr>
          <p:cNvGrpSpPr/>
          <p:nvPr/>
        </p:nvGrpSpPr>
        <p:grpSpPr>
          <a:xfrm>
            <a:off x="-529890" y="889978"/>
            <a:ext cx="1782507" cy="1746033"/>
            <a:chOff x="-3365065" y="2264036"/>
            <a:chExt cx="3790950" cy="3790950"/>
          </a:xfrm>
        </p:grpSpPr>
        <p:sp>
          <p:nvSpPr>
            <p:cNvPr id="37" name="Rectangle 36">
              <a:extLst>
                <a:ext uri="{FF2B5EF4-FFF2-40B4-BE49-F238E27FC236}">
                  <a16:creationId xmlns:a16="http://schemas.microsoft.com/office/drawing/2014/main" id="{07ADFBEA-7FB1-4E2A-B6B8-8918DA7F5B1F}"/>
                </a:ext>
              </a:extLst>
            </p:cNvPr>
            <p:cNvSpPr/>
            <p:nvPr/>
          </p:nvSpPr>
          <p:spPr>
            <a:xfrm rot="1674590">
              <a:off x="-1995432" y="3729976"/>
              <a:ext cx="1014609" cy="583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46D6C02D-15D6-4F3C-9EA0-5FBA786ED31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302" b="100000" l="20101" r="89196"/>
                      </a14:imgEffect>
                    </a14:imgLayer>
                  </a14:imgProps>
                </a:ext>
                <a:ext uri="{28A0092B-C50C-407E-A947-70E740481C1C}">
                  <a14:useLocalDpi xmlns:a14="http://schemas.microsoft.com/office/drawing/2010/main" val="0"/>
                </a:ext>
              </a:extLst>
            </a:blip>
            <a:stretch>
              <a:fillRect/>
            </a:stretch>
          </p:blipFill>
          <p:spPr>
            <a:xfrm>
              <a:off x="-3365065" y="2264036"/>
              <a:ext cx="3790950" cy="3790950"/>
            </a:xfrm>
            <a:prstGeom prst="rect">
              <a:avLst/>
            </a:prstGeom>
          </p:spPr>
        </p:pic>
      </p:grpSp>
      <p:pic>
        <p:nvPicPr>
          <p:cNvPr id="56" name="Picture 55">
            <a:extLst>
              <a:ext uri="{FF2B5EF4-FFF2-40B4-BE49-F238E27FC236}">
                <a16:creationId xmlns:a16="http://schemas.microsoft.com/office/drawing/2014/main" id="{A667355F-F6FD-414E-8DA3-9829E6C73A80}"/>
              </a:ext>
            </a:extLst>
          </p:cNvPr>
          <p:cNvPicPr>
            <a:picLocks noChangeAspect="1"/>
          </p:cNvPicPr>
          <p:nvPr/>
        </p:nvPicPr>
        <p:blipFill>
          <a:blip r:embed="rId10"/>
          <a:stretch>
            <a:fillRect/>
          </a:stretch>
        </p:blipFill>
        <p:spPr>
          <a:xfrm>
            <a:off x="5864606" y="1691719"/>
            <a:ext cx="921319" cy="1459393"/>
          </a:xfrm>
          <a:prstGeom prst="rect">
            <a:avLst/>
          </a:prstGeom>
        </p:spPr>
      </p:pic>
      <p:pic>
        <p:nvPicPr>
          <p:cNvPr id="57" name="Picture 56">
            <a:extLst>
              <a:ext uri="{FF2B5EF4-FFF2-40B4-BE49-F238E27FC236}">
                <a16:creationId xmlns:a16="http://schemas.microsoft.com/office/drawing/2014/main" id="{6FEEFA66-4756-4039-81CD-A99A69E9241A}"/>
              </a:ext>
            </a:extLst>
          </p:cNvPr>
          <p:cNvPicPr>
            <a:picLocks noChangeAspect="1"/>
          </p:cNvPicPr>
          <p:nvPr/>
        </p:nvPicPr>
        <p:blipFill>
          <a:blip r:embed="rId11"/>
          <a:stretch>
            <a:fillRect/>
          </a:stretch>
        </p:blipFill>
        <p:spPr>
          <a:xfrm>
            <a:off x="0" y="3197740"/>
            <a:ext cx="1384470" cy="1925767"/>
          </a:xfrm>
          <a:prstGeom prst="rect">
            <a:avLst/>
          </a:prstGeom>
        </p:spPr>
      </p:pic>
      <p:sp>
        <p:nvSpPr>
          <p:cNvPr id="58" name="TextBox 57">
            <a:extLst>
              <a:ext uri="{FF2B5EF4-FFF2-40B4-BE49-F238E27FC236}">
                <a16:creationId xmlns:a16="http://schemas.microsoft.com/office/drawing/2014/main" id="{255925FD-A4A1-48B3-B07A-B94F2A08F62E}"/>
              </a:ext>
            </a:extLst>
          </p:cNvPr>
          <p:cNvSpPr txBox="1"/>
          <p:nvPr/>
        </p:nvSpPr>
        <p:spPr>
          <a:xfrm>
            <a:off x="1392311" y="4039059"/>
            <a:ext cx="3852789" cy="938719"/>
          </a:xfrm>
          <a:prstGeom prst="rect">
            <a:avLst/>
          </a:prstGeom>
          <a:noFill/>
          <a:ln w="28575">
            <a:solidFill>
              <a:srgbClr val="00B0F0"/>
            </a:solidFill>
            <a:prstDash val="lgDash"/>
          </a:ln>
        </p:spPr>
        <p:txBody>
          <a:bodyPr wrap="square" rtlCol="0">
            <a:spAutoFit/>
          </a:bodyPr>
          <a:lstStyle/>
          <a:p>
            <a:pPr algn="just"/>
            <a:r>
              <a:rPr lang="en-GB" sz="1100" b="1" i="0" dirty="0">
                <a:solidFill>
                  <a:srgbClr val="231F20"/>
                </a:solidFill>
                <a:effectLst/>
              </a:rPr>
              <a:t>Gases</a:t>
            </a:r>
          </a:p>
          <a:p>
            <a:pPr algn="just"/>
            <a:r>
              <a:rPr lang="en-GB" sz="1100" b="1" i="0" dirty="0">
                <a:solidFill>
                  <a:srgbClr val="231F20"/>
                </a:solidFill>
                <a:effectLst/>
              </a:rPr>
              <a:t>Gas is a state of matter that has no fixed shape and no fixed volume. Gases have lower density than other states of matter, such as solids and liquids. The particles exert more force on the interior volume of the container.</a:t>
            </a:r>
          </a:p>
        </p:txBody>
      </p:sp>
      <p:pic>
        <p:nvPicPr>
          <p:cNvPr id="60" name="Picture 59">
            <a:extLst>
              <a:ext uri="{FF2B5EF4-FFF2-40B4-BE49-F238E27FC236}">
                <a16:creationId xmlns:a16="http://schemas.microsoft.com/office/drawing/2014/main" id="{CAB3DD7F-6214-4346-A1C8-BAD350F660D7}"/>
              </a:ext>
            </a:extLst>
          </p:cNvPr>
          <p:cNvPicPr>
            <a:picLocks noChangeAspect="1"/>
          </p:cNvPicPr>
          <p:nvPr/>
        </p:nvPicPr>
        <p:blipFill>
          <a:blip r:embed="rId12"/>
          <a:stretch>
            <a:fillRect/>
          </a:stretch>
        </p:blipFill>
        <p:spPr>
          <a:xfrm>
            <a:off x="4828544" y="4005379"/>
            <a:ext cx="2113307" cy="2602473"/>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3230A016-E527-4981-89F5-F75EB916E54A}"/>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10000" r="90000">
                        <a14:foregroundMark x1="27638" y1="38693" x2="44975" y2="39196"/>
                      </a14:backgroundRemoval>
                    </a14:imgEffect>
                  </a14:imgLayer>
                </a14:imgProps>
              </a:ext>
              <a:ext uri="{28A0092B-C50C-407E-A947-70E740481C1C}">
                <a14:useLocalDpi xmlns:a14="http://schemas.microsoft.com/office/drawing/2010/main" val="0"/>
              </a:ext>
            </a:extLst>
          </a:blip>
          <a:stretch>
            <a:fillRect/>
          </a:stretch>
        </p:blipFill>
        <p:spPr>
          <a:xfrm>
            <a:off x="5326653" y="6205317"/>
            <a:ext cx="2113307" cy="2169946"/>
          </a:xfrm>
          <a:prstGeom prst="rect">
            <a:avLst/>
          </a:prstGeom>
        </p:spPr>
      </p:pic>
      <p:sp>
        <p:nvSpPr>
          <p:cNvPr id="63" name="TextBox 62">
            <a:extLst>
              <a:ext uri="{FF2B5EF4-FFF2-40B4-BE49-F238E27FC236}">
                <a16:creationId xmlns:a16="http://schemas.microsoft.com/office/drawing/2014/main" id="{C5412359-D422-4ECA-9706-E1327BDBA1BD}"/>
              </a:ext>
            </a:extLst>
          </p:cNvPr>
          <p:cNvSpPr txBox="1"/>
          <p:nvPr/>
        </p:nvSpPr>
        <p:spPr>
          <a:xfrm>
            <a:off x="2279737" y="6076773"/>
            <a:ext cx="2446527" cy="1277273"/>
          </a:xfrm>
          <a:prstGeom prst="rect">
            <a:avLst/>
          </a:prstGeom>
          <a:noFill/>
          <a:ln w="28575">
            <a:solidFill>
              <a:srgbClr val="00B0F0"/>
            </a:solidFill>
            <a:prstDash val="lgDash"/>
          </a:ln>
        </p:spPr>
        <p:txBody>
          <a:bodyPr wrap="square" rtlCol="0">
            <a:spAutoFit/>
          </a:bodyPr>
          <a:lstStyle/>
          <a:p>
            <a:pPr algn="just"/>
            <a:r>
              <a:rPr lang="en-GB" sz="1100" b="1" i="0" dirty="0">
                <a:solidFill>
                  <a:srgbClr val="231F20"/>
                </a:solidFill>
                <a:effectLst/>
              </a:rPr>
              <a:t>Density</a:t>
            </a:r>
          </a:p>
          <a:p>
            <a:pPr algn="just"/>
            <a:r>
              <a:rPr lang="en-GB" sz="1100" i="0" dirty="0">
                <a:solidFill>
                  <a:srgbClr val="231F20"/>
                </a:solidFill>
                <a:effectLst/>
              </a:rPr>
              <a:t>Density is the mass per unit volume. The most accurate way to calculate the density of any solid, liquid or gas is to divide its mass in kilograms by its volume (length × width × height) in cubic metres..</a:t>
            </a:r>
          </a:p>
        </p:txBody>
      </p:sp>
      <p:sp>
        <p:nvSpPr>
          <p:cNvPr id="64" name="Rectangle 63">
            <a:extLst>
              <a:ext uri="{FF2B5EF4-FFF2-40B4-BE49-F238E27FC236}">
                <a16:creationId xmlns:a16="http://schemas.microsoft.com/office/drawing/2014/main" id="{DDE74C9F-89DF-44E8-AC4F-218938A1B499}"/>
              </a:ext>
            </a:extLst>
          </p:cNvPr>
          <p:cNvSpPr/>
          <p:nvPr/>
        </p:nvSpPr>
        <p:spPr>
          <a:xfrm>
            <a:off x="78991" y="7446108"/>
            <a:ext cx="3697481" cy="161582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R="0" lvl="0" algn="just" defTabSz="914400" eaLnBrk="1" fontAlgn="auto" latinLnBrk="0" hangingPunct="1">
              <a:lnSpc>
                <a:spcPct val="100000"/>
              </a:lnSpc>
              <a:spcBef>
                <a:spcPts val="0"/>
              </a:spcBef>
              <a:spcAft>
                <a:spcPts val="0"/>
              </a:spcAft>
              <a:buClrTx/>
              <a:buSzTx/>
              <a:tabLst/>
              <a:defRPr/>
            </a:pPr>
            <a:r>
              <a:rPr kumimoji="0" lang="en-GB" sz="1100" i="0" u="none" strike="noStrike" kern="0" cap="none" spc="0" normalizeH="0" baseline="0" noProof="0" dirty="0">
                <a:ln>
                  <a:noFill/>
                </a:ln>
                <a:solidFill>
                  <a:prstClr val="black"/>
                </a:solidFill>
                <a:effectLst/>
                <a:uLnTx/>
                <a:uFillTx/>
              </a:rPr>
              <a:t>A eureka can is a container large enough to hold the object with a spout positioned near the top. The can is filled to the top with water and the object placed in it. The volume of the object is equal to the volume of the water that is forced through the spout.</a:t>
            </a:r>
          </a:p>
          <a:p>
            <a:pPr marR="0" lvl="0" algn="just" defTabSz="914400" eaLnBrk="1" fontAlgn="auto" latinLnBrk="0" hangingPunct="1">
              <a:lnSpc>
                <a:spcPct val="100000"/>
              </a:lnSpc>
              <a:spcBef>
                <a:spcPts val="0"/>
              </a:spcBef>
              <a:spcAft>
                <a:spcPts val="0"/>
              </a:spcAft>
              <a:buClrTx/>
              <a:buSzTx/>
              <a:tabLst/>
              <a:defRPr/>
            </a:pPr>
            <a:endParaRPr kumimoji="0" lang="en-GB" sz="1100" i="0" u="none" strike="noStrike" kern="0" cap="none" spc="0" normalizeH="0" baseline="0" noProof="0" dirty="0">
              <a:ln>
                <a:noFill/>
              </a:ln>
              <a:solidFill>
                <a:prstClr val="black"/>
              </a:solidFill>
              <a:effectLst/>
              <a:uLnTx/>
              <a:uFillTx/>
            </a:endParaRPr>
          </a:p>
          <a:p>
            <a:pPr marR="0" lvl="0" algn="just" defTabSz="914400" eaLnBrk="1" fontAlgn="auto" latinLnBrk="0" hangingPunct="1">
              <a:lnSpc>
                <a:spcPct val="100000"/>
              </a:lnSpc>
              <a:spcBef>
                <a:spcPts val="0"/>
              </a:spcBef>
              <a:spcAft>
                <a:spcPts val="0"/>
              </a:spcAft>
              <a:buClrTx/>
              <a:buSzTx/>
              <a:tabLst/>
              <a:defRPr/>
            </a:pPr>
            <a:r>
              <a:rPr kumimoji="0" lang="en-GB" sz="1100" i="0" u="none" strike="noStrike" kern="0" cap="none" spc="0" normalizeH="0" baseline="0" noProof="0" dirty="0">
                <a:ln>
                  <a:noFill/>
                </a:ln>
                <a:solidFill>
                  <a:prstClr val="black"/>
                </a:solidFill>
                <a:effectLst/>
                <a:uLnTx/>
                <a:uFillTx/>
              </a:rPr>
              <a:t>Eureka cans are named after a scientist called Archimedes who first recorded this idea. They are sometimes also called displacement vessels.</a:t>
            </a:r>
          </a:p>
        </p:txBody>
      </p:sp>
      <p:pic>
        <p:nvPicPr>
          <p:cNvPr id="11" name="Picture 10">
            <a:extLst>
              <a:ext uri="{FF2B5EF4-FFF2-40B4-BE49-F238E27FC236}">
                <a16:creationId xmlns:a16="http://schemas.microsoft.com/office/drawing/2014/main" id="{4AC465F3-22B1-4789-BA25-10BBF74F5981}"/>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1296" y="5948812"/>
            <a:ext cx="1719929" cy="1719929"/>
          </a:xfrm>
          <a:prstGeom prst="rect">
            <a:avLst/>
          </a:prstGeom>
        </p:spPr>
      </p:pic>
    </p:spTree>
    <p:extLst>
      <p:ext uri="{BB962C8B-B14F-4D97-AF65-F5344CB8AC3E}">
        <p14:creationId xmlns:p14="http://schemas.microsoft.com/office/powerpoint/2010/main" val="257493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8E624CDC-F10C-36E1-1B71-4885995037E5}"/>
              </a:ext>
            </a:extLst>
          </p:cNvPr>
          <p:cNvPicPr>
            <a:picLocks noChangeAspect="1"/>
          </p:cNvPicPr>
          <p:nvPr/>
        </p:nvPicPr>
        <p:blipFill>
          <a:blip r:embed="rId14"/>
          <a:stretch>
            <a:fillRect/>
          </a:stretch>
        </p:blipFill>
        <p:spPr>
          <a:xfrm>
            <a:off x="521741" y="4921573"/>
            <a:ext cx="2380997" cy="1339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3E78F43C374B4B832AF8735A4A1964" ma:contentTypeVersion="8" ma:contentTypeDescription="Create a new document." ma:contentTypeScope="" ma:versionID="cf517aa42d4c24b76851e87f85864215">
  <xsd:schema xmlns:xsd="http://www.w3.org/2001/XMLSchema" xmlns:xs="http://www.w3.org/2001/XMLSchema" xmlns:p="http://schemas.microsoft.com/office/2006/metadata/properties" xmlns:ns2="769298bc-ba72-45b7-b5ff-56b26ce5c177" targetNamespace="http://schemas.microsoft.com/office/2006/metadata/properties" ma:root="true" ma:fieldsID="9cc2aca055787d2e061a29ee4350ab0a" ns2:_="">
    <xsd:import namespace="769298bc-ba72-45b7-b5ff-56b26ce5c1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298bc-ba72-45b7-b5ff-56b26ce5c1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454D17-86C1-4A4C-8119-9F26AB9B4AA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3CA3A03-E783-4DB4-A157-E736F325C3E1}">
  <ds:schemaRefs>
    <ds:schemaRef ds:uri="http://schemas.microsoft.com/sharepoint/v3/contenttype/forms"/>
  </ds:schemaRefs>
</ds:datastoreItem>
</file>

<file path=customXml/itemProps3.xml><?xml version="1.0" encoding="utf-8"?>
<ds:datastoreItem xmlns:ds="http://schemas.openxmlformats.org/officeDocument/2006/customXml" ds:itemID="{11AB2764-045B-4613-B338-31FD5B539D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9298bc-ba72-45b7-b5ff-56b26ce5c1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7486</TotalTime>
  <Words>451</Words>
  <Application>Microsoft Office PowerPoint</Application>
  <PresentationFormat>On-screen Show (4:3)</PresentationFormat>
  <Paragraphs>22</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1_Office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 Chalk</dc:creator>
  <cp:lastModifiedBy>Mr D Chalk</cp:lastModifiedBy>
  <cp:revision>33</cp:revision>
  <dcterms:created xsi:type="dcterms:W3CDTF">2020-12-11T10:00:07Z</dcterms:created>
  <dcterms:modified xsi:type="dcterms:W3CDTF">2024-08-04T20:27:42Z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0x010100F73E78F43C374B4B832AF8735A4A1964</vt:lpwstr>
  </property>
</Properties>
</file>