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sldIdLst>
    <p:sldId id="256" r:id="rId3"/>
    <p:sldId id="259" r:id="rId4"/>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94660"/>
  </p:normalViewPr>
  <p:slideViewPr>
    <p:cSldViewPr snapToGrid="0">
      <p:cViewPr varScale="1">
        <p:scale>
          <a:sx n="47" d="100"/>
          <a:sy n="47" d="100"/>
        </p:scale>
        <p:origin x="2120"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BADA001-6ADF-447A-88E1-D8196C077C92}" type="datetimeFigureOut">
              <a:rPr lang="en-GB" smtClean="0"/>
              <a:t>02/03/2024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616053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ADA001-6ADF-447A-88E1-D8196C077C92}" type="datetimeFigureOut">
              <a:rPr lang="en-GB" smtClean="0"/>
              <a:t>02/03/2024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4066784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ADA001-6ADF-447A-88E1-D8196C077C92}" type="datetimeFigureOut">
              <a:rPr lang="en-GB" smtClean="0"/>
              <a:t>02/03/2024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2706703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02/03/2024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27451116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02/03/2024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10253061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AA4433-A435-4F16-AD0A-11C026674ABC}" type="datetimeFigureOut">
              <a:rPr lang="en-GB" smtClean="0"/>
              <a:t>02/03/2024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16957928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9AA4433-A435-4F16-AD0A-11C026674ABC}" type="datetimeFigureOut">
              <a:rPr lang="en-GB" smtClean="0"/>
              <a:t>02/03/2024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42022090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9AA4433-A435-4F16-AD0A-11C026674ABC}" type="datetimeFigureOut">
              <a:rPr lang="en-GB" smtClean="0"/>
              <a:t>02/03/2024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11771693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AA4433-A435-4F16-AD0A-11C026674ABC}" type="datetimeFigureOut">
              <a:rPr lang="en-GB" smtClean="0"/>
              <a:t>02/03/2024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2990163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AA4433-A435-4F16-AD0A-11C026674ABC}" type="datetimeFigureOut">
              <a:rPr lang="en-GB" smtClean="0"/>
              <a:t>02/03/2024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29411045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9AA4433-A435-4F16-AD0A-11C026674ABC}" type="datetimeFigureOut">
              <a:rPr lang="en-GB" smtClean="0"/>
              <a:t>02/03/2024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2067319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ADA001-6ADF-447A-88E1-D8196C077C92}" type="datetimeFigureOut">
              <a:rPr lang="en-GB" smtClean="0"/>
              <a:t>02/03/2024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39565582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9AA4433-A435-4F16-AD0A-11C026674ABC}" type="datetimeFigureOut">
              <a:rPr lang="en-GB" smtClean="0"/>
              <a:t>02/03/2024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33772756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02/03/2024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40603588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02/03/2024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2205451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BADA001-6ADF-447A-88E1-D8196C077C92}" type="datetimeFigureOut">
              <a:rPr lang="en-GB" smtClean="0"/>
              <a:t>02/03/2024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4105705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ADA001-6ADF-447A-88E1-D8196C077C92}" type="datetimeFigureOut">
              <a:rPr lang="en-GB" smtClean="0"/>
              <a:t>02/03/2024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526112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BADA001-6ADF-447A-88E1-D8196C077C92}" type="datetimeFigureOut">
              <a:rPr lang="en-GB" smtClean="0"/>
              <a:t>02/03/2024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1512792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BADA001-6ADF-447A-88E1-D8196C077C92}" type="datetimeFigureOut">
              <a:rPr lang="en-GB" smtClean="0"/>
              <a:t>02/03/2024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4076063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ADA001-6ADF-447A-88E1-D8196C077C92}" type="datetimeFigureOut">
              <a:rPr lang="en-GB" smtClean="0"/>
              <a:t>02/03/2024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3583377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BADA001-6ADF-447A-88E1-D8196C077C92}" type="datetimeFigureOut">
              <a:rPr lang="en-GB" smtClean="0"/>
              <a:t>02/03/2024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3611373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BADA001-6ADF-447A-88E1-D8196C077C92}" type="datetimeFigureOut">
              <a:rPr lang="en-GB" smtClean="0"/>
              <a:t>02/03/2024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925808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EBADA001-6ADF-447A-88E1-D8196C077C92}" type="datetimeFigureOut">
              <a:rPr lang="en-GB" smtClean="0"/>
              <a:t>02/03/2024</a:t>
            </a:fld>
            <a:endParaRPr lang="en-GB"/>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0EEC938B-848A-4B8C-A5DE-DA75EB83E5BE}" type="slidenum">
              <a:rPr lang="en-GB" smtClean="0"/>
              <a:t>‹#›</a:t>
            </a:fld>
            <a:endParaRPr lang="en-GB"/>
          </a:p>
        </p:txBody>
      </p:sp>
    </p:spTree>
    <p:extLst>
      <p:ext uri="{BB962C8B-B14F-4D97-AF65-F5344CB8AC3E}">
        <p14:creationId xmlns:p14="http://schemas.microsoft.com/office/powerpoint/2010/main" val="13528002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82000"/>
                  </a:schemeClr>
                </a:solidFill>
              </a:defRPr>
            </a:lvl1pPr>
          </a:lstStyle>
          <a:p>
            <a:fld id="{09AA4433-A435-4F16-AD0A-11C026674ABC}" type="datetimeFigureOut">
              <a:rPr lang="en-GB" smtClean="0"/>
              <a:t>02/03/2024</a:t>
            </a:fld>
            <a:endParaRPr lang="en-GB"/>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82000"/>
                  </a:schemeClr>
                </a:solidFill>
              </a:defRPr>
            </a:lvl1pPr>
          </a:lstStyle>
          <a:p>
            <a:fld id="{043347DD-AFF3-410F-9857-6D81E87CA2D7}" type="slidenum">
              <a:rPr lang="en-GB" smtClean="0"/>
              <a:t>‹#›</a:t>
            </a:fld>
            <a:endParaRPr lang="en-GB"/>
          </a:p>
        </p:txBody>
      </p:sp>
    </p:spTree>
    <p:extLst>
      <p:ext uri="{BB962C8B-B14F-4D97-AF65-F5344CB8AC3E}">
        <p14:creationId xmlns:p14="http://schemas.microsoft.com/office/powerpoint/2010/main" val="361810260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s://www.facebook.com/teachlikeahero" TargetMode="External"/><Relationship Id="rId13" Type="http://schemas.openxmlformats.org/officeDocument/2006/relationships/hyperlink" Target="https://www.teacherspayteachers.com/Product/Biology-Science-Leaf-Structure-Photosynthesis-Lesson-3834937" TargetMode="External"/><Relationship Id="rId3" Type="http://schemas.openxmlformats.org/officeDocument/2006/relationships/hyperlink" Target="https://www.instagram.com/teachlikeahero/" TargetMode="External"/><Relationship Id="rId7" Type="http://schemas.openxmlformats.org/officeDocument/2006/relationships/hyperlink" Target="https://www.youtube.com/channel/UCusRyTOMev92b-esEk3kVew" TargetMode="External"/><Relationship Id="rId12" Type="http://schemas.openxmlformats.org/officeDocument/2006/relationships/hyperlink" Target="https://www.tes.com/teaching-resource/resource-11331758" TargetMode="External"/><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hyperlink" Target="https://www.pinterest.co.uk/isany1coming4an/" TargetMode="External"/><Relationship Id="rId11" Type="http://schemas.openxmlformats.org/officeDocument/2006/relationships/hyperlink" Target="https://www.youtube.com/watch?v=_whG0p8dSlo" TargetMode="External"/><Relationship Id="rId5" Type="http://schemas.openxmlformats.org/officeDocument/2006/relationships/hyperlink" Target="https://twitter.com/teacherchalky1" TargetMode="External"/><Relationship Id="rId10" Type="http://schemas.openxmlformats.org/officeDocument/2006/relationships/image" Target="../media/image5.png"/><Relationship Id="rId4" Type="http://schemas.openxmlformats.org/officeDocument/2006/relationships/image" Target="../media/image4.jpeg"/><Relationship Id="rId9" Type="http://schemas.openxmlformats.org/officeDocument/2006/relationships/hyperlink" Target="https://mailchi.mp/b9218a58e7d3/subscribe-to-our-newsletter-to-keep-up-to-date-with-all-our-teaching-cpd-updates" TargetMode="External"/><Relationship Id="rId1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298DE5E7-6038-41E2-8DDE-F1CABFBCA893}"/>
              </a:ext>
            </a:extLst>
          </p:cNvPr>
          <p:cNvPicPr>
            <a:picLocks noChangeAspect="1"/>
          </p:cNvPicPr>
          <p:nvPr/>
        </p:nvPicPr>
        <p:blipFill rotWithShape="1">
          <a:blip r:embed="rId2"/>
          <a:srcRect l="6878" t="11393" r="30578" b="9170"/>
          <a:stretch/>
        </p:blipFill>
        <p:spPr>
          <a:xfrm>
            <a:off x="3318308" y="555878"/>
            <a:ext cx="3539692" cy="2528928"/>
          </a:xfrm>
          <a:prstGeom prst="rect">
            <a:avLst/>
          </a:prstGeom>
        </p:spPr>
      </p:pic>
      <p:sp>
        <p:nvSpPr>
          <p:cNvPr id="4" name="Title 1">
            <a:extLst>
              <a:ext uri="{FF2B5EF4-FFF2-40B4-BE49-F238E27FC236}">
                <a16:creationId xmlns:a16="http://schemas.microsoft.com/office/drawing/2014/main" id="{8A39119F-B05E-435D-9F0D-E1ECCD1B3761}"/>
              </a:ext>
            </a:extLst>
          </p:cNvPr>
          <p:cNvSpPr>
            <a:spLocks noGrp="1"/>
          </p:cNvSpPr>
          <p:nvPr>
            <p:ph type="ctrTitle"/>
          </p:nvPr>
        </p:nvSpPr>
        <p:spPr>
          <a:xfrm>
            <a:off x="0" y="-731990"/>
            <a:ext cx="6858000" cy="1245621"/>
          </a:xfrm>
        </p:spPr>
        <p:txBody>
          <a:bodyPr>
            <a:noAutofit/>
          </a:bodyPr>
          <a:lstStyle/>
          <a:p>
            <a:pPr algn="l"/>
            <a:r>
              <a:rPr lang="en-GB" sz="2400" b="1" dirty="0">
                <a:solidFill>
                  <a:srgbClr val="00B050"/>
                </a:solidFill>
                <a:latin typeface="Comic Sans MS" pitchFamily="66" charset="0"/>
              </a:rPr>
              <a:t>Leaf Structure Question</a:t>
            </a:r>
          </a:p>
        </p:txBody>
      </p:sp>
      <p:sp>
        <p:nvSpPr>
          <p:cNvPr id="5" name="TextBox 4">
            <a:extLst>
              <a:ext uri="{FF2B5EF4-FFF2-40B4-BE49-F238E27FC236}">
                <a16:creationId xmlns:a16="http://schemas.microsoft.com/office/drawing/2014/main" id="{5CC14DE4-6B04-4B9C-9B4F-4440C207B430}"/>
              </a:ext>
            </a:extLst>
          </p:cNvPr>
          <p:cNvSpPr txBox="1"/>
          <p:nvPr/>
        </p:nvSpPr>
        <p:spPr>
          <a:xfrm>
            <a:off x="5110618" y="0"/>
            <a:ext cx="1747381" cy="523220"/>
          </a:xfrm>
          <a:prstGeom prst="rect">
            <a:avLst/>
          </a:prstGeom>
          <a:solidFill>
            <a:srgbClr val="92D05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Specification Link:</a:t>
            </a:r>
          </a:p>
          <a:p>
            <a:pPr lvl="0" defTabSz="914400">
              <a:defRPr/>
            </a:pPr>
            <a:r>
              <a:rPr lang="en-GB" sz="1200" kern="0" dirty="0">
                <a:solidFill>
                  <a:sysClr val="windowText" lastClr="000000"/>
                </a:solidFill>
              </a:rPr>
              <a:t>Bioenergetics</a:t>
            </a:r>
          </a:p>
        </p:txBody>
      </p:sp>
      <p:sp>
        <p:nvSpPr>
          <p:cNvPr id="6" name="TextBox 5">
            <a:extLst>
              <a:ext uri="{FF2B5EF4-FFF2-40B4-BE49-F238E27FC236}">
                <a16:creationId xmlns:a16="http://schemas.microsoft.com/office/drawing/2014/main" id="{F54895F6-D35B-476E-8E33-8DF19F070597}"/>
              </a:ext>
            </a:extLst>
          </p:cNvPr>
          <p:cNvSpPr txBox="1"/>
          <p:nvPr/>
        </p:nvSpPr>
        <p:spPr>
          <a:xfrm>
            <a:off x="101639" y="513631"/>
            <a:ext cx="3184580" cy="276999"/>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ln w="38100">
            <a:solidFill>
              <a:srgbClr val="FF0000"/>
            </a:solidFill>
          </a:ln>
        </p:spPr>
        <p:txBody>
          <a:bodyPr wrap="square" rtlCol="0">
            <a:spAutoFit/>
          </a:bodyPr>
          <a:lstStyle/>
          <a:p>
            <a:pPr lvl="0"/>
            <a:r>
              <a:rPr lang="en-GB" sz="1200" b="1" dirty="0">
                <a:solidFill>
                  <a:prstClr val="black"/>
                </a:solidFill>
              </a:rPr>
              <a:t>Highlight key words in the information below:</a:t>
            </a: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F080CB28-94FF-4670-8185-58A3A9CD40B4}"/>
              </a:ext>
            </a:extLst>
          </p:cNvPr>
          <p:cNvSpPr/>
          <p:nvPr/>
        </p:nvSpPr>
        <p:spPr>
          <a:xfrm>
            <a:off x="3224440" y="7917962"/>
            <a:ext cx="3527391" cy="1200329"/>
          </a:xfrm>
          <a:prstGeom prst="rect">
            <a:avLst/>
          </a:prstGeom>
          <a:ln w="28575">
            <a:solidFill>
              <a:srgbClr val="FFFF00"/>
            </a:solidFill>
            <a:prstDash val="solid"/>
          </a:ln>
        </p:spPr>
        <p:txBody>
          <a:bodyPr wrap="square">
            <a:spAutoFit/>
          </a:bodyPr>
          <a:lstStyle/>
          <a:p>
            <a:pPr algn="just"/>
            <a:r>
              <a:rPr lang="en-US" sz="1200" b="1" dirty="0"/>
              <a:t>Describe how gases diffuse in and out of a leaf</a:t>
            </a:r>
          </a:p>
          <a:p>
            <a:pPr algn="just"/>
            <a:r>
              <a:rPr lang="en-US" sz="1200" b="1" dirty="0"/>
              <a:t>_______________________________________________________________________________________________________________________________________________________________________________________________________________________</a:t>
            </a:r>
            <a:endParaRPr lang="en-GB" sz="1200" b="1" dirty="0"/>
          </a:p>
        </p:txBody>
      </p:sp>
      <p:sp>
        <p:nvSpPr>
          <p:cNvPr id="7" name="Rectangle 6">
            <a:extLst>
              <a:ext uri="{FF2B5EF4-FFF2-40B4-BE49-F238E27FC236}">
                <a16:creationId xmlns:a16="http://schemas.microsoft.com/office/drawing/2014/main" id="{EF78EE5A-6FFB-4AB2-8E93-F4F66DF30D7A}"/>
              </a:ext>
            </a:extLst>
          </p:cNvPr>
          <p:cNvSpPr/>
          <p:nvPr/>
        </p:nvSpPr>
        <p:spPr>
          <a:xfrm>
            <a:off x="101639" y="884953"/>
            <a:ext cx="3184580" cy="3231654"/>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prstDash val="solid"/>
          </a:ln>
        </p:spPr>
        <p:txBody>
          <a:bodyPr wrap="square">
            <a:spAutoFit/>
          </a:bodyPr>
          <a:lstStyle/>
          <a:p>
            <a:pPr algn="just"/>
            <a:r>
              <a:rPr lang="en-US" sz="1200" b="1" dirty="0"/>
              <a:t>Functions of a Leaf</a:t>
            </a:r>
          </a:p>
          <a:p>
            <a:pPr algn="just"/>
            <a:r>
              <a:rPr lang="en-US" sz="1200" b="1" dirty="0"/>
              <a:t>Photosynthesi</a:t>
            </a:r>
            <a:r>
              <a:rPr lang="en-US" sz="1200" dirty="0"/>
              <a:t>s: This is the most important function of a leaf. They contain chloroplasts which have the pigment chlorophyll that is responsible for helping in photosynthesis. The prepared food is transported to the other parts of the plant via phloem tissue.</a:t>
            </a:r>
          </a:p>
          <a:p>
            <a:pPr algn="just"/>
            <a:r>
              <a:rPr lang="en-US" sz="1200" b="1" dirty="0"/>
              <a:t>Helps the plant breathe</a:t>
            </a:r>
            <a:r>
              <a:rPr lang="en-US" sz="1200" dirty="0"/>
              <a:t>: The epidermis of the leaf contains guard cells that control and regulate the small pores on the undersurface of the leaves. These pores are called stomata. Stomata are responsible for regulating water in and out of the cell. It is also responsible for the exchange of gases across the epidermis.</a:t>
            </a:r>
          </a:p>
          <a:p>
            <a:pPr algn="just"/>
            <a:r>
              <a:rPr lang="en-US" sz="1200" b="1" dirty="0"/>
              <a:t>Storage of food</a:t>
            </a:r>
            <a:r>
              <a:rPr lang="en-US" sz="1200" dirty="0"/>
              <a:t>: In some plants, the leaves are modified to store food. The glucose produced can be stored as starch</a:t>
            </a:r>
          </a:p>
        </p:txBody>
      </p:sp>
      <p:sp>
        <p:nvSpPr>
          <p:cNvPr id="24" name="Rectangle 23">
            <a:extLst>
              <a:ext uri="{FF2B5EF4-FFF2-40B4-BE49-F238E27FC236}">
                <a16:creationId xmlns:a16="http://schemas.microsoft.com/office/drawing/2014/main" id="{D23F3960-797D-47D7-8AA9-185F41EFD90D}"/>
              </a:ext>
            </a:extLst>
          </p:cNvPr>
          <p:cNvSpPr/>
          <p:nvPr/>
        </p:nvSpPr>
        <p:spPr>
          <a:xfrm>
            <a:off x="3429000" y="3199783"/>
            <a:ext cx="3327361" cy="830997"/>
          </a:xfrm>
          <a:prstGeom prst="rect">
            <a:avLst/>
          </a:prstGeom>
          <a:ln w="28575">
            <a:solidFill>
              <a:srgbClr val="FF0000"/>
            </a:solidFill>
            <a:prstDash val="dash"/>
          </a:ln>
        </p:spPr>
        <p:txBody>
          <a:bodyPr wrap="square">
            <a:spAutoFit/>
          </a:bodyPr>
          <a:lstStyle/>
          <a:p>
            <a:pPr algn="just"/>
            <a:r>
              <a:rPr lang="en-US" sz="1200" b="1" dirty="0"/>
              <a:t>Where in the leaf does most photosynthesis take place?</a:t>
            </a:r>
          </a:p>
          <a:p>
            <a:pPr algn="just"/>
            <a:r>
              <a:rPr lang="en-US" sz="1200" b="1" dirty="0"/>
              <a:t>__________________________________________________________________________________</a:t>
            </a:r>
            <a:endParaRPr lang="en-GB" sz="1200" b="1" dirty="0"/>
          </a:p>
        </p:txBody>
      </p:sp>
      <p:sp>
        <p:nvSpPr>
          <p:cNvPr id="8" name="Arrow: Down 7">
            <a:extLst>
              <a:ext uri="{FF2B5EF4-FFF2-40B4-BE49-F238E27FC236}">
                <a16:creationId xmlns:a16="http://schemas.microsoft.com/office/drawing/2014/main" id="{0F6CAA4E-7D71-44B7-98E7-18066983617E}"/>
              </a:ext>
            </a:extLst>
          </p:cNvPr>
          <p:cNvSpPr/>
          <p:nvPr/>
        </p:nvSpPr>
        <p:spPr>
          <a:xfrm>
            <a:off x="3054399" y="440901"/>
            <a:ext cx="410230" cy="542079"/>
          </a:xfrm>
          <a:prstGeom prst="downArrow">
            <a:avLst>
              <a:gd name="adj1" fmla="val 43493"/>
              <a:gd name="adj2" fmla="val 46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01BFF90C-8360-4628-8BED-31D07BBACA07}"/>
              </a:ext>
            </a:extLst>
          </p:cNvPr>
          <p:cNvSpPr/>
          <p:nvPr/>
        </p:nvSpPr>
        <p:spPr>
          <a:xfrm>
            <a:off x="101639" y="7943671"/>
            <a:ext cx="2952759" cy="1200329"/>
          </a:xfrm>
          <a:prstGeom prst="rect">
            <a:avLst/>
          </a:prstGeom>
          <a:ln w="28575">
            <a:solidFill>
              <a:srgbClr val="00B0F0"/>
            </a:solidFill>
            <a:prstDash val="dash"/>
          </a:ln>
        </p:spPr>
        <p:txBody>
          <a:bodyPr wrap="square">
            <a:spAutoFit/>
          </a:bodyPr>
          <a:lstStyle/>
          <a:p>
            <a:pPr algn="just"/>
            <a:r>
              <a:rPr lang="en-US" sz="1200" b="1" dirty="0"/>
              <a:t>What is diffusion?</a:t>
            </a:r>
          </a:p>
          <a:p>
            <a:pPr algn="just"/>
            <a:r>
              <a:rPr lang="en-US" sz="1200" b="1" dirty="0"/>
              <a:t>____________________________________________________________________________________________________________________________________________________________________________________</a:t>
            </a:r>
            <a:endParaRPr lang="en-GB" sz="1200" b="1" dirty="0"/>
          </a:p>
        </p:txBody>
      </p:sp>
      <p:sp>
        <p:nvSpPr>
          <p:cNvPr id="27" name="Rectangle 26">
            <a:extLst>
              <a:ext uri="{FF2B5EF4-FFF2-40B4-BE49-F238E27FC236}">
                <a16:creationId xmlns:a16="http://schemas.microsoft.com/office/drawing/2014/main" id="{4F5ECF5D-CB4B-474E-A524-0288E9FF54C6}"/>
              </a:ext>
            </a:extLst>
          </p:cNvPr>
          <p:cNvSpPr/>
          <p:nvPr/>
        </p:nvSpPr>
        <p:spPr>
          <a:xfrm>
            <a:off x="3424472" y="4152582"/>
            <a:ext cx="3327361" cy="646331"/>
          </a:xfrm>
          <a:prstGeom prst="rect">
            <a:avLst/>
          </a:prstGeom>
          <a:ln w="28575">
            <a:solidFill>
              <a:srgbClr val="FF0000"/>
            </a:solidFill>
            <a:prstDash val="dash"/>
          </a:ln>
        </p:spPr>
        <p:txBody>
          <a:bodyPr wrap="square">
            <a:spAutoFit/>
          </a:bodyPr>
          <a:lstStyle/>
          <a:p>
            <a:pPr algn="just"/>
            <a:r>
              <a:rPr lang="en-US" sz="1200" b="1" dirty="0"/>
              <a:t>What is the function of the large air spaces?</a:t>
            </a:r>
          </a:p>
          <a:p>
            <a:pPr algn="just"/>
            <a:r>
              <a:rPr lang="en-US" sz="1200" b="1" dirty="0"/>
              <a:t>__________________________________________________________________________________</a:t>
            </a:r>
            <a:endParaRPr lang="en-GB" sz="1200" b="1" dirty="0"/>
          </a:p>
        </p:txBody>
      </p:sp>
      <p:sp>
        <p:nvSpPr>
          <p:cNvPr id="28" name="Rectangle 27">
            <a:extLst>
              <a:ext uri="{FF2B5EF4-FFF2-40B4-BE49-F238E27FC236}">
                <a16:creationId xmlns:a16="http://schemas.microsoft.com/office/drawing/2014/main" id="{653D76DF-3AF4-4267-A98F-F78F8DEBC741}"/>
              </a:ext>
            </a:extLst>
          </p:cNvPr>
          <p:cNvSpPr/>
          <p:nvPr/>
        </p:nvSpPr>
        <p:spPr>
          <a:xfrm>
            <a:off x="3424472" y="4907065"/>
            <a:ext cx="3327361" cy="646331"/>
          </a:xfrm>
          <a:prstGeom prst="rect">
            <a:avLst/>
          </a:prstGeom>
          <a:ln w="28575">
            <a:solidFill>
              <a:srgbClr val="FF0000"/>
            </a:solidFill>
            <a:prstDash val="dash"/>
          </a:ln>
        </p:spPr>
        <p:txBody>
          <a:bodyPr wrap="square">
            <a:spAutoFit/>
          </a:bodyPr>
          <a:lstStyle/>
          <a:p>
            <a:pPr algn="just"/>
            <a:r>
              <a:rPr lang="en-US" sz="1200" b="1" dirty="0"/>
              <a:t>How does water reach the  palisade cells?</a:t>
            </a:r>
          </a:p>
          <a:p>
            <a:pPr algn="just"/>
            <a:r>
              <a:rPr lang="en-US" sz="1200" b="1" dirty="0"/>
              <a:t>__________________________________________________________________________________</a:t>
            </a:r>
            <a:endParaRPr lang="en-GB" sz="1200" b="1" dirty="0"/>
          </a:p>
        </p:txBody>
      </p:sp>
      <p:sp>
        <p:nvSpPr>
          <p:cNvPr id="29" name="Rectangle 28">
            <a:extLst>
              <a:ext uri="{FF2B5EF4-FFF2-40B4-BE49-F238E27FC236}">
                <a16:creationId xmlns:a16="http://schemas.microsoft.com/office/drawing/2014/main" id="{403113D4-C946-4FB0-9FE8-91F5E4E55F5C}"/>
              </a:ext>
            </a:extLst>
          </p:cNvPr>
          <p:cNvSpPr/>
          <p:nvPr/>
        </p:nvSpPr>
        <p:spPr>
          <a:xfrm>
            <a:off x="3424471" y="5661548"/>
            <a:ext cx="3327361" cy="830997"/>
          </a:xfrm>
          <a:prstGeom prst="rect">
            <a:avLst/>
          </a:prstGeom>
          <a:ln w="28575">
            <a:solidFill>
              <a:srgbClr val="FF0000"/>
            </a:solidFill>
            <a:prstDash val="dash"/>
          </a:ln>
        </p:spPr>
        <p:txBody>
          <a:bodyPr wrap="square">
            <a:spAutoFit/>
          </a:bodyPr>
          <a:lstStyle/>
          <a:p>
            <a:pPr algn="just"/>
            <a:r>
              <a:rPr lang="en-US" sz="1200" b="1" dirty="0"/>
              <a:t>How is the glucose made in photosynthesis transported away?</a:t>
            </a:r>
          </a:p>
          <a:p>
            <a:pPr algn="just"/>
            <a:r>
              <a:rPr lang="en-US" sz="1200" b="1" dirty="0"/>
              <a:t>__________________________________________________________________________________</a:t>
            </a:r>
            <a:endParaRPr lang="en-GB" sz="1200" b="1" dirty="0"/>
          </a:p>
        </p:txBody>
      </p:sp>
      <p:pic>
        <p:nvPicPr>
          <p:cNvPr id="10" name="Picture 9">
            <a:extLst>
              <a:ext uri="{FF2B5EF4-FFF2-40B4-BE49-F238E27FC236}">
                <a16:creationId xmlns:a16="http://schemas.microsoft.com/office/drawing/2014/main" id="{E6A719ED-4575-4BB1-945C-AB168FFE4094}"/>
              </a:ext>
            </a:extLst>
          </p:cNvPr>
          <p:cNvPicPr>
            <a:picLocks noChangeAspect="1"/>
          </p:cNvPicPr>
          <p:nvPr/>
        </p:nvPicPr>
        <p:blipFill rotWithShape="1">
          <a:blip r:embed="rId3"/>
          <a:srcRect l="16972" r="32690"/>
          <a:stretch/>
        </p:blipFill>
        <p:spPr>
          <a:xfrm>
            <a:off x="155562" y="4398606"/>
            <a:ext cx="3068878" cy="3429297"/>
          </a:xfrm>
          <a:prstGeom prst="rect">
            <a:avLst/>
          </a:prstGeom>
        </p:spPr>
      </p:pic>
      <p:sp>
        <p:nvSpPr>
          <p:cNvPr id="15" name="Rectangle 14">
            <a:extLst>
              <a:ext uri="{FF2B5EF4-FFF2-40B4-BE49-F238E27FC236}">
                <a16:creationId xmlns:a16="http://schemas.microsoft.com/office/drawing/2014/main" id="{1E0069CC-B6E2-4836-9E97-F27C56343460}"/>
              </a:ext>
            </a:extLst>
          </p:cNvPr>
          <p:cNvSpPr/>
          <p:nvPr/>
        </p:nvSpPr>
        <p:spPr>
          <a:xfrm>
            <a:off x="3054398" y="6582604"/>
            <a:ext cx="3697433" cy="1200329"/>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prstDash val="solid"/>
          </a:ln>
        </p:spPr>
        <p:txBody>
          <a:bodyPr wrap="square">
            <a:spAutoFit/>
          </a:bodyPr>
          <a:lstStyle/>
          <a:p>
            <a:pPr algn="just"/>
            <a:r>
              <a:rPr lang="en-US" sz="1200" dirty="0"/>
              <a:t>Diffusion is the movement of a substance from an area of high concentration to an area of low concentration. Diffusion happens in liquids and gases because their particles move randomly from place to place. Diffusion is an important process for living things; it is how substances move in and out of cells.</a:t>
            </a:r>
          </a:p>
        </p:txBody>
      </p:sp>
      <p:sp>
        <p:nvSpPr>
          <p:cNvPr id="30" name="TextBox 29">
            <a:extLst>
              <a:ext uri="{FF2B5EF4-FFF2-40B4-BE49-F238E27FC236}">
                <a16:creationId xmlns:a16="http://schemas.microsoft.com/office/drawing/2014/main" id="{F1F01498-C45A-4699-9AD8-AD28ACA4EDFE}"/>
              </a:ext>
            </a:extLst>
          </p:cNvPr>
          <p:cNvSpPr txBox="1"/>
          <p:nvPr/>
        </p:nvSpPr>
        <p:spPr>
          <a:xfrm>
            <a:off x="78193" y="4208824"/>
            <a:ext cx="3184580" cy="276999"/>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ln w="38100">
            <a:solidFill>
              <a:srgbClr val="FF0000"/>
            </a:solidFill>
          </a:ln>
        </p:spPr>
        <p:txBody>
          <a:bodyPr wrap="square" rtlCol="0">
            <a:spAutoFit/>
          </a:bodyPr>
          <a:lstStyle/>
          <a:p>
            <a:pPr lvl="0" algn="ctr"/>
            <a:r>
              <a:rPr lang="en-GB" sz="1200" b="1" dirty="0">
                <a:solidFill>
                  <a:prstClr val="black"/>
                </a:solidFill>
              </a:rPr>
              <a:t>Diffusion diagram below</a:t>
            </a: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2915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1AB1D5-46D3-59D1-2B68-632BE9731D4E}"/>
              </a:ext>
            </a:extLst>
          </p:cNvPr>
          <p:cNvPicPr>
            <a:picLocks noChangeAspect="1"/>
          </p:cNvPicPr>
          <p:nvPr/>
        </p:nvPicPr>
        <p:blipFill>
          <a:blip r:embed="rId2"/>
          <a:stretch>
            <a:fillRect/>
          </a:stretch>
        </p:blipFill>
        <p:spPr>
          <a:xfrm>
            <a:off x="0" y="0"/>
            <a:ext cx="6858000" cy="9144000"/>
          </a:xfrm>
          <a:prstGeom prst="rect">
            <a:avLst/>
          </a:prstGeom>
        </p:spPr>
      </p:pic>
      <p:sp>
        <p:nvSpPr>
          <p:cNvPr id="5" name="TextBox 4">
            <a:extLst>
              <a:ext uri="{FF2B5EF4-FFF2-40B4-BE49-F238E27FC236}">
                <a16:creationId xmlns:a16="http://schemas.microsoft.com/office/drawing/2014/main" id="{CD88466C-4A7F-6581-C065-0F7F1AEC9599}"/>
              </a:ext>
            </a:extLst>
          </p:cNvPr>
          <p:cNvSpPr txBox="1"/>
          <p:nvPr/>
        </p:nvSpPr>
        <p:spPr>
          <a:xfrm>
            <a:off x="181866" y="6593553"/>
            <a:ext cx="10630513"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Follow me on social media to stay in touch</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C1EAFA8-0B77-BD02-E1B8-BE5054BB4AA7}"/>
              </a:ext>
            </a:extLst>
          </p:cNvPr>
          <p:cNvSpPr txBox="1"/>
          <p:nvPr/>
        </p:nvSpPr>
        <p:spPr>
          <a:xfrm>
            <a:off x="181867" y="7888002"/>
            <a:ext cx="6555818" cy="46166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Keep up to date with my new content:</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2" descr="Creating Social Media Share Buttons | by David Olurebi | Medium">
            <a:hlinkClick r:id="rId3"/>
            <a:extLst>
              <a:ext uri="{FF2B5EF4-FFF2-40B4-BE49-F238E27FC236}">
                <a16:creationId xmlns:a16="http://schemas.microsoft.com/office/drawing/2014/main" id="{8709037B-2D2A-2871-6025-219AB18D8A6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5745" b="50000"/>
          <a:stretch/>
        </p:blipFill>
        <p:spPr bwMode="auto">
          <a:xfrm>
            <a:off x="1538488" y="7055218"/>
            <a:ext cx="585949" cy="6414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reating Social Media Share Buttons | by David Olurebi | Medium">
            <a:hlinkClick r:id="rId5"/>
            <a:extLst>
              <a:ext uri="{FF2B5EF4-FFF2-40B4-BE49-F238E27FC236}">
                <a16:creationId xmlns:a16="http://schemas.microsoft.com/office/drawing/2014/main" id="{FE4668F3-07B4-061C-992D-2AB8D9BFDF3C}"/>
              </a:ext>
            </a:extLst>
          </p:cNvPr>
          <p:cNvPicPr/>
          <p:nvPr/>
        </p:nvPicPr>
        <p:blipFill rotWithShape="1">
          <a:blip r:embed="rId4">
            <a:extLst>
              <a:ext uri="{28A0092B-C50C-407E-A947-70E740481C1C}">
                <a14:useLocalDpi xmlns:a14="http://schemas.microsoft.com/office/drawing/2010/main" val="0"/>
              </a:ext>
            </a:extLst>
          </a:blip>
          <a:srcRect l="34652" r="34165" b="51080"/>
          <a:stretch/>
        </p:blipFill>
        <p:spPr bwMode="auto">
          <a:xfrm>
            <a:off x="2289097" y="7069078"/>
            <a:ext cx="533400" cy="6275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reating Social Media Share Buttons | by David Olurebi | Medium">
            <a:hlinkClick r:id="rId6"/>
            <a:extLst>
              <a:ext uri="{FF2B5EF4-FFF2-40B4-BE49-F238E27FC236}">
                <a16:creationId xmlns:a16="http://schemas.microsoft.com/office/drawing/2014/main" id="{9D724994-7DC6-00DB-75CF-70F7C0A36D1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5745" b="50000"/>
          <a:stretch/>
        </p:blipFill>
        <p:spPr bwMode="auto">
          <a:xfrm>
            <a:off x="3056268" y="7069078"/>
            <a:ext cx="585949" cy="64145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reating Social Media Share Buttons | by David Olurebi | Medium">
            <a:hlinkClick r:id="rId7"/>
            <a:extLst>
              <a:ext uri="{FF2B5EF4-FFF2-40B4-BE49-F238E27FC236}">
                <a16:creationId xmlns:a16="http://schemas.microsoft.com/office/drawing/2014/main" id="{0C10102D-C99F-EFEB-B6C6-D7486B9749F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4255" t="50000" r="34563"/>
          <a:stretch/>
        </p:blipFill>
        <p:spPr bwMode="auto">
          <a:xfrm>
            <a:off x="3784545" y="7120116"/>
            <a:ext cx="533400" cy="64145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reating Social Media Share Buttons | by David Olurebi | Medium">
            <a:hlinkClick r:id="rId8"/>
            <a:extLst>
              <a:ext uri="{FF2B5EF4-FFF2-40B4-BE49-F238E27FC236}">
                <a16:creationId xmlns:a16="http://schemas.microsoft.com/office/drawing/2014/main" id="{667B59A2-C43B-952A-BD9E-96C4CC0F7F3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6749" t="50000"/>
          <a:stretch/>
        </p:blipFill>
        <p:spPr bwMode="auto">
          <a:xfrm>
            <a:off x="4640224" y="7120115"/>
            <a:ext cx="568783" cy="64145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hlinkClick r:id="rId9"/>
            <a:extLst>
              <a:ext uri="{FF2B5EF4-FFF2-40B4-BE49-F238E27FC236}">
                <a16:creationId xmlns:a16="http://schemas.microsoft.com/office/drawing/2014/main" id="{F8C9123E-1A57-C29C-3133-2D24E1C8A5FA}"/>
              </a:ext>
            </a:extLst>
          </p:cNvPr>
          <p:cNvPicPr>
            <a:picLocks noChangeAspect="1"/>
          </p:cNvPicPr>
          <p:nvPr/>
        </p:nvPicPr>
        <p:blipFill>
          <a:blip r:embed="rId10"/>
          <a:stretch>
            <a:fillRect/>
          </a:stretch>
        </p:blipFill>
        <p:spPr>
          <a:xfrm>
            <a:off x="1831462" y="8410202"/>
            <a:ext cx="3517697" cy="493819"/>
          </a:xfrm>
          <a:prstGeom prst="rect">
            <a:avLst/>
          </a:prstGeom>
        </p:spPr>
      </p:pic>
      <p:sp>
        <p:nvSpPr>
          <p:cNvPr id="13" name="Rectangle 12">
            <a:extLst>
              <a:ext uri="{FF2B5EF4-FFF2-40B4-BE49-F238E27FC236}">
                <a16:creationId xmlns:a16="http://schemas.microsoft.com/office/drawing/2014/main" id="{240C70AA-9D1A-6EBE-7D76-FC2E8B5245FC}"/>
              </a:ext>
            </a:extLst>
          </p:cNvPr>
          <p:cNvSpPr/>
          <p:nvPr/>
        </p:nvSpPr>
        <p:spPr>
          <a:xfrm>
            <a:off x="402840" y="4032301"/>
            <a:ext cx="2653427" cy="2380245"/>
          </a:xfrm>
          <a:prstGeom prst="rect">
            <a:avLst/>
          </a:prstGeom>
          <a:solidFill>
            <a:schemeClr val="bg1"/>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TextBox 13">
            <a:hlinkClick r:id="rId11"/>
            <a:extLst>
              <a:ext uri="{FF2B5EF4-FFF2-40B4-BE49-F238E27FC236}">
                <a16:creationId xmlns:a16="http://schemas.microsoft.com/office/drawing/2014/main" id="{B44B7E01-518A-5A10-A601-09209E4CEF1A}"/>
              </a:ext>
            </a:extLst>
          </p:cNvPr>
          <p:cNvSpPr txBox="1"/>
          <p:nvPr/>
        </p:nvSpPr>
        <p:spPr>
          <a:xfrm>
            <a:off x="549037" y="4181605"/>
            <a:ext cx="2338542" cy="738664"/>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57150">
            <a:solidFill>
              <a:srgbClr val="FF000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ptos" panose="02110004020202020204"/>
                <a:ea typeface="+mn-ea"/>
                <a:cs typeface="+mn-cs"/>
              </a:rPr>
              <a:t>Click here to access my percentage composition </a:t>
            </a:r>
            <a:r>
              <a:rPr kumimoji="0" lang="en-GB" sz="1400" b="1" i="0" u="none" strike="noStrike" kern="1200" cap="none" spc="0" normalizeH="0" baseline="0" noProof="0" dirty="0" err="1">
                <a:ln>
                  <a:noFill/>
                </a:ln>
                <a:solidFill>
                  <a:prstClr val="black"/>
                </a:solidFill>
                <a:effectLst/>
                <a:uLnTx/>
                <a:uFillTx/>
                <a:latin typeface="Aptos" panose="02110004020202020204"/>
                <a:ea typeface="+mn-ea"/>
                <a:cs typeface="+mn-cs"/>
              </a:rPr>
              <a:t>youtube</a:t>
            </a:r>
            <a:r>
              <a:rPr kumimoji="0" lang="en-GB" sz="1400" b="1" i="0" u="none" strike="noStrike" kern="1200" cap="none" spc="0" normalizeH="0" baseline="0" noProof="0" dirty="0">
                <a:ln>
                  <a:noFill/>
                </a:ln>
                <a:solidFill>
                  <a:prstClr val="black"/>
                </a:solidFill>
                <a:effectLst/>
                <a:uLnTx/>
                <a:uFillTx/>
                <a:latin typeface="Aptos" panose="02110004020202020204"/>
                <a:ea typeface="+mn-ea"/>
                <a:cs typeface="+mn-cs"/>
              </a:rPr>
              <a:t> videos</a:t>
            </a:r>
          </a:p>
        </p:txBody>
      </p:sp>
      <p:sp>
        <p:nvSpPr>
          <p:cNvPr id="16" name="Rectangle 15">
            <a:extLst>
              <a:ext uri="{FF2B5EF4-FFF2-40B4-BE49-F238E27FC236}">
                <a16:creationId xmlns:a16="http://schemas.microsoft.com/office/drawing/2014/main" id="{79F371CF-2DD3-9FE4-95D6-D7F2A1B89C68}"/>
              </a:ext>
            </a:extLst>
          </p:cNvPr>
          <p:cNvSpPr/>
          <p:nvPr/>
        </p:nvSpPr>
        <p:spPr>
          <a:xfrm>
            <a:off x="3313510" y="4032301"/>
            <a:ext cx="3141650" cy="2380245"/>
          </a:xfrm>
          <a:prstGeom prst="rect">
            <a:avLst/>
          </a:prstGeom>
          <a:solidFill>
            <a:schemeClr val="bg1"/>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TextBox 16">
            <a:extLst>
              <a:ext uri="{FF2B5EF4-FFF2-40B4-BE49-F238E27FC236}">
                <a16:creationId xmlns:a16="http://schemas.microsoft.com/office/drawing/2014/main" id="{815893D7-5996-C913-F8FC-365A8A445234}"/>
              </a:ext>
            </a:extLst>
          </p:cNvPr>
          <p:cNvSpPr txBox="1"/>
          <p:nvPr/>
        </p:nvSpPr>
        <p:spPr>
          <a:xfrm>
            <a:off x="3202465" y="4086660"/>
            <a:ext cx="3252696" cy="58477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Resources that this activity would work well with</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Box 17">
            <a:hlinkClick r:id="rId12"/>
            <a:extLst>
              <a:ext uri="{FF2B5EF4-FFF2-40B4-BE49-F238E27FC236}">
                <a16:creationId xmlns:a16="http://schemas.microsoft.com/office/drawing/2014/main" id="{73842A33-4CC3-ED2D-3E8F-77BB3EEB177A}"/>
              </a:ext>
            </a:extLst>
          </p:cNvPr>
          <p:cNvSpPr txBox="1"/>
          <p:nvPr/>
        </p:nvSpPr>
        <p:spPr>
          <a:xfrm>
            <a:off x="3459107" y="4807498"/>
            <a:ext cx="2849856" cy="36933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57150">
            <a:solidFill>
              <a:srgbClr val="FF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ptos" panose="02110004020202020204"/>
                <a:ea typeface="+mn-ea"/>
                <a:cs typeface="+mn-cs"/>
              </a:rPr>
              <a:t>Lessons on TES</a:t>
            </a:r>
          </a:p>
        </p:txBody>
      </p:sp>
      <p:sp>
        <p:nvSpPr>
          <p:cNvPr id="19" name="TextBox 18">
            <a:hlinkClick r:id="rId13"/>
            <a:extLst>
              <a:ext uri="{FF2B5EF4-FFF2-40B4-BE49-F238E27FC236}">
                <a16:creationId xmlns:a16="http://schemas.microsoft.com/office/drawing/2014/main" id="{A6B715A4-B4C1-D925-DB55-C751830CEEFE}"/>
              </a:ext>
            </a:extLst>
          </p:cNvPr>
          <p:cNvSpPr txBox="1"/>
          <p:nvPr/>
        </p:nvSpPr>
        <p:spPr>
          <a:xfrm>
            <a:off x="3459107" y="5361934"/>
            <a:ext cx="2849856" cy="36933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57150">
            <a:solidFill>
              <a:srgbClr val="FF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Aptos" panose="02110004020202020204"/>
                <a:ea typeface="+mn-ea"/>
                <a:cs typeface="+mn-cs"/>
              </a:rPr>
              <a:t>Lesson on TPT</a:t>
            </a:r>
            <a:endParaRPr kumimoji="0" lang="en-GB" sz="18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23" name="Picture 22">
            <a:extLst>
              <a:ext uri="{FF2B5EF4-FFF2-40B4-BE49-F238E27FC236}">
                <a16:creationId xmlns:a16="http://schemas.microsoft.com/office/drawing/2014/main" id="{BA652175-DCBB-7ACE-D42A-7D16255838D7}"/>
              </a:ext>
            </a:extLst>
          </p:cNvPr>
          <p:cNvPicPr>
            <a:picLocks noChangeAspect="1"/>
          </p:cNvPicPr>
          <p:nvPr/>
        </p:nvPicPr>
        <p:blipFill rotWithShape="1">
          <a:blip r:embed="rId14"/>
          <a:srcRect l="10945" t="50000" r="70746" b="26296"/>
          <a:stretch/>
        </p:blipFill>
        <p:spPr>
          <a:xfrm>
            <a:off x="743824" y="4982871"/>
            <a:ext cx="1948968" cy="1419357"/>
          </a:xfrm>
          <a:prstGeom prst="rect">
            <a:avLst/>
          </a:prstGeom>
        </p:spPr>
      </p:pic>
    </p:spTree>
    <p:extLst>
      <p:ext uri="{BB962C8B-B14F-4D97-AF65-F5344CB8AC3E}">
        <p14:creationId xmlns:p14="http://schemas.microsoft.com/office/powerpoint/2010/main" val="175551488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8188</TotalTime>
  <Words>304</Words>
  <Application>Microsoft Office PowerPoint</Application>
  <PresentationFormat>On-screen Show (4:3)</PresentationFormat>
  <Paragraphs>28</Paragraphs>
  <Slides>2</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vt:i4>
      </vt:variant>
    </vt:vector>
  </HeadingPairs>
  <TitlesOfParts>
    <vt:vector size="10" baseType="lpstr">
      <vt:lpstr>Aptos</vt:lpstr>
      <vt:lpstr>Aptos Display</vt:lpstr>
      <vt:lpstr>Arial</vt:lpstr>
      <vt:lpstr>Calibri</vt:lpstr>
      <vt:lpstr>Calibri Light</vt:lpstr>
      <vt:lpstr>Comic Sans MS</vt:lpstr>
      <vt:lpstr>Office Theme</vt:lpstr>
      <vt:lpstr>1_Office Theme</vt:lpstr>
      <vt:lpstr>Leaf Structure Question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Lac Operon</dc:title>
  <dc:creator>Chalky Chalk</dc:creator>
  <cp:lastModifiedBy>Mr D Chalk</cp:lastModifiedBy>
  <cp:revision>18</cp:revision>
  <dcterms:created xsi:type="dcterms:W3CDTF">2019-02-02T18:17:28Z</dcterms:created>
  <dcterms:modified xsi:type="dcterms:W3CDTF">2024-03-02T10:22:04Z</dcterms:modified>
</cp:coreProperties>
</file>