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F7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741E-AEEB-4FA3-B95F-6B18DFA931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09AD06-A02F-47BE-9B06-896E63D467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FE2E16-C8FA-48F2-8806-A224670D9FB7}"/>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6808F6DD-9D26-487B-931D-6AF9A5649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D4FF57-252C-4DC4-BD27-A07CC5D9D024}"/>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382607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520E-7EEC-4615-BE95-C3D2DE8471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C29505-9AA3-4CF2-8C48-67FDEA7AE8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FDDFF-E946-403D-B393-9D4153755A2D}"/>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7ED75F4A-A7DB-421D-8212-B0BB369127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0718F2-B5F4-4FF6-8B92-FD8EFFE66FC1}"/>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383333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DA35CE-E05D-43E0-A27D-9A4BC9A5E0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F21B5F-093E-48C7-B607-CD423A3623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554075-A0F7-4B7C-B3E6-F408921B55E1}"/>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A26B5797-1652-4501-AAC7-BB22776180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038CD9-2ED5-4738-975B-7E6A50E87006}"/>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4079002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04E1-CB4A-4373-8D3B-13797C08ED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C42B75-75B7-4010-8831-3EF38F739F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848B54-63F3-4504-9BFA-0F699423B7EC}"/>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241D02EC-954C-4653-BA31-7844B9457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4E3E98-839C-47B2-9E0F-36B9DCC65FCD}"/>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256181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5CD8-3B75-4ED5-A67A-A1ED4F279C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808673-DCBB-487F-B14F-8790AB967F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A0DF58-751E-47B5-953B-A2AF8209E653}"/>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D955709B-B9F1-411E-B17A-1708549B4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EB9D85-8924-4993-9C56-C9895227EC2E}"/>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17745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0062-2863-4983-A174-16DE3C4D80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EE047-F1E2-4BEC-859A-93F319B9E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842A69-B4C9-4AD9-9FF4-19ED6D8D7D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EA1F69-28DC-4FAA-80A1-76468BB1F945}"/>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6" name="Footer Placeholder 5">
            <a:extLst>
              <a:ext uri="{FF2B5EF4-FFF2-40B4-BE49-F238E27FC236}">
                <a16:creationId xmlns:a16="http://schemas.microsoft.com/office/drawing/2014/main" id="{F5B6447A-72A7-4590-B285-07B972FE74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FFC06B-AA0A-4DAA-BC6C-4F37C5AB0DB3}"/>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200177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B3FF-BCFE-4AF4-83D5-0B00A382F5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A375FF-70E4-481E-B35D-2CDD8F2C1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23D85-2E13-42A3-98B7-498796BC54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F9C580-7ABC-4007-8749-8089DCBC9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73AEA7-779A-4453-979D-F01CE91636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8F9B7F-83DC-4B1E-A3C1-C36505F433C9}"/>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8" name="Footer Placeholder 7">
            <a:extLst>
              <a:ext uri="{FF2B5EF4-FFF2-40B4-BE49-F238E27FC236}">
                <a16:creationId xmlns:a16="http://schemas.microsoft.com/office/drawing/2014/main" id="{687EFA86-3B45-41EC-ADA5-E60A56F01D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D521E8-BC84-4A6F-B158-F5C31EDC5591}"/>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382181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D45A-AD3C-4832-AD8C-CD52A21AAA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2C0645-1D55-448D-9457-5C21F6B7A6AF}"/>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4" name="Footer Placeholder 3">
            <a:extLst>
              <a:ext uri="{FF2B5EF4-FFF2-40B4-BE49-F238E27FC236}">
                <a16:creationId xmlns:a16="http://schemas.microsoft.com/office/drawing/2014/main" id="{7317D783-BD61-44A1-AB70-A7C5CD729E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19D1DD-D77C-4713-8E34-6783F3FED2D9}"/>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4607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0115C-6804-49FB-B1BB-9978714075B1}"/>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3" name="Footer Placeholder 2">
            <a:extLst>
              <a:ext uri="{FF2B5EF4-FFF2-40B4-BE49-F238E27FC236}">
                <a16:creationId xmlns:a16="http://schemas.microsoft.com/office/drawing/2014/main" id="{39B92778-F699-4F1A-811F-9312A89683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119AF93-B509-46A9-9DA6-3692B1267AFF}"/>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31258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DDE0-A74B-4C32-A1C4-E14B301865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19D7F7-D6A1-4531-B92C-BC8DBD0C8A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B29352-DC9E-4EE3-AA38-A5236DF13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0DD08-27AE-4A32-B2C0-560C9BAEF87A}"/>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6" name="Footer Placeholder 5">
            <a:extLst>
              <a:ext uri="{FF2B5EF4-FFF2-40B4-BE49-F238E27FC236}">
                <a16:creationId xmlns:a16="http://schemas.microsoft.com/office/drawing/2014/main" id="{710604BE-6C66-455E-B88B-671B43F106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FF1E5B-7481-45F7-A0D8-3C72C024E84A}"/>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132215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FC55-B698-41FF-A858-22431BC2CA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7302B76-7DC0-4EC0-BEDF-A86791763D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9ACEE4-710C-41F0-B341-4D5B3F33B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BE15C-8A43-4C31-8C64-E80E9D2EF69F}"/>
              </a:ext>
            </a:extLst>
          </p:cNvPr>
          <p:cNvSpPr>
            <a:spLocks noGrp="1"/>
          </p:cNvSpPr>
          <p:nvPr>
            <p:ph type="dt" sz="half" idx="10"/>
          </p:nvPr>
        </p:nvSpPr>
        <p:spPr/>
        <p:txBody>
          <a:bodyPr/>
          <a:lstStyle/>
          <a:p>
            <a:fld id="{D4FF5A5C-9909-4B10-A99B-2CEE6338762C}" type="datetimeFigureOut">
              <a:rPr lang="en-GB" smtClean="0"/>
              <a:t>16/01/2022</a:t>
            </a:fld>
            <a:endParaRPr lang="en-GB"/>
          </a:p>
        </p:txBody>
      </p:sp>
      <p:sp>
        <p:nvSpPr>
          <p:cNvPr id="6" name="Footer Placeholder 5">
            <a:extLst>
              <a:ext uri="{FF2B5EF4-FFF2-40B4-BE49-F238E27FC236}">
                <a16:creationId xmlns:a16="http://schemas.microsoft.com/office/drawing/2014/main" id="{0B377A7B-CD6E-4AB1-9352-873456F992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45F86E-5679-46E9-A888-8BF5396A38A2}"/>
              </a:ext>
            </a:extLst>
          </p:cNvPr>
          <p:cNvSpPr>
            <a:spLocks noGrp="1"/>
          </p:cNvSpPr>
          <p:nvPr>
            <p:ph type="sldNum" sz="quarter" idx="12"/>
          </p:nvPr>
        </p:nvSpPr>
        <p:spPr/>
        <p:txBody>
          <a:bodyPr/>
          <a:lstStyle/>
          <a:p>
            <a:fld id="{4203C92F-0395-4347-97DE-7C39F3F42980}" type="slidenum">
              <a:rPr lang="en-GB" smtClean="0"/>
              <a:t>‹#›</a:t>
            </a:fld>
            <a:endParaRPr lang="en-GB"/>
          </a:p>
        </p:txBody>
      </p:sp>
    </p:spTree>
    <p:extLst>
      <p:ext uri="{BB962C8B-B14F-4D97-AF65-F5344CB8AC3E}">
        <p14:creationId xmlns:p14="http://schemas.microsoft.com/office/powerpoint/2010/main" val="267332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67C95-BD80-4212-A4B1-DA6F2E62E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A16655-E50A-4740-AB06-E0E20F893D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00B730-166A-459D-B80A-3275C93171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F5A5C-9909-4B10-A99B-2CEE6338762C}" type="datetimeFigureOut">
              <a:rPr lang="en-GB" smtClean="0"/>
              <a:t>16/01/2022</a:t>
            </a:fld>
            <a:endParaRPr lang="en-GB"/>
          </a:p>
        </p:txBody>
      </p:sp>
      <p:sp>
        <p:nvSpPr>
          <p:cNvPr id="5" name="Footer Placeholder 4">
            <a:extLst>
              <a:ext uri="{FF2B5EF4-FFF2-40B4-BE49-F238E27FC236}">
                <a16:creationId xmlns:a16="http://schemas.microsoft.com/office/drawing/2014/main" id="{CD4084E5-1EEC-429C-92A9-3D1ACB33F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BB8EB5-F344-434D-B6B7-9FC9553B31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3C92F-0395-4347-97DE-7C39F3F42980}" type="slidenum">
              <a:rPr lang="en-GB" smtClean="0"/>
              <a:t>‹#›</a:t>
            </a:fld>
            <a:endParaRPr lang="en-GB"/>
          </a:p>
        </p:txBody>
      </p:sp>
    </p:spTree>
    <p:extLst>
      <p:ext uri="{BB962C8B-B14F-4D97-AF65-F5344CB8AC3E}">
        <p14:creationId xmlns:p14="http://schemas.microsoft.com/office/powerpoint/2010/main" val="219575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algn="ctr"/>
            <a:r>
              <a:rPr lang="en-GB" sz="2800" b="1" dirty="0">
                <a:latin typeface="Cavolini" panose="03000502040302020204" pitchFamily="66" charset="0"/>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r>
              <a:rPr lang="en-GB" sz="6000" b="1" dirty="0">
                <a:latin typeface="Comic Sans MS" panose="030F0702030302020204" pitchFamily="66" charset="0"/>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4093428"/>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Why is it important to have high expectations for yourself?</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Higher expectations mean you demand more from yourself. When you do, it also means you will become more efficient and produce better work and of a higher quality. Your personal standards will rise</a:t>
            </a: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algn="ctr"/>
            <a:r>
              <a:rPr lang="en-GB" sz="2400" b="1" dirty="0">
                <a:latin typeface="Comic Sans MS" panose="030F0702030302020204" pitchFamily="66" charset="0"/>
              </a:rPr>
              <a:t>Increasing Motivation</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24676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Set achievable revision goals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19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If you try and just tackle ‘revising’ as one big entity you are bound to feel overwhelmed. Break down your revision to subject areas and modules within those subjects. What exactly do you need to achieve for each one? Is your work coursework or exam based? What are the order of your exams? </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699829"/>
            <a:ext cx="8441436" cy="1877437"/>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Celebrating Success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19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An important piece of celebrating your success in healthy ways is to simply take the time to do it. Enjoy your efforts, and accomplishments. Include others who have helped you along the way, and remember to celebrate in ways that nurture your mind, body and spirit.</a:t>
            </a:r>
          </a:p>
        </p:txBody>
      </p:sp>
    </p:spTree>
    <p:extLst>
      <p:ext uri="{BB962C8B-B14F-4D97-AF65-F5344CB8AC3E}">
        <p14:creationId xmlns:p14="http://schemas.microsoft.com/office/powerpoint/2010/main" val="361931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378565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If you don’t understand something when revising ask for help</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Ongoing consolidation is something you should be doing as early as possible</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Your teachers are the best resource you have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Going for Top Grades</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55454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Talk to your teachers</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One of the key things that you should be doing in order to get the top grades is communicating effectively with your </a:t>
            </a:r>
            <a:r>
              <a:rPr kumimoji="0" lang="en-GB" altLang="en-US" sz="2000" b="0" i="0" strike="noStrike" kern="1200" cap="none" spc="0" normalizeH="0" baseline="0" noProof="0" dirty="0" err="1">
                <a:ln>
                  <a:noFill/>
                </a:ln>
                <a:solidFill>
                  <a:srgbClr val="FF0000"/>
                </a:solidFill>
                <a:effectLst/>
                <a:uLnTx/>
                <a:uFillTx/>
                <a:latin typeface="Comic Sans MS" panose="030F0702030302020204" pitchFamily="66" charset="0"/>
                <a:ea typeface="+mn-ea"/>
                <a:cs typeface="Arial" panose="020B0604020202020204" pitchFamily="34" charset="0"/>
              </a:rPr>
              <a:t>teachers.This</a:t>
            </a: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 includes discussing anything that you don’t understand, where you went wrong on tests or even where is the best place to find revision resources. If you mention that you are aiming for an A in the subject, some teachers may offer you extra help or revision resources in order to help you get there</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5009123"/>
            <a:ext cx="8441436" cy="1631216"/>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Start revising well in advance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Whilst you may think that this is pointless as you’ll forget it all before the exam, continuous revision is key for getting the top grades. By continually revising from the time that you do your mock exams, you can make sure that you can cover everything at least once</a:t>
            </a:r>
          </a:p>
        </p:txBody>
      </p:sp>
    </p:spTree>
    <p:extLst>
      <p:ext uri="{BB962C8B-B14F-4D97-AF65-F5344CB8AC3E}">
        <p14:creationId xmlns:p14="http://schemas.microsoft.com/office/powerpoint/2010/main" val="198353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317009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Do more than the set work</a:t>
            </a:r>
          </a:p>
          <a:p>
            <a:pPr marL="0" marR="0" lvl="0" indent="0" algn="just" defTabSz="914400" rtl="0" eaLnBrk="1" fontAlgn="auto" latinLnBrk="0" hangingPunct="1">
              <a:lnSpc>
                <a:spcPct val="100000"/>
              </a:lnSpc>
              <a:spcBef>
                <a:spcPct val="0"/>
              </a:spcBef>
              <a:spcAft>
                <a:spcPts val="0"/>
              </a:spcAft>
              <a:buClrTx/>
              <a:buSzTx/>
              <a:buFontTx/>
              <a:buNone/>
              <a:tabLst/>
              <a:defRPr/>
            </a:pPr>
            <a:r>
              <a:rPr lang="en-GB" altLang="en-US" sz="2000" b="1" dirty="0">
                <a:solidFill>
                  <a:srgbClr val="000000"/>
                </a:solidFill>
                <a:latin typeface="Comic Sans MS" panose="030F0702030302020204" pitchFamily="66" charset="0"/>
              </a:rPr>
              <a:t>Just doing the work set by your teachers may sound like the easy option but doing a bit extra and reading around the subject has major </a:t>
            </a:r>
            <a:r>
              <a:rPr lang="en-GB" altLang="en-US" sz="2000" b="1" dirty="0" err="1">
                <a:solidFill>
                  <a:srgbClr val="000000"/>
                </a:solidFill>
                <a:latin typeface="Comic Sans MS" panose="030F0702030302020204" pitchFamily="66" charset="0"/>
              </a:rPr>
              <a:t>benifits</a:t>
            </a:r>
            <a:endParaRPr kumimoji="0" lang="en-GB" altLang="en-US" sz="2000" b="1" i="0" strike="noStrike" kern="1200" cap="none" spc="0" normalizeH="0" baseline="0" noProof="0" dirty="0">
              <a:ln>
                <a:noFill/>
              </a:ln>
              <a:solidFill>
                <a:srgbClr val="7030A0"/>
              </a:solidFill>
              <a:effectLst/>
              <a:uLnTx/>
              <a:uFillTx/>
              <a:latin typeface="Comic Sans MS" panose="030F0702030302020204" pitchFamily="66"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Time Management</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193899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How long should you revise for at a time?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You should aim to revise for one to two hours a day, but it doesn't have to be all in one go. What is this? In fact, taking breaks whilst revising is much more beneficial than just doing it all in one go. You give your brain a chance to rest, which is crucial to the success of your revision – and eventually exams</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699829"/>
            <a:ext cx="8441436" cy="193899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Try these steps to help you create your perfect revision plan:</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Work out how much time you have by working backwards from the date of the exam.</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Decide how long you want each revision session to be.</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Refer to your goals for each subject.</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Make sure your plan is realistic and includes breaks.</a:t>
            </a:r>
          </a:p>
        </p:txBody>
      </p:sp>
    </p:spTree>
    <p:extLst>
      <p:ext uri="{BB962C8B-B14F-4D97-AF65-F5344CB8AC3E}">
        <p14:creationId xmlns:p14="http://schemas.microsoft.com/office/powerpoint/2010/main" val="316015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378565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Find a revision technique that suits you</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We all learn and retain information differently, so it’s only natural that we will all revise differently. What may work for your friend may not work for you, no matter how you hard you try and that’s OK</a:t>
            </a: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222839" y="1572520"/>
            <a:ext cx="5653644"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Making the Most of Study Periods</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24676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Break up larger tasks into smaller ones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7030A0"/>
                </a:solidFill>
                <a:effectLst/>
                <a:uLnTx/>
                <a:uFillTx/>
                <a:latin typeface="Comic Sans MS" panose="030F0702030302020204" pitchFamily="66" charset="0"/>
                <a:ea typeface="+mn-ea"/>
                <a:cs typeface="Arial" panose="020B0604020202020204" pitchFamily="34" charset="0"/>
              </a:rPr>
              <a:t>Break a large project into smaller subprojects/milestones. Write down all action steps you can think of for each subproject. If you can't think of all steps in advance just write out the next 2-3 action steps. If necessary, break down any large multi-action step into smaller, more specific single-action steps.</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699829"/>
            <a:ext cx="8441436" cy="193899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How long should you revise for?</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There's no point revising for longer than four hours, as the content you revise won't stay in your brain. You won't be able to focus on your work, which means you won't be able to remember it, and then you'll miss out on marks in an exam</a:t>
            </a:r>
          </a:p>
        </p:txBody>
      </p:sp>
    </p:spTree>
    <p:extLst>
      <p:ext uri="{BB962C8B-B14F-4D97-AF65-F5344CB8AC3E}">
        <p14:creationId xmlns:p14="http://schemas.microsoft.com/office/powerpoint/2010/main" val="309288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4093428"/>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When you are revising let other people know so they don’t disturb you</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When you study only have in front of you what you need to revise that subject</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Don’t just sit an aimlessly work without a target in mind</a:t>
            </a: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Study Sessions</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24676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Try to leave where you are studying and go and do something else: get a coffee, or have a quick walk round the block.</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Listen to music—but pick your music carefully. ...</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Make your revision interesting. ...</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Remind yourself of your end-goal. ...</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Practise mindfulness. ...</a:t>
            </a:r>
          </a:p>
          <a:p>
            <a:pPr marL="342900" indent="-342900">
              <a:spcBef>
                <a:spcPct val="0"/>
              </a:spcBef>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Try to consciously tune out distractions as you notice them.</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699829"/>
            <a:ext cx="8441436" cy="193899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Space your </a:t>
            </a:r>
            <a:r>
              <a:rPr kumimoji="0" lang="en-GB" altLang="en-US" sz="2000" b="1" i="0" u="sng" strike="noStrike" kern="1200" cap="none" spc="0" normalizeH="0" baseline="0" noProof="0" dirty="0" err="1">
                <a:ln>
                  <a:noFill/>
                </a:ln>
                <a:solidFill>
                  <a:srgbClr val="000000"/>
                </a:solidFill>
                <a:effectLst/>
                <a:uLnTx/>
                <a:uFillTx/>
                <a:latin typeface="Comic Sans MS" panose="030F0702030302020204" pitchFamily="66" charset="0"/>
                <a:ea typeface="+mn-ea"/>
                <a:cs typeface="Arial" panose="020B0604020202020204" pitchFamily="34" charset="0"/>
              </a:rPr>
              <a:t>revisio</a:t>
            </a:r>
            <a:r>
              <a:rPr lang="en-GB" altLang="en-US" sz="2000" b="1" u="sng" dirty="0">
                <a:solidFill>
                  <a:srgbClr val="000000"/>
                </a:solidFill>
                <a:latin typeface="Comic Sans MS" panose="030F0702030302020204" pitchFamily="66" charset="0"/>
              </a:rPr>
              <a:t>n out</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Doing something little and often – spacing – beats doing it at once, or cramming. Revising for eight hours in one day is not as effective as doing one hour of revision for eight days. This is because the time in between allows you to forget and re-learn the information, which cements it in your long-term memory</a:t>
            </a:r>
          </a:p>
        </p:txBody>
      </p:sp>
    </p:spTree>
    <p:extLst>
      <p:ext uri="{BB962C8B-B14F-4D97-AF65-F5344CB8AC3E}">
        <p14:creationId xmlns:p14="http://schemas.microsoft.com/office/powerpoint/2010/main" val="292457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4093428"/>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Taking breaks is a great way of refreshing your powers of concentrations</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Arrange to tackle difficult or more complex tasks during your high energy, peak alertness times of the day</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Avoid </a:t>
            </a:r>
            <a:r>
              <a:rPr kumimoji="0" lang="en-GB" altLang="en-US" sz="2000" b="1" i="0" u="sng" strike="noStrike" kern="1200" cap="none" spc="0" normalizeH="0" baseline="0" noProof="0" dirty="0" err="1">
                <a:ln>
                  <a:noFill/>
                </a:ln>
                <a:solidFill>
                  <a:srgbClr val="000000"/>
                </a:solidFill>
                <a:effectLst/>
                <a:uLnTx/>
                <a:uFillTx/>
                <a:latin typeface="Comic Sans MS" panose="030F0702030302020204" pitchFamily="66" charset="0"/>
                <a:ea typeface="+mn-ea"/>
                <a:cs typeface="Arial" panose="020B0604020202020204" pitchFamily="34" charset="0"/>
              </a:rPr>
              <a:t>maration</a:t>
            </a: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 sessions</a:t>
            </a: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Improving Concentration</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55454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Make a revision timetable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Now you’ve got your revision goals clearly mapped out, you can make a timetable to help you achieve them. It may sound daft but include your full daily routine in your timetable, not just study times. </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Listen to the advice of your tutors regarding how much time you should be spending revising each subject. You can always adjust this if you feel there are particular areas you struggle with that need a little more attention.</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5081770"/>
            <a:ext cx="8441436" cy="1631216"/>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Ditch the phone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You’re going to find excuses that you need to use it as a timer, or calculator or an app is helping you revise or you tell yourself that you’re only going to check for two minutes and before you know it two hours of your life just went by.</a:t>
            </a:r>
          </a:p>
        </p:txBody>
      </p:sp>
    </p:spTree>
    <p:extLst>
      <p:ext uri="{BB962C8B-B14F-4D97-AF65-F5344CB8AC3E}">
        <p14:creationId xmlns:p14="http://schemas.microsoft.com/office/powerpoint/2010/main" val="312904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286232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Timing is everything</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Are you a morning person or a night owl? You're best to capitalise on your most productive hours of the day and make sure to allocate regular breaks.</a:t>
            </a: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Getting More From Your Day</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55454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Use to do lists</a:t>
            </a:r>
          </a:p>
          <a:p>
            <a:pPr marL="342900" indent="-342900">
              <a:spcBef>
                <a:spcPct val="0"/>
              </a:spcBef>
              <a:defRPr/>
            </a:pPr>
            <a:r>
              <a:rPr lang="en-GB" altLang="en-US" sz="2000" b="1" dirty="0">
                <a:solidFill>
                  <a:srgbClr val="0070C0"/>
                </a:solidFill>
                <a:latin typeface="Comic Sans MS" panose="030F0702030302020204" pitchFamily="66" charset="0"/>
              </a:rPr>
              <a:t>If there’s one habit you should work hard to develop, it’s writing a to do list</a:t>
            </a:r>
          </a:p>
          <a:p>
            <a:pPr marL="342900" indent="-342900">
              <a:spcBef>
                <a:spcPct val="0"/>
              </a:spcBef>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Don’t underestimate how long things will take</a:t>
            </a:r>
          </a:p>
          <a:p>
            <a:pPr marL="342900" indent="-342900">
              <a:spcBef>
                <a:spcPct val="0"/>
              </a:spcBef>
              <a:defRPr/>
            </a:pPr>
            <a:r>
              <a:rPr lang="en-GB" altLang="en-US" sz="2000" b="1" dirty="0">
                <a:solidFill>
                  <a:srgbClr val="0070C0"/>
                </a:solidFill>
                <a:latin typeface="Comic Sans MS" panose="030F0702030302020204" pitchFamily="66" charset="0"/>
              </a:rPr>
              <a:t>Your to do list should contain tasks that add up to about three quarters of the time you’ve set aside</a:t>
            </a:r>
          </a:p>
          <a:p>
            <a:pPr marL="342900" indent="-342900">
              <a:spcBef>
                <a:spcPct val="0"/>
              </a:spcBef>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 master to do list is simply a list of everything you need to do at some point in the future</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5393629"/>
            <a:ext cx="8441436" cy="132343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Be ready for down times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altLang="en-US" sz="2000" b="1" dirty="0">
                <a:solidFill>
                  <a:srgbClr val="7030A0"/>
                </a:solidFill>
                <a:latin typeface="Comic Sans MS" panose="030F0702030302020204" pitchFamily="66" charset="0"/>
              </a:rPr>
              <a:t>There will be times when you have dead time in a lesson </a:t>
            </a:r>
            <a:r>
              <a:rPr lang="en-GB" altLang="en-US" sz="2000" b="1" dirty="0" err="1">
                <a:solidFill>
                  <a:srgbClr val="7030A0"/>
                </a:solidFill>
                <a:latin typeface="Comic Sans MS" panose="030F0702030302020204" pitchFamily="66" charset="0"/>
              </a:rPr>
              <a:t>ect</a:t>
            </a:r>
            <a:r>
              <a:rPr lang="en-GB" altLang="en-US" sz="2000" b="1" dirty="0">
                <a:solidFill>
                  <a:srgbClr val="7030A0"/>
                </a:solidFill>
                <a:latin typeface="Comic Sans MS" panose="030F0702030302020204" pitchFamily="66" charset="0"/>
              </a:rPr>
              <a:t>.  Prepare for downtimes by carrying round short and easy tasks</a:t>
            </a:r>
            <a:endParaRPr kumimoji="0" lang="en-GB" altLang="en-US" sz="2000" b="1" i="0" strike="noStrike" kern="1200" cap="none" spc="0" normalizeH="0" baseline="0" noProof="0" dirty="0">
              <a:ln>
                <a:noFill/>
              </a:ln>
              <a:solidFill>
                <a:srgbClr val="7030A0"/>
              </a:solidFill>
              <a:effectLst/>
              <a:uLnTx/>
              <a:uFillTx/>
              <a:latin typeface="Comic Sans MS" panose="030F0702030302020204" pitchFamily="66"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spTree>
    <p:extLst>
      <p:ext uri="{BB962C8B-B14F-4D97-AF65-F5344CB8AC3E}">
        <p14:creationId xmlns:p14="http://schemas.microsoft.com/office/powerpoint/2010/main" val="48088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2862322"/>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Try and get tasks done before the deadline</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Be clear about what you need to include</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If a dead line is a long way off set yourself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Tackling Major Assessments</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1631216"/>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Reflect and revisit</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When it comes to tackling assessments, don’t leave them until the last minute. Have a go at the task, consider how well you’ve done in light of the criteria, form new ideas, get some feedback and then have another go.</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192428"/>
            <a:ext cx="8441436" cy="2246769"/>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Use feedback</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Although on first glance feedback can be a bit disheartening if it isn’t very positive, it will usually give you a great deal of guidance in how to improve your learning and help you understand how to change your work for the better.  If you’re unsure about any of your feedback on an assignment, make sure to go over it with your tutor as soon as possible.</a:t>
            </a:r>
          </a:p>
        </p:txBody>
      </p:sp>
    </p:spTree>
    <p:extLst>
      <p:ext uri="{BB962C8B-B14F-4D97-AF65-F5344CB8AC3E}">
        <p14:creationId xmlns:p14="http://schemas.microsoft.com/office/powerpoint/2010/main" val="1930014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4093428"/>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Have a clear organisational system</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Store the books an materials you use most often somewhere easy to get to</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Give files you save names that will let you easily identify them later</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637533" y="1572520"/>
            <a:ext cx="484348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Organising Your Workspace</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1631216"/>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Find a place for everything, and put everything in its place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As a child, did you ever have one of those placemats at the dinner table that outlined the proper setting of your plate, glass, fork, knife and spoon? Think of something like that, but the adult version. Everything needs to have a home that it can return to.</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27136" y="4079761"/>
            <a:ext cx="8441436" cy="255454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Arrange items sensibly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Once you have an idea of how you want your new desk layout to look, position your belongings in a way that will maximize productivity while eliminating potential clutter. Reserve the </a:t>
            </a:r>
            <a:r>
              <a:rPr kumimoji="0" lang="en-GB" altLang="en-US" sz="2000" b="0" i="0"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center</a:t>
            </a:r>
            <a:r>
              <a:rPr kumimoji="0" lang="en-GB" altLang="en-US" sz="2000" b="0"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of the desk for your computer, for instance, while keeping important tools and documents within arms reach. Not only will this make it easier to work, it will also keep you from having to search for things because they will always be in the most logical spot</a:t>
            </a:r>
          </a:p>
        </p:txBody>
      </p:sp>
    </p:spTree>
    <p:extLst>
      <p:ext uri="{BB962C8B-B14F-4D97-AF65-F5344CB8AC3E}">
        <p14:creationId xmlns:p14="http://schemas.microsoft.com/office/powerpoint/2010/main" val="300796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45D4C6-4E88-4161-AFA2-61DFB7AA5F34}"/>
              </a:ext>
            </a:extLst>
          </p:cNvPr>
          <p:cNvSpPr>
            <a:spLocks noGrp="1"/>
          </p:cNvSpPr>
          <p:nvPr>
            <p:ph type="subTitle" idx="1"/>
          </p:nvPr>
        </p:nvSpPr>
        <p:spPr/>
        <p:txBody>
          <a:bodyPr/>
          <a:lstStyle/>
          <a:p>
            <a:endParaRPr lang="en-GB"/>
          </a:p>
        </p:txBody>
      </p:sp>
      <p:pic>
        <p:nvPicPr>
          <p:cNvPr id="4" name="Picture 3" descr="Empty green comic style zoom lines background Free Vector - Nohat - Free  for designer">
            <a:extLst>
              <a:ext uri="{FF2B5EF4-FFF2-40B4-BE49-F238E27FC236}">
                <a16:creationId xmlns:a16="http://schemas.microsoft.com/office/drawing/2014/main" id="{A4751EAF-D2D6-43F1-B8A9-2DFD66F83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045576"/>
            <a:ext cx="12192001" cy="48124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A416495-0BA7-41E6-AF5C-1B7ED1520599}"/>
              </a:ext>
            </a:extLst>
          </p:cNvPr>
          <p:cNvSpPr/>
          <p:nvPr/>
        </p:nvSpPr>
        <p:spPr>
          <a:xfrm>
            <a:off x="-2" y="0"/>
            <a:ext cx="12192002" cy="2146852"/>
          </a:xfrm>
          <a:prstGeom prst="rect">
            <a:avLst/>
          </a:prstGeom>
          <a:solidFill>
            <a:srgbClr val="B4F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2" descr="Light Bulb Clipart Png For Web - Light Bulb Clipart No Background –  Stunning free transparent png clipart images free download">
            <a:extLst>
              <a:ext uri="{FF2B5EF4-FFF2-40B4-BE49-F238E27FC236}">
                <a16:creationId xmlns:a16="http://schemas.microsoft.com/office/drawing/2014/main" id="{8A5385EB-EDFD-4E8D-952E-E4CA75D5E3E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77" b="90895" l="10000" r="90000">
                        <a14:foregroundMark x1="46905" y1="6677" x2="46905" y2="6677"/>
                        <a14:foregroundMark x1="55119" y1="90895" x2="55119" y2="90895"/>
                      </a14:backgroundRemoval>
                    </a14:imgEffect>
                  </a14:imgLayer>
                </a14:imgProps>
              </a:ext>
              <a:ext uri="{28A0092B-C50C-407E-A947-70E740481C1C}">
                <a14:useLocalDpi xmlns:a14="http://schemas.microsoft.com/office/drawing/2010/main" val="0"/>
              </a:ext>
            </a:extLst>
          </a:blip>
          <a:srcRect/>
          <a:stretch>
            <a:fillRect/>
          </a:stretch>
        </p:blipFill>
        <p:spPr bwMode="auto">
          <a:xfrm rot="19866428">
            <a:off x="-760379" y="-214672"/>
            <a:ext cx="3533436" cy="2772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F5EFDDD-34C8-427B-BDF8-78E9F016ACE3}"/>
              </a:ext>
            </a:extLst>
          </p:cNvPr>
          <p:cNvSpPr txBox="1"/>
          <p:nvPr/>
        </p:nvSpPr>
        <p:spPr>
          <a:xfrm>
            <a:off x="19878" y="90461"/>
            <a:ext cx="1540565"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volini" panose="03000502040302020204" pitchFamily="66" charset="0"/>
                <a:ea typeface="+mn-ea"/>
                <a:cs typeface="Cavolini" panose="03000502040302020204" pitchFamily="66" charset="0"/>
              </a:rPr>
              <a:t>BASIC STUDY SKIILS</a:t>
            </a:r>
          </a:p>
        </p:txBody>
      </p:sp>
      <p:sp>
        <p:nvSpPr>
          <p:cNvPr id="8" name="TextBox 7">
            <a:extLst>
              <a:ext uri="{FF2B5EF4-FFF2-40B4-BE49-F238E27FC236}">
                <a16:creationId xmlns:a16="http://schemas.microsoft.com/office/drawing/2014/main" id="{95E27F69-929C-4454-A8DD-6D46A2E8BA5A}"/>
              </a:ext>
            </a:extLst>
          </p:cNvPr>
          <p:cNvSpPr txBox="1"/>
          <p:nvPr/>
        </p:nvSpPr>
        <p:spPr>
          <a:xfrm>
            <a:off x="2052430" y="445378"/>
            <a:ext cx="99407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Surviving Your Workload!</a:t>
            </a:r>
          </a:p>
        </p:txBody>
      </p:sp>
      <p:sp>
        <p:nvSpPr>
          <p:cNvPr id="13" name="Text Box 2">
            <a:extLst>
              <a:ext uri="{FF2B5EF4-FFF2-40B4-BE49-F238E27FC236}">
                <a16:creationId xmlns:a16="http://schemas.microsoft.com/office/drawing/2014/main" id="{DB182F84-66E4-4E6D-A83A-55B12E0B1AD9}"/>
              </a:ext>
            </a:extLst>
          </p:cNvPr>
          <p:cNvSpPr txBox="1">
            <a:spLocks noChangeArrowheads="1"/>
          </p:cNvSpPr>
          <p:nvPr/>
        </p:nvSpPr>
        <p:spPr bwMode="auto">
          <a:xfrm>
            <a:off x="8895709" y="2436625"/>
            <a:ext cx="3131874" cy="347787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altLang="en-US" sz="2000" b="1" u="sng" dirty="0">
                <a:solidFill>
                  <a:srgbClr val="000000"/>
                </a:solidFill>
                <a:latin typeface="Comic Sans MS" panose="030F0702030302020204" pitchFamily="66" charset="0"/>
              </a:rPr>
              <a:t>Your first bit of planning involves deciding what topics you need to cover for each of the subjects you’re studying</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altLang="en-US" sz="2000" b="1" u="sng" dirty="0">
              <a:solidFill>
                <a:srgbClr val="000000"/>
              </a:solidFill>
              <a:latin typeface="Comic Sans MS" panose="030F0702030302020204" pitchFamily="66"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GB" altLang="en-US" sz="2000" b="1" u="sng" dirty="0">
                <a:solidFill>
                  <a:srgbClr val="000000"/>
                </a:solidFill>
                <a:latin typeface="Comic Sans MS" panose="030F0702030302020204" pitchFamily="66" charset="0"/>
              </a:rPr>
              <a:t>Be realistic, flexible and constantly adapt it to suit you </a:t>
            </a:r>
            <a:endPar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0" i="0" u="sng"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endParaRPr>
          </a:p>
        </p:txBody>
      </p:sp>
      <p:pic>
        <p:nvPicPr>
          <p:cNvPr id="14" name="Picture 13" descr="A picture containing icon&#10;&#10;Description automatically generated">
            <a:extLst>
              <a:ext uri="{FF2B5EF4-FFF2-40B4-BE49-F238E27FC236}">
                <a16:creationId xmlns:a16="http://schemas.microsoft.com/office/drawing/2014/main" id="{4009EF9D-E501-4AD0-91AF-701515CF39C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99" b="99497" l="9799" r="89950">
                        <a14:foregroundMark x1="22613" y1="91960" x2="73869" y2="89447"/>
                        <a14:foregroundMark x1="73869" y1="89447" x2="76382" y2="89447"/>
                        <a14:foregroundMark x1="38945" y1="84925" x2="42714" y2="66080"/>
                        <a14:foregroundMark x1="42714" y1="66080" x2="56030" y2="66080"/>
                        <a14:foregroundMark x1="56030" y1="66080" x2="67839" y2="84422"/>
                        <a14:foregroundMark x1="67839" y1="84422" x2="69347" y2="91457"/>
                        <a14:foregroundMark x1="69347" y1="91457" x2="35176" y2="68090"/>
                        <a14:foregroundMark x1="35176" y1="68090" x2="33417" y2="67337"/>
                        <a14:foregroundMark x1="29397" y1="84171" x2="52261" y2="78643"/>
                        <a14:foregroundMark x1="52261" y1="78643" x2="54523" y2="70603"/>
                        <a14:foregroundMark x1="63317" y1="61055" x2="66834" y2="81407"/>
                        <a14:foregroundMark x1="66834" y1="81407" x2="62312" y2="60553"/>
                        <a14:foregroundMark x1="62312" y1="60553" x2="43216" y2="59296"/>
                        <a14:foregroundMark x1="43216" y1="59296" x2="31658" y2="65578"/>
                        <a14:foregroundMark x1="31658" y1="65578" x2="25126" y2="83920"/>
                        <a14:foregroundMark x1="25126" y1="83920" x2="29146" y2="96482"/>
                        <a14:foregroundMark x1="29146" y1="96482" x2="70603" y2="96231"/>
                        <a14:foregroundMark x1="70603" y1="96231" x2="72111" y2="71357"/>
                        <a14:foregroundMark x1="33668" y1="87940" x2="44472" y2="87940"/>
                        <a14:foregroundMark x1="56281" y1="88693" x2="56281" y2="88693"/>
                        <a14:foregroundMark x1="23869" y1="98744" x2="23869" y2="98744"/>
                        <a14:foregroundMark x1="21106" y1="99497" x2="21106" y2="99497"/>
                      </a14:backgroundRemoval>
                    </a14:imgEffect>
                  </a14:imgLayer>
                </a14:imgProps>
              </a:ext>
              <a:ext uri="{28A0092B-C50C-407E-A947-70E740481C1C}">
                <a14:useLocalDpi xmlns:a14="http://schemas.microsoft.com/office/drawing/2010/main" val="0"/>
              </a:ext>
            </a:extLst>
          </a:blip>
          <a:stretch>
            <a:fillRect/>
          </a:stretch>
        </p:blipFill>
        <p:spPr>
          <a:xfrm>
            <a:off x="9412440" y="360480"/>
            <a:ext cx="2044820" cy="2044820"/>
          </a:xfrm>
          <a:prstGeom prst="rect">
            <a:avLst/>
          </a:prstGeom>
        </p:spPr>
      </p:pic>
      <p:sp>
        <p:nvSpPr>
          <p:cNvPr id="15" name="TextBox 14">
            <a:extLst>
              <a:ext uri="{FF2B5EF4-FFF2-40B4-BE49-F238E27FC236}">
                <a16:creationId xmlns:a16="http://schemas.microsoft.com/office/drawing/2014/main" id="{6798FBBA-746C-4555-AB3F-3E47F3A78172}"/>
              </a:ext>
            </a:extLst>
          </p:cNvPr>
          <p:cNvSpPr txBox="1"/>
          <p:nvPr/>
        </p:nvSpPr>
        <p:spPr>
          <a:xfrm>
            <a:off x="3222839" y="1572520"/>
            <a:ext cx="545486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Making the Most of Revision Time</a:t>
            </a:r>
          </a:p>
        </p:txBody>
      </p:sp>
      <p:sp>
        <p:nvSpPr>
          <p:cNvPr id="16" name="Text Box 2">
            <a:extLst>
              <a:ext uri="{FF2B5EF4-FFF2-40B4-BE49-F238E27FC236}">
                <a16:creationId xmlns:a16="http://schemas.microsoft.com/office/drawing/2014/main" id="{DFB554EC-3C8C-43B7-9877-4632D4C4A79A}"/>
              </a:ext>
            </a:extLst>
          </p:cNvPr>
          <p:cNvSpPr txBox="1">
            <a:spLocks noChangeArrowheads="1"/>
          </p:cNvSpPr>
          <p:nvPr/>
        </p:nvSpPr>
        <p:spPr bwMode="auto">
          <a:xfrm>
            <a:off x="227136" y="2300715"/>
            <a:ext cx="8441436" cy="2554545"/>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Use the specification</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FF0000"/>
                </a:solidFill>
                <a:effectLst/>
                <a:uLnTx/>
                <a:uFillTx/>
                <a:latin typeface="Comic Sans MS" panose="030F0702030302020204" pitchFamily="66" charset="0"/>
                <a:ea typeface="+mn-ea"/>
                <a:cs typeface="Arial" panose="020B0604020202020204" pitchFamily="34" charset="0"/>
              </a:rPr>
              <a:t>Practising on past papers is all very well. But, remember, that only exposes you to the sections of the syllabus that students have been examined on in the past. Go through the specification and you will be familiar not just with parts of the syllabus that students have been tested on recently, but with all examinable content. Use the specification properly and nothing will surprise you.</a:t>
            </a:r>
          </a:p>
        </p:txBody>
      </p:sp>
      <p:sp>
        <p:nvSpPr>
          <p:cNvPr id="17" name="Text Box 2">
            <a:extLst>
              <a:ext uri="{FF2B5EF4-FFF2-40B4-BE49-F238E27FC236}">
                <a16:creationId xmlns:a16="http://schemas.microsoft.com/office/drawing/2014/main" id="{93244EE4-36A5-4163-9B1F-9318F42FC40B}"/>
              </a:ext>
            </a:extLst>
          </p:cNvPr>
          <p:cNvSpPr txBox="1">
            <a:spLocks noChangeArrowheads="1"/>
          </p:cNvSpPr>
          <p:nvPr/>
        </p:nvSpPr>
        <p:spPr bwMode="auto">
          <a:xfrm>
            <a:off x="236264" y="5026727"/>
            <a:ext cx="8441436" cy="1631216"/>
          </a:xfrm>
          <a:prstGeom prst="rect">
            <a:avLst/>
          </a:prstGeom>
          <a:solidFill>
            <a:schemeClr val="bg1"/>
          </a:solidFill>
          <a:ln w="57150">
            <a:solidFill>
              <a:srgbClr val="000000"/>
            </a:solid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sng" strike="noStrike" kern="1200" cap="none" spc="0" normalizeH="0" baseline="0" noProof="0" dirty="0">
                <a:ln>
                  <a:noFill/>
                </a:ln>
                <a:solidFill>
                  <a:srgbClr val="000000"/>
                </a:solidFill>
                <a:effectLst/>
                <a:uLnTx/>
                <a:uFillTx/>
                <a:latin typeface="Comic Sans MS" panose="030F0702030302020204" pitchFamily="66" charset="0"/>
                <a:ea typeface="+mn-ea"/>
                <a:cs typeface="Arial" panose="020B0604020202020204" pitchFamily="34" charset="0"/>
              </a:rPr>
              <a:t>Practice using past papers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Practice is key, so getting your hands on past paper questions and answers is very important. You're able to make connections between different areas of the syllabus. This is very important when it comes to A / A* questions</a:t>
            </a:r>
          </a:p>
        </p:txBody>
      </p:sp>
    </p:spTree>
    <p:extLst>
      <p:ext uri="{BB962C8B-B14F-4D97-AF65-F5344CB8AC3E}">
        <p14:creationId xmlns:p14="http://schemas.microsoft.com/office/powerpoint/2010/main" val="1783390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7020</TotalTime>
  <Words>1751</Words>
  <Application>Microsoft Office PowerPoint</Application>
  <PresentationFormat>Widescreen</PresentationFormat>
  <Paragraphs>123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Cavolini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18</cp:revision>
  <dcterms:created xsi:type="dcterms:W3CDTF">2022-01-11T11:48:00Z</dcterms:created>
  <dcterms:modified xsi:type="dcterms:W3CDTF">2022-01-16T21:25:09Z</dcterms:modified>
</cp:coreProperties>
</file>