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47" d="100"/>
          <a:sy n="47" d="100"/>
        </p:scale>
        <p:origin x="212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616053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06678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270670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956558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ADA001-6ADF-447A-88E1-D8196C077C92}"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105705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ADA001-6ADF-447A-88E1-D8196C077C92}" type="datetimeFigureOut">
              <a:rPr lang="en-GB" smtClean="0"/>
              <a:t>08/06/2024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52611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ADA001-6ADF-447A-88E1-D8196C077C92}" type="datetimeFigureOut">
              <a:rPr lang="en-GB" smtClean="0"/>
              <a:t>08/06/2024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1512792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ADA001-6ADF-447A-88E1-D8196C077C92}" type="datetimeFigureOut">
              <a:rPr lang="en-GB" smtClean="0"/>
              <a:t>08/06/2024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076063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DA001-6ADF-447A-88E1-D8196C077C92}" type="datetimeFigureOut">
              <a:rPr lang="en-GB" smtClean="0"/>
              <a:t>08/06/2024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58337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BADA001-6ADF-447A-88E1-D8196C077C92}" type="datetimeFigureOut">
              <a:rPr lang="en-GB" smtClean="0"/>
              <a:t>08/06/2024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61137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BADA001-6ADF-447A-88E1-D8196C077C92}" type="datetimeFigureOut">
              <a:rPr lang="en-GB" smtClean="0"/>
              <a:t>08/06/2024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92580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EBADA001-6ADF-447A-88E1-D8196C077C92}" type="datetimeFigureOut">
              <a:rPr lang="en-GB" smtClean="0"/>
              <a:t>08/06/2024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EEC938B-848A-4B8C-A5DE-DA75EB83E5BE}" type="slidenum">
              <a:rPr lang="en-GB" smtClean="0"/>
              <a:t>‹#›</a:t>
            </a:fld>
            <a:endParaRPr lang="en-GB"/>
          </a:p>
        </p:txBody>
      </p:sp>
    </p:spTree>
    <p:extLst>
      <p:ext uri="{BB962C8B-B14F-4D97-AF65-F5344CB8AC3E}">
        <p14:creationId xmlns:p14="http://schemas.microsoft.com/office/powerpoint/2010/main" val="13528002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hyperlink" Target="https://www.teacherspayteachers.com/Product/AP-Biology-Gas-Exchange-Bundle-11042152" TargetMode="External"/><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teaching-resource/a-level-biology-gas-exchange-surfaces-bundle-12943779"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pinterest.co.uk/isany1coming4an/" TargetMode="External"/><Relationship Id="rId11" Type="http://schemas.openxmlformats.org/officeDocument/2006/relationships/hyperlink" Target="https://www.youtube.com/watch?v=VNS5BDy_hIw" TargetMode="External"/><Relationship Id="rId5" Type="http://schemas.openxmlformats.org/officeDocument/2006/relationships/hyperlink" Target="https://twitter.com/teacherchalky1" TargetMode="External"/><Relationship Id="rId10"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BFB7D1BB-4E29-4E6E-9652-C30DC772AEF5}"/>
              </a:ext>
            </a:extLst>
          </p:cNvPr>
          <p:cNvPicPr>
            <a:picLocks noChangeAspect="1"/>
          </p:cNvPicPr>
          <p:nvPr/>
        </p:nvPicPr>
        <p:blipFill rotWithShape="1">
          <a:blip r:embed="rId2"/>
          <a:srcRect l="16553" t="20129" r="15353" b="5204"/>
          <a:stretch/>
        </p:blipFill>
        <p:spPr>
          <a:xfrm>
            <a:off x="0" y="5253515"/>
            <a:ext cx="3426930" cy="2113727"/>
          </a:xfrm>
          <a:prstGeom prst="rect">
            <a:avLst/>
          </a:prstGeom>
        </p:spPr>
      </p:pic>
      <p:pic>
        <p:nvPicPr>
          <p:cNvPr id="32" name="Picture 31">
            <a:extLst>
              <a:ext uri="{FF2B5EF4-FFF2-40B4-BE49-F238E27FC236}">
                <a16:creationId xmlns:a16="http://schemas.microsoft.com/office/drawing/2014/main" id="{ED368EB6-9ECE-482F-984E-372483C85815}"/>
              </a:ext>
            </a:extLst>
          </p:cNvPr>
          <p:cNvPicPr>
            <a:picLocks noChangeAspect="1"/>
          </p:cNvPicPr>
          <p:nvPr/>
        </p:nvPicPr>
        <p:blipFill rotWithShape="1">
          <a:blip r:embed="rId3"/>
          <a:srcRect l="16404" t="11488" r="20752" b="10803"/>
          <a:stretch/>
        </p:blipFill>
        <p:spPr>
          <a:xfrm>
            <a:off x="3369311" y="532364"/>
            <a:ext cx="3488689" cy="2426519"/>
          </a:xfrm>
          <a:prstGeom prst="rect">
            <a:avLst/>
          </a:prstGeom>
        </p:spPr>
      </p:pic>
      <p:sp>
        <p:nvSpPr>
          <p:cNvPr id="4" name="Title 1">
            <a:extLst>
              <a:ext uri="{FF2B5EF4-FFF2-40B4-BE49-F238E27FC236}">
                <a16:creationId xmlns:a16="http://schemas.microsoft.com/office/drawing/2014/main" id="{8A39119F-B05E-435D-9F0D-E1ECCD1B3761}"/>
              </a:ext>
            </a:extLst>
          </p:cNvPr>
          <p:cNvSpPr>
            <a:spLocks noGrp="1"/>
          </p:cNvSpPr>
          <p:nvPr>
            <p:ph type="ctrTitle"/>
          </p:nvPr>
        </p:nvSpPr>
        <p:spPr>
          <a:xfrm>
            <a:off x="-45720" y="-731990"/>
            <a:ext cx="6858000" cy="1245621"/>
          </a:xfrm>
        </p:spPr>
        <p:txBody>
          <a:bodyPr>
            <a:noAutofit/>
          </a:bodyPr>
          <a:lstStyle/>
          <a:p>
            <a:pPr algn="l"/>
            <a:r>
              <a:rPr lang="en-GB" sz="2000" b="1" dirty="0">
                <a:solidFill>
                  <a:srgbClr val="00B050"/>
                </a:solidFill>
                <a:latin typeface="Comic Sans MS" pitchFamily="66" charset="0"/>
              </a:rPr>
              <a:t>The Structure of Gills Practice Question</a:t>
            </a:r>
          </a:p>
        </p:txBody>
      </p:sp>
      <p:sp>
        <p:nvSpPr>
          <p:cNvPr id="5" name="TextBox 4">
            <a:extLst>
              <a:ext uri="{FF2B5EF4-FFF2-40B4-BE49-F238E27FC236}">
                <a16:creationId xmlns:a16="http://schemas.microsoft.com/office/drawing/2014/main" id="{5CC14DE4-6B04-4B9C-9B4F-4440C207B430}"/>
              </a:ext>
            </a:extLst>
          </p:cNvPr>
          <p:cNvSpPr txBox="1"/>
          <p:nvPr/>
        </p:nvSpPr>
        <p:spPr>
          <a:xfrm>
            <a:off x="5120640" y="0"/>
            <a:ext cx="1737360" cy="523220"/>
          </a:xfrm>
          <a:prstGeom prst="rect">
            <a:avLst/>
          </a:prstGeom>
          <a:solidFill>
            <a:srgbClr val="92D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Specification Link:</a:t>
            </a:r>
          </a:p>
          <a:p>
            <a:pPr lvl="0" defTabSz="914400">
              <a:defRPr/>
            </a:pPr>
            <a:r>
              <a:rPr lang="en-GB" sz="1200" kern="0" dirty="0">
                <a:solidFill>
                  <a:sysClr val="windowText" lastClr="000000"/>
                </a:solidFill>
              </a:rPr>
              <a:t>Exchange Systems:  3.1.1</a:t>
            </a:r>
          </a:p>
        </p:txBody>
      </p:sp>
      <p:sp>
        <p:nvSpPr>
          <p:cNvPr id="6" name="TextBox 5">
            <a:extLst>
              <a:ext uri="{FF2B5EF4-FFF2-40B4-BE49-F238E27FC236}">
                <a16:creationId xmlns:a16="http://schemas.microsoft.com/office/drawing/2014/main" id="{F54895F6-D35B-476E-8E33-8DF19F070597}"/>
              </a:ext>
            </a:extLst>
          </p:cNvPr>
          <p:cNvSpPr txBox="1"/>
          <p:nvPr/>
        </p:nvSpPr>
        <p:spPr>
          <a:xfrm>
            <a:off x="97239" y="523221"/>
            <a:ext cx="3184580" cy="276999"/>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38100">
            <a:solidFill>
              <a:srgbClr val="FF0000"/>
            </a:solidFill>
          </a:ln>
        </p:spPr>
        <p:txBody>
          <a:bodyPr wrap="square" rtlCol="0">
            <a:spAutoFit/>
          </a:bodyPr>
          <a:lstStyle/>
          <a:p>
            <a:pPr lvl="0"/>
            <a:r>
              <a:rPr lang="en-GB" sz="1200" b="1" dirty="0">
                <a:solidFill>
                  <a:prstClr val="black"/>
                </a:solidFill>
              </a:rPr>
              <a:t>Highlight key words in the information below:</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F78EE5A-6FFB-4AB2-8E93-F4F66DF30D7A}"/>
              </a:ext>
            </a:extLst>
          </p:cNvPr>
          <p:cNvSpPr/>
          <p:nvPr/>
        </p:nvSpPr>
        <p:spPr>
          <a:xfrm>
            <a:off x="97239" y="911557"/>
            <a:ext cx="3258048" cy="195438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100" dirty="0"/>
              <a:t>Fish use </a:t>
            </a:r>
            <a:r>
              <a:rPr lang="en-US" sz="1100" dirty="0" err="1"/>
              <a:t>specialised</a:t>
            </a:r>
            <a:r>
              <a:rPr lang="en-US" sz="1100" dirty="0"/>
              <a:t> surfaces called gills to carry out gas exchange. Gills are highly folded, giving them a large surface area and </a:t>
            </a:r>
            <a:r>
              <a:rPr lang="en-US" sz="1100" dirty="0" err="1"/>
              <a:t>maximising</a:t>
            </a:r>
            <a:r>
              <a:rPr lang="en-US" sz="1100" dirty="0"/>
              <a:t> the efficiency of gas exchange. This is important because there isn't much oxygen in the water, and fish need to absorb enough oxygen to survive.</a:t>
            </a:r>
          </a:p>
          <a:p>
            <a:pPr algn="just"/>
            <a:r>
              <a:rPr lang="en-US" sz="1100" dirty="0"/>
              <a:t>Fish use </a:t>
            </a:r>
            <a:r>
              <a:rPr lang="en-US" sz="1100" dirty="0" err="1"/>
              <a:t>specialised</a:t>
            </a:r>
            <a:r>
              <a:rPr lang="en-US" sz="1100" dirty="0"/>
              <a:t> surfaces called gills to carry out gas exchange. Gills are highly folded, giving them a large surface area and </a:t>
            </a:r>
            <a:r>
              <a:rPr lang="en-US" sz="1100" dirty="0" err="1"/>
              <a:t>maximising</a:t>
            </a:r>
            <a:r>
              <a:rPr lang="en-US" sz="1100" dirty="0"/>
              <a:t> the efficiency of gas exchange. The gill filaments have many protrusions called gill lamellae.</a:t>
            </a:r>
          </a:p>
        </p:txBody>
      </p:sp>
      <p:sp>
        <p:nvSpPr>
          <p:cNvPr id="8" name="Arrow: Down 7">
            <a:extLst>
              <a:ext uri="{FF2B5EF4-FFF2-40B4-BE49-F238E27FC236}">
                <a16:creationId xmlns:a16="http://schemas.microsoft.com/office/drawing/2014/main" id="{0F6CAA4E-7D71-44B7-98E7-18066983617E}"/>
              </a:ext>
            </a:extLst>
          </p:cNvPr>
          <p:cNvSpPr/>
          <p:nvPr/>
        </p:nvSpPr>
        <p:spPr>
          <a:xfrm>
            <a:off x="3016700" y="420945"/>
            <a:ext cx="410230" cy="542079"/>
          </a:xfrm>
          <a:prstGeom prst="downArrow">
            <a:avLst>
              <a:gd name="adj1" fmla="val 43493"/>
              <a:gd name="adj2" fmla="val 46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FA43210-7A76-4883-871E-02E95FD24494}"/>
              </a:ext>
            </a:extLst>
          </p:cNvPr>
          <p:cNvSpPr/>
          <p:nvPr/>
        </p:nvSpPr>
        <p:spPr>
          <a:xfrm>
            <a:off x="84440" y="7367242"/>
            <a:ext cx="3258049" cy="1754326"/>
          </a:xfrm>
          <a:prstGeom prst="rect">
            <a:avLst/>
          </a:prstGeom>
          <a:ln w="28575">
            <a:solidFill>
              <a:srgbClr val="FFFF00"/>
            </a:solidFill>
            <a:prstDash val="solid"/>
          </a:ln>
        </p:spPr>
        <p:txBody>
          <a:bodyPr wrap="square">
            <a:spAutoFit/>
          </a:bodyPr>
          <a:lstStyle/>
          <a:p>
            <a:pPr algn="just"/>
            <a:r>
              <a:rPr lang="en-US" sz="1100" b="1" dirty="0"/>
              <a:t>The diagram shows counter current flow.  Describe why it is important</a:t>
            </a:r>
          </a:p>
          <a:p>
            <a:pPr algn="just"/>
            <a:r>
              <a:rPr lang="en-US" sz="12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b="1" dirty="0"/>
          </a:p>
        </p:txBody>
      </p:sp>
      <p:sp>
        <p:nvSpPr>
          <p:cNvPr id="20" name="Rectangle 19">
            <a:extLst>
              <a:ext uri="{FF2B5EF4-FFF2-40B4-BE49-F238E27FC236}">
                <a16:creationId xmlns:a16="http://schemas.microsoft.com/office/drawing/2014/main" id="{AD8E5542-E2C0-4B1D-8490-4CF6FD844712}"/>
              </a:ext>
            </a:extLst>
          </p:cNvPr>
          <p:cNvSpPr/>
          <p:nvPr/>
        </p:nvSpPr>
        <p:spPr>
          <a:xfrm>
            <a:off x="110352" y="2977275"/>
            <a:ext cx="3258049" cy="2308324"/>
          </a:xfrm>
          <a:prstGeom prst="rect">
            <a:avLst/>
          </a:prstGeom>
          <a:ln w="28575">
            <a:solidFill>
              <a:srgbClr val="00B0F0"/>
            </a:solidFill>
            <a:prstDash val="dash"/>
          </a:ln>
        </p:spPr>
        <p:txBody>
          <a:bodyPr wrap="square">
            <a:spAutoFit/>
          </a:bodyPr>
          <a:lstStyle/>
          <a:p>
            <a:pPr algn="just"/>
            <a:r>
              <a:rPr lang="en-US" sz="1200" b="1" dirty="0"/>
              <a:t>Explain how the diagram shows that gills are adapted for efficient gas exchange.</a:t>
            </a:r>
          </a:p>
          <a:p>
            <a:pPr algn="just"/>
            <a:r>
              <a:rPr lang="en-US" sz="12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b="1" dirty="0"/>
          </a:p>
        </p:txBody>
      </p:sp>
      <p:sp>
        <p:nvSpPr>
          <p:cNvPr id="21" name="Rectangle 20">
            <a:extLst>
              <a:ext uri="{FF2B5EF4-FFF2-40B4-BE49-F238E27FC236}">
                <a16:creationId xmlns:a16="http://schemas.microsoft.com/office/drawing/2014/main" id="{CD2A381A-F92B-4A45-B0FD-91551F644B9F}"/>
              </a:ext>
            </a:extLst>
          </p:cNvPr>
          <p:cNvSpPr/>
          <p:nvPr/>
        </p:nvSpPr>
        <p:spPr>
          <a:xfrm>
            <a:off x="3464508" y="5543486"/>
            <a:ext cx="3258049" cy="3416320"/>
          </a:xfrm>
          <a:prstGeom prst="rect">
            <a:avLst/>
          </a:prstGeom>
          <a:ln w="28575">
            <a:solidFill>
              <a:srgbClr val="00B0F0"/>
            </a:solidFill>
            <a:prstDash val="dash"/>
          </a:ln>
        </p:spPr>
        <p:txBody>
          <a:bodyPr wrap="square">
            <a:spAutoFit/>
          </a:bodyPr>
          <a:lstStyle/>
          <a:p>
            <a:pPr algn="just"/>
            <a:r>
              <a:rPr lang="en-US" sz="1200" b="1" dirty="0"/>
              <a:t>Each gill is supported by a gill bar made of bone. Bone tissue is made of bone cells, collagen and an inorganic component.  Explain why bone is described as a tissue and gills are described as organs.</a:t>
            </a:r>
          </a:p>
          <a:p>
            <a:pPr algn="just"/>
            <a:r>
              <a:rPr lang="en-US" sz="12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b="1" dirty="0"/>
          </a:p>
        </p:txBody>
      </p:sp>
      <p:sp>
        <p:nvSpPr>
          <p:cNvPr id="22" name="TextBox 21">
            <a:extLst>
              <a:ext uri="{FF2B5EF4-FFF2-40B4-BE49-F238E27FC236}">
                <a16:creationId xmlns:a16="http://schemas.microsoft.com/office/drawing/2014/main" id="{17DDD226-9D3B-4F77-9705-BF07A562F82E}"/>
              </a:ext>
            </a:extLst>
          </p:cNvPr>
          <p:cNvSpPr txBox="1"/>
          <p:nvPr/>
        </p:nvSpPr>
        <p:spPr>
          <a:xfrm>
            <a:off x="3464509" y="3089432"/>
            <a:ext cx="3184580" cy="276999"/>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38100">
            <a:solidFill>
              <a:srgbClr val="FF0000"/>
            </a:solidFill>
          </a:ln>
        </p:spPr>
        <p:txBody>
          <a:bodyPr wrap="square" rtlCol="0">
            <a:spAutoFit/>
          </a:bodyPr>
          <a:lstStyle/>
          <a:p>
            <a:pPr lvl="0"/>
            <a:r>
              <a:rPr lang="en-GB" sz="1200" b="1" dirty="0">
                <a:solidFill>
                  <a:prstClr val="black"/>
                </a:solidFill>
              </a:rPr>
              <a:t>Highlight key words in the information below:</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45DD7FD-C638-4364-AB35-B0C17EBB1227}"/>
              </a:ext>
            </a:extLst>
          </p:cNvPr>
          <p:cNvSpPr/>
          <p:nvPr/>
        </p:nvSpPr>
        <p:spPr>
          <a:xfrm>
            <a:off x="3464509" y="3477768"/>
            <a:ext cx="3258048" cy="195438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100" dirty="0"/>
              <a:t>An aggregation of morphologically similar cells and associated intercellular matter acting together to perform specific functions in the body. There are four basic types of tissue: muscle, nerve, epithelial, and connective.</a:t>
            </a:r>
          </a:p>
          <a:p>
            <a:pPr algn="just"/>
            <a:r>
              <a:rPr lang="en-US" sz="1100" dirty="0"/>
              <a:t>Epithelial tissues act as coverings, controlling the movement of materials across their surface. Connective tissue binds the various parts of the body together, providing support and protection. Muscle tissue allows the body to move and nervous tissues functions in communication.</a:t>
            </a:r>
          </a:p>
        </p:txBody>
      </p:sp>
      <p:sp>
        <p:nvSpPr>
          <p:cNvPr id="24" name="Arrow: Down 23">
            <a:extLst>
              <a:ext uri="{FF2B5EF4-FFF2-40B4-BE49-F238E27FC236}">
                <a16:creationId xmlns:a16="http://schemas.microsoft.com/office/drawing/2014/main" id="{1DFDCDC6-3E83-4DBF-9ECD-980909D6F61B}"/>
              </a:ext>
            </a:extLst>
          </p:cNvPr>
          <p:cNvSpPr/>
          <p:nvPr/>
        </p:nvSpPr>
        <p:spPr>
          <a:xfrm>
            <a:off x="6447770" y="3006756"/>
            <a:ext cx="410230" cy="542079"/>
          </a:xfrm>
          <a:prstGeom prst="downArrow">
            <a:avLst>
              <a:gd name="adj1" fmla="val 43493"/>
              <a:gd name="adj2" fmla="val 46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2915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7386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Click here to access my percentage composition </a:t>
            </a:r>
            <a:r>
              <a:rPr kumimoji="0" lang="en-GB" sz="1400" b="1" i="0" u="none" strike="noStrike" kern="1200" cap="none" spc="0" normalizeH="0" baseline="0" noProof="0" dirty="0" err="1">
                <a:ln>
                  <a:noFill/>
                </a:ln>
                <a:solidFill>
                  <a:prstClr val="black"/>
                </a:solidFill>
                <a:effectLst/>
                <a:uLnTx/>
                <a:uFillTx/>
                <a:latin typeface="Calibri" panose="020F0502020204030204"/>
                <a:ea typeface="+mn-ea"/>
                <a:cs typeface="+mn-cs"/>
              </a:rPr>
              <a:t>youtube</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Lesson on TES</a:t>
            </a:r>
          </a:p>
        </p:txBody>
      </p:sp>
      <p:sp>
        <p:nvSpPr>
          <p:cNvPr id="19" name="TextBox 18">
            <a:hlinkClick r:id="rId13"/>
            <a:extLst>
              <a:ext uri="{FF2B5EF4-FFF2-40B4-BE49-F238E27FC236}">
                <a16:creationId xmlns:a16="http://schemas.microsoft.com/office/drawing/2014/main" id="{A6B715A4-B4C1-D925-DB55-C751830CEEFE}"/>
              </a:ext>
            </a:extLst>
          </p:cNvPr>
          <p:cNvSpPr txBox="1"/>
          <p:nvPr/>
        </p:nvSpPr>
        <p:spPr>
          <a:xfrm>
            <a:off x="3459107" y="5361934"/>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Lesson on TPT</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B768FBC5-0D85-D50D-3DF0-B174708D1547}"/>
              </a:ext>
            </a:extLst>
          </p:cNvPr>
          <p:cNvPicPr>
            <a:picLocks noChangeAspect="1"/>
          </p:cNvPicPr>
          <p:nvPr/>
        </p:nvPicPr>
        <p:blipFill>
          <a:blip r:embed="rId14"/>
          <a:stretch>
            <a:fillRect/>
          </a:stretch>
        </p:blipFill>
        <p:spPr>
          <a:xfrm>
            <a:off x="501254" y="4980885"/>
            <a:ext cx="2456597" cy="1381836"/>
          </a:xfrm>
          <a:prstGeom prst="rect">
            <a:avLst/>
          </a:prstGeom>
        </p:spPr>
      </p:pic>
    </p:spTree>
    <p:extLst>
      <p:ext uri="{BB962C8B-B14F-4D97-AF65-F5344CB8AC3E}">
        <p14:creationId xmlns:p14="http://schemas.microsoft.com/office/powerpoint/2010/main" val="17555148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311</TotalTime>
  <Words>316</Words>
  <Application>Microsoft Office PowerPoint</Application>
  <PresentationFormat>On-screen Show (4:3)</PresentationFormat>
  <Paragraphs>21</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Comic Sans MS</vt:lpstr>
      <vt:lpstr>Office Theme</vt:lpstr>
      <vt:lpstr>The Structure of Gills Practice Question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 Operon</dc:title>
  <dc:creator>Chalky Chalk</dc:creator>
  <cp:lastModifiedBy>Mr D Chalk</cp:lastModifiedBy>
  <cp:revision>18</cp:revision>
  <dcterms:created xsi:type="dcterms:W3CDTF">2019-02-02T18:17:28Z</dcterms:created>
  <dcterms:modified xsi:type="dcterms:W3CDTF">2024-06-08T16:32:27Z</dcterms:modified>
</cp:coreProperties>
</file>