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5" autoAdjust="0"/>
    <p:restoredTop sz="94660"/>
  </p:normalViewPr>
  <p:slideViewPr>
    <p:cSldViewPr snapToGrid="0">
      <p:cViewPr varScale="1">
        <p:scale>
          <a:sx n="47" d="100"/>
          <a:sy n="47" d="100"/>
        </p:scale>
        <p:origin x="212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616053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066784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2706703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956558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BADA001-6ADF-447A-88E1-D8196C077C92}" type="datetimeFigureOut">
              <a:rPr lang="en-GB" smtClean="0"/>
              <a:t>08/06/2024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105705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ADA001-6ADF-447A-88E1-D8196C077C92}" type="datetimeFigureOut">
              <a:rPr lang="en-GB" smtClean="0"/>
              <a:t>08/06/2024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526112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BADA001-6ADF-447A-88E1-D8196C077C92}" type="datetimeFigureOut">
              <a:rPr lang="en-GB" smtClean="0"/>
              <a:t>08/06/2024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1512792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BADA001-6ADF-447A-88E1-D8196C077C92}" type="datetimeFigureOut">
              <a:rPr lang="en-GB" smtClean="0"/>
              <a:t>08/06/2024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076063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ADA001-6ADF-447A-88E1-D8196C077C92}" type="datetimeFigureOut">
              <a:rPr lang="en-GB" smtClean="0"/>
              <a:t>08/06/2024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583377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BADA001-6ADF-447A-88E1-D8196C077C92}" type="datetimeFigureOut">
              <a:rPr lang="en-GB" smtClean="0"/>
              <a:t>08/06/2024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611373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BADA001-6ADF-447A-88E1-D8196C077C92}" type="datetimeFigureOut">
              <a:rPr lang="en-GB" smtClean="0"/>
              <a:t>08/06/2024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925808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BADA001-6ADF-447A-88E1-D8196C077C92}" type="datetimeFigureOut">
              <a:rPr lang="en-GB" smtClean="0"/>
              <a:t>08/06/2024</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EEC938B-848A-4B8C-A5DE-DA75EB83E5BE}" type="slidenum">
              <a:rPr lang="en-GB" smtClean="0"/>
              <a:t>‹#›</a:t>
            </a:fld>
            <a:endParaRPr lang="en-GB"/>
          </a:p>
        </p:txBody>
      </p:sp>
    </p:spTree>
    <p:extLst>
      <p:ext uri="{BB962C8B-B14F-4D97-AF65-F5344CB8AC3E}">
        <p14:creationId xmlns:p14="http://schemas.microsoft.com/office/powerpoint/2010/main" val="13528002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A39119F-B05E-435D-9F0D-E1ECCD1B3761}"/>
              </a:ext>
            </a:extLst>
          </p:cNvPr>
          <p:cNvSpPr>
            <a:spLocks noGrp="1"/>
          </p:cNvSpPr>
          <p:nvPr>
            <p:ph type="ctrTitle"/>
          </p:nvPr>
        </p:nvSpPr>
        <p:spPr>
          <a:xfrm>
            <a:off x="-45720" y="148950"/>
            <a:ext cx="6858000" cy="276999"/>
          </a:xfrm>
        </p:spPr>
        <p:txBody>
          <a:bodyPr>
            <a:noAutofit/>
          </a:bodyPr>
          <a:lstStyle/>
          <a:p>
            <a:pPr algn="l"/>
            <a:r>
              <a:rPr lang="en-GB" sz="2000" b="1" dirty="0">
                <a:solidFill>
                  <a:srgbClr val="00B050"/>
                </a:solidFill>
                <a:latin typeface="Comic Sans MS" pitchFamily="66" charset="0"/>
              </a:rPr>
              <a:t>How Enzymes Affect Rate Question</a:t>
            </a:r>
          </a:p>
        </p:txBody>
      </p:sp>
      <p:sp>
        <p:nvSpPr>
          <p:cNvPr id="5" name="TextBox 4">
            <a:extLst>
              <a:ext uri="{FF2B5EF4-FFF2-40B4-BE49-F238E27FC236}">
                <a16:creationId xmlns:a16="http://schemas.microsoft.com/office/drawing/2014/main" id="{5CC14DE4-6B04-4B9C-9B4F-4440C207B430}"/>
              </a:ext>
            </a:extLst>
          </p:cNvPr>
          <p:cNvSpPr txBox="1"/>
          <p:nvPr/>
        </p:nvSpPr>
        <p:spPr>
          <a:xfrm>
            <a:off x="4897677" y="0"/>
            <a:ext cx="1960323" cy="584775"/>
          </a:xfrm>
          <a:prstGeom prst="rect">
            <a:avLst/>
          </a:prstGeom>
          <a:solidFill>
            <a:srgbClr val="92D050"/>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solidFill>
                <a:effectLst/>
                <a:uLnTx/>
                <a:uFillTx/>
                <a:latin typeface="Calibri" panose="020F0502020204030204"/>
                <a:ea typeface="+mn-ea"/>
                <a:cs typeface="+mn-cs"/>
              </a:rPr>
              <a:t>Specification Link</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solidFill>
                <a:effectLst/>
                <a:uLnTx/>
                <a:uFillTx/>
                <a:latin typeface="Calibri" panose="020F0502020204030204"/>
                <a:ea typeface="+mn-ea"/>
                <a:cs typeface="+mn-cs"/>
              </a:rPr>
              <a:t>Enzymes</a:t>
            </a:r>
          </a:p>
        </p:txBody>
      </p:sp>
      <p:sp>
        <p:nvSpPr>
          <p:cNvPr id="51" name="Rectangle 50">
            <a:extLst>
              <a:ext uri="{FF2B5EF4-FFF2-40B4-BE49-F238E27FC236}">
                <a16:creationId xmlns:a16="http://schemas.microsoft.com/office/drawing/2014/main" id="{8A6A02BB-8378-4145-8B5E-BADD88695EB4}"/>
              </a:ext>
            </a:extLst>
          </p:cNvPr>
          <p:cNvSpPr/>
          <p:nvPr/>
        </p:nvSpPr>
        <p:spPr>
          <a:xfrm>
            <a:off x="107712" y="843760"/>
            <a:ext cx="2873484" cy="156966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prstDash val="solid"/>
          </a:ln>
        </p:spPr>
        <p:txBody>
          <a:bodyPr wrap="square">
            <a:spAutoFit/>
          </a:bodyPr>
          <a:lstStyle/>
          <a:p>
            <a:pPr lvl="0" algn="just"/>
            <a:r>
              <a:rPr lang="en-US" sz="1200" dirty="0"/>
              <a:t>Enzymes speed chemical reactions without themselves being consumed. Enzymes accomplish this by lowering activation energy which is the energy required for a chemical reaction to proceed. The rate of chemical reactions can be altered by changing pH, temperature, and/or the substrate concentration.</a:t>
            </a:r>
            <a:endParaRPr lang="en-GB" sz="1200" dirty="0"/>
          </a:p>
        </p:txBody>
      </p:sp>
      <p:sp>
        <p:nvSpPr>
          <p:cNvPr id="66" name="Rectangle 65">
            <a:extLst>
              <a:ext uri="{FF2B5EF4-FFF2-40B4-BE49-F238E27FC236}">
                <a16:creationId xmlns:a16="http://schemas.microsoft.com/office/drawing/2014/main" id="{8C48C87A-30EA-4C0B-A005-C8F1BBC90DC1}"/>
              </a:ext>
            </a:extLst>
          </p:cNvPr>
          <p:cNvSpPr/>
          <p:nvPr/>
        </p:nvSpPr>
        <p:spPr>
          <a:xfrm>
            <a:off x="3495694" y="2543033"/>
            <a:ext cx="3362306" cy="1908215"/>
          </a:xfrm>
          <a:prstGeom prst="rect">
            <a:avLst/>
          </a:prstGeom>
          <a:ln w="28575">
            <a:solidFill>
              <a:srgbClr val="00B0F0"/>
            </a:solidFill>
            <a:prstDash val="dash"/>
          </a:ln>
        </p:spPr>
        <p:txBody>
          <a:bodyPr wrap="square">
            <a:spAutoFit/>
          </a:bodyPr>
          <a:lstStyle/>
          <a:p>
            <a:pPr algn="just"/>
            <a:r>
              <a:rPr lang="en-US" sz="1100" b="1" dirty="0"/>
              <a:t>Describe the effect enzymes have on the rate of reaction</a:t>
            </a:r>
          </a:p>
          <a:p>
            <a:pPr algn="just"/>
            <a:r>
              <a:rPr lang="en-US" sz="1200" b="1"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b="1" dirty="0"/>
          </a:p>
        </p:txBody>
      </p:sp>
      <p:sp>
        <p:nvSpPr>
          <p:cNvPr id="28" name="TextBox 27">
            <a:extLst>
              <a:ext uri="{FF2B5EF4-FFF2-40B4-BE49-F238E27FC236}">
                <a16:creationId xmlns:a16="http://schemas.microsoft.com/office/drawing/2014/main" id="{E0C26E61-EBE7-4DE1-80C1-87BA99EC330E}"/>
              </a:ext>
            </a:extLst>
          </p:cNvPr>
          <p:cNvSpPr txBox="1"/>
          <p:nvPr/>
        </p:nvSpPr>
        <p:spPr>
          <a:xfrm>
            <a:off x="62144" y="447322"/>
            <a:ext cx="3184580" cy="276999"/>
          </a:xfrm>
          <a:prstGeom prst="rect">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2700000" scaled="1"/>
            <a:tileRect/>
          </a:gradFill>
          <a:ln w="38100">
            <a:solidFill>
              <a:srgbClr val="FF0000"/>
            </a:solidFill>
          </a:ln>
        </p:spPr>
        <p:txBody>
          <a:bodyPr wrap="square" rtlCol="0">
            <a:spAutoFit/>
          </a:bodyPr>
          <a:lstStyle/>
          <a:p>
            <a:pPr lvl="0"/>
            <a:r>
              <a:rPr lang="en-GB" sz="1200" b="1" dirty="0">
                <a:solidFill>
                  <a:prstClr val="black"/>
                </a:solidFill>
              </a:rPr>
              <a:t>Highlight key words in the information below:</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D6E090A0-01F5-4FBF-8ED6-AB35FE92108E}"/>
              </a:ext>
            </a:extLst>
          </p:cNvPr>
          <p:cNvSpPr/>
          <p:nvPr/>
        </p:nvSpPr>
        <p:spPr>
          <a:xfrm>
            <a:off x="107712" y="2543033"/>
            <a:ext cx="3254595" cy="630942"/>
          </a:xfrm>
          <a:prstGeom prst="rect">
            <a:avLst/>
          </a:prstGeom>
          <a:ln w="28575">
            <a:solidFill>
              <a:srgbClr val="FFFF00"/>
            </a:solidFill>
            <a:prstDash val="solid"/>
          </a:ln>
        </p:spPr>
        <p:txBody>
          <a:bodyPr wrap="square">
            <a:spAutoFit/>
          </a:bodyPr>
          <a:lstStyle/>
          <a:p>
            <a:pPr algn="just"/>
            <a:r>
              <a:rPr lang="en-US" sz="1100" b="1" dirty="0"/>
              <a:t>What is activation energy?</a:t>
            </a:r>
            <a:endParaRPr lang="en-US" sz="1100" dirty="0"/>
          </a:p>
          <a:p>
            <a:pPr algn="just"/>
            <a:r>
              <a:rPr lang="en-US" sz="1200" b="1" dirty="0"/>
              <a:t>________________________________________________________________________________</a:t>
            </a:r>
            <a:endParaRPr lang="en-GB" sz="1200" b="1" dirty="0"/>
          </a:p>
        </p:txBody>
      </p:sp>
      <p:sp>
        <p:nvSpPr>
          <p:cNvPr id="13" name="Rectangle 12">
            <a:extLst>
              <a:ext uri="{FF2B5EF4-FFF2-40B4-BE49-F238E27FC236}">
                <a16:creationId xmlns:a16="http://schemas.microsoft.com/office/drawing/2014/main" id="{541A6620-98F9-41D5-97D2-BC7CF6F27555}"/>
              </a:ext>
            </a:extLst>
          </p:cNvPr>
          <p:cNvSpPr/>
          <p:nvPr/>
        </p:nvSpPr>
        <p:spPr>
          <a:xfrm>
            <a:off x="3565708" y="4964279"/>
            <a:ext cx="3184580" cy="2308324"/>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prstDash val="solid"/>
          </a:ln>
        </p:spPr>
        <p:txBody>
          <a:bodyPr wrap="square">
            <a:spAutoFit/>
          </a:bodyPr>
          <a:lstStyle/>
          <a:p>
            <a:pPr lvl="0" algn="just"/>
            <a:r>
              <a:rPr lang="en-US" sz="1200" dirty="0"/>
              <a:t>Like most chemical reactions, the rate of an enzyme-catalyzed reaction increases as the temperature is raised. A ten degree Centigrade rise in temperature will increase the activity of most enzymes by 50 to 100%.</a:t>
            </a:r>
          </a:p>
          <a:p>
            <a:pPr lvl="0" algn="just"/>
            <a:r>
              <a:rPr lang="en-US" sz="1200" dirty="0"/>
              <a:t>Increases in temperature increase molecular activity, and can result in a higher rate of collisions between enzymes and substrates. If the temperature rises too high, however, the enzymes could become denatured, and the positive effects of the temperature increase could be nullified.</a:t>
            </a:r>
            <a:endParaRPr lang="en-GB" sz="1200" dirty="0"/>
          </a:p>
        </p:txBody>
      </p:sp>
      <p:sp>
        <p:nvSpPr>
          <p:cNvPr id="17" name="Rectangle 16">
            <a:extLst>
              <a:ext uri="{FF2B5EF4-FFF2-40B4-BE49-F238E27FC236}">
                <a16:creationId xmlns:a16="http://schemas.microsoft.com/office/drawing/2014/main" id="{74E64105-C02A-451A-93AD-08C5C0784B6F}"/>
              </a:ext>
            </a:extLst>
          </p:cNvPr>
          <p:cNvSpPr/>
          <p:nvPr/>
        </p:nvSpPr>
        <p:spPr>
          <a:xfrm>
            <a:off x="62144" y="7157766"/>
            <a:ext cx="3433550" cy="800219"/>
          </a:xfrm>
          <a:prstGeom prst="rect">
            <a:avLst/>
          </a:prstGeom>
          <a:ln w="28575">
            <a:solidFill>
              <a:srgbClr val="FFFF00"/>
            </a:solidFill>
            <a:prstDash val="solid"/>
          </a:ln>
        </p:spPr>
        <p:txBody>
          <a:bodyPr wrap="square">
            <a:spAutoFit/>
          </a:bodyPr>
          <a:lstStyle/>
          <a:p>
            <a:pPr algn="just"/>
            <a:r>
              <a:rPr lang="en-US" sz="1100" b="1" dirty="0"/>
              <a:t>How does increasing temperature increase rate of reaction (collision theory)</a:t>
            </a:r>
            <a:endParaRPr lang="en-US" sz="1100" dirty="0"/>
          </a:p>
          <a:p>
            <a:pPr algn="just"/>
            <a:r>
              <a:rPr lang="en-US" sz="1200" b="1" dirty="0"/>
              <a:t>____________________________________________________________________________________</a:t>
            </a:r>
            <a:endParaRPr lang="en-GB" sz="1200" b="1" dirty="0"/>
          </a:p>
        </p:txBody>
      </p:sp>
      <p:sp>
        <p:nvSpPr>
          <p:cNvPr id="21" name="Rectangle 20">
            <a:extLst>
              <a:ext uri="{FF2B5EF4-FFF2-40B4-BE49-F238E27FC236}">
                <a16:creationId xmlns:a16="http://schemas.microsoft.com/office/drawing/2014/main" id="{FD8DBF8C-D932-41AF-9005-CFE690E6C993}"/>
              </a:ext>
            </a:extLst>
          </p:cNvPr>
          <p:cNvSpPr/>
          <p:nvPr/>
        </p:nvSpPr>
        <p:spPr>
          <a:xfrm>
            <a:off x="3565708" y="7369539"/>
            <a:ext cx="3184580" cy="1723549"/>
          </a:xfrm>
          <a:prstGeom prst="rect">
            <a:avLst/>
          </a:prstGeom>
          <a:ln w="28575">
            <a:solidFill>
              <a:srgbClr val="00B0F0"/>
            </a:solidFill>
            <a:prstDash val="dash"/>
          </a:ln>
        </p:spPr>
        <p:txBody>
          <a:bodyPr wrap="square">
            <a:spAutoFit/>
          </a:bodyPr>
          <a:lstStyle/>
          <a:p>
            <a:pPr algn="just"/>
            <a:r>
              <a:rPr lang="en-US" sz="1100" b="1" dirty="0"/>
              <a:t>Describe why changing temperature affects enzymes</a:t>
            </a:r>
          </a:p>
          <a:p>
            <a:pPr algn="just"/>
            <a:r>
              <a:rPr lang="en-US" sz="1200" b="1"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b="1" dirty="0"/>
          </a:p>
        </p:txBody>
      </p:sp>
      <p:pic>
        <p:nvPicPr>
          <p:cNvPr id="2" name="Picture 1">
            <a:extLst>
              <a:ext uri="{FF2B5EF4-FFF2-40B4-BE49-F238E27FC236}">
                <a16:creationId xmlns:a16="http://schemas.microsoft.com/office/drawing/2014/main" id="{8B0BF108-BAFC-43C0-9574-2C93D09AFEC4}"/>
              </a:ext>
            </a:extLst>
          </p:cNvPr>
          <p:cNvPicPr>
            <a:picLocks noChangeAspect="1"/>
          </p:cNvPicPr>
          <p:nvPr/>
        </p:nvPicPr>
        <p:blipFill>
          <a:blip r:embed="rId2"/>
          <a:stretch>
            <a:fillRect/>
          </a:stretch>
        </p:blipFill>
        <p:spPr>
          <a:xfrm>
            <a:off x="2981196" y="843761"/>
            <a:ext cx="3876804" cy="1581256"/>
          </a:xfrm>
          <a:prstGeom prst="rect">
            <a:avLst/>
          </a:prstGeom>
        </p:spPr>
      </p:pic>
      <p:sp>
        <p:nvSpPr>
          <p:cNvPr id="25" name="Rectangle 24">
            <a:extLst>
              <a:ext uri="{FF2B5EF4-FFF2-40B4-BE49-F238E27FC236}">
                <a16:creationId xmlns:a16="http://schemas.microsoft.com/office/drawing/2014/main" id="{A73CB2F6-292D-43A7-9B8B-A2A950AC47E9}"/>
              </a:ext>
            </a:extLst>
          </p:cNvPr>
          <p:cNvSpPr/>
          <p:nvPr/>
        </p:nvSpPr>
        <p:spPr>
          <a:xfrm>
            <a:off x="107712" y="3249078"/>
            <a:ext cx="3254595" cy="630942"/>
          </a:xfrm>
          <a:prstGeom prst="rect">
            <a:avLst/>
          </a:prstGeom>
          <a:ln w="28575">
            <a:solidFill>
              <a:srgbClr val="FFFF00"/>
            </a:solidFill>
            <a:prstDash val="solid"/>
          </a:ln>
        </p:spPr>
        <p:txBody>
          <a:bodyPr wrap="square">
            <a:spAutoFit/>
          </a:bodyPr>
          <a:lstStyle/>
          <a:p>
            <a:pPr algn="just"/>
            <a:r>
              <a:rPr lang="en-US" sz="1100" b="1" dirty="0"/>
              <a:t>What happens during the transition state?</a:t>
            </a:r>
            <a:endParaRPr lang="en-US" sz="1100" dirty="0"/>
          </a:p>
          <a:p>
            <a:pPr algn="just"/>
            <a:r>
              <a:rPr lang="en-US" sz="1200" b="1" dirty="0"/>
              <a:t>________________________________________________________________________________</a:t>
            </a:r>
            <a:endParaRPr lang="en-GB" sz="1200" b="1" dirty="0"/>
          </a:p>
        </p:txBody>
      </p:sp>
      <p:sp>
        <p:nvSpPr>
          <p:cNvPr id="26" name="Rectangle 25">
            <a:extLst>
              <a:ext uri="{FF2B5EF4-FFF2-40B4-BE49-F238E27FC236}">
                <a16:creationId xmlns:a16="http://schemas.microsoft.com/office/drawing/2014/main" id="{B0B8CFDF-3807-480D-ABE8-FA87754133BA}"/>
              </a:ext>
            </a:extLst>
          </p:cNvPr>
          <p:cNvSpPr/>
          <p:nvPr/>
        </p:nvSpPr>
        <p:spPr>
          <a:xfrm>
            <a:off x="107712" y="3955123"/>
            <a:ext cx="3254595" cy="800219"/>
          </a:xfrm>
          <a:prstGeom prst="rect">
            <a:avLst/>
          </a:prstGeom>
          <a:ln w="28575">
            <a:solidFill>
              <a:srgbClr val="FFFF00"/>
            </a:solidFill>
            <a:prstDash val="solid"/>
          </a:ln>
        </p:spPr>
        <p:txBody>
          <a:bodyPr wrap="square">
            <a:spAutoFit/>
          </a:bodyPr>
          <a:lstStyle/>
          <a:p>
            <a:pPr algn="just"/>
            <a:r>
              <a:rPr lang="en-US" sz="1100" b="1" dirty="0"/>
              <a:t>How do the energy levels change throughout a reaction?</a:t>
            </a:r>
            <a:endParaRPr lang="en-US" sz="1100" dirty="0"/>
          </a:p>
          <a:p>
            <a:pPr algn="just"/>
            <a:r>
              <a:rPr lang="en-US" sz="1200" b="1" dirty="0"/>
              <a:t>________________________________________________________________________________</a:t>
            </a:r>
            <a:endParaRPr lang="en-GB" sz="1200" b="1" dirty="0"/>
          </a:p>
        </p:txBody>
      </p:sp>
      <p:sp>
        <p:nvSpPr>
          <p:cNvPr id="27" name="TextBox 26">
            <a:extLst>
              <a:ext uri="{FF2B5EF4-FFF2-40B4-BE49-F238E27FC236}">
                <a16:creationId xmlns:a16="http://schemas.microsoft.com/office/drawing/2014/main" id="{A40C2DA5-B061-4298-B638-4B3F03E795F5}"/>
              </a:ext>
            </a:extLst>
          </p:cNvPr>
          <p:cNvSpPr txBox="1"/>
          <p:nvPr/>
        </p:nvSpPr>
        <p:spPr>
          <a:xfrm>
            <a:off x="3565708" y="4569264"/>
            <a:ext cx="3184580" cy="276999"/>
          </a:xfrm>
          <a:prstGeom prst="rect">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2700000" scaled="1"/>
            <a:tileRect/>
          </a:gradFill>
          <a:ln w="38100">
            <a:solidFill>
              <a:srgbClr val="FF0000"/>
            </a:solidFill>
          </a:ln>
        </p:spPr>
        <p:txBody>
          <a:bodyPr wrap="square" rtlCol="0">
            <a:spAutoFit/>
          </a:bodyPr>
          <a:lstStyle/>
          <a:p>
            <a:pPr lvl="0"/>
            <a:r>
              <a:rPr lang="en-GB" sz="1200" b="1" dirty="0">
                <a:solidFill>
                  <a:prstClr val="black"/>
                </a:solidFill>
              </a:rPr>
              <a:t>Highlight key words in the information below:</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29" name="Picture 2" descr="Image result for enzyme action">
            <a:extLst>
              <a:ext uri="{FF2B5EF4-FFF2-40B4-BE49-F238E27FC236}">
                <a16:creationId xmlns:a16="http://schemas.microsoft.com/office/drawing/2014/main" id="{258D7AF4-C82B-4559-8DD3-BF5EA2F0E4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696" y="4755342"/>
            <a:ext cx="3305304" cy="2324730"/>
          </a:xfrm>
          <a:prstGeom prst="rect">
            <a:avLst/>
          </a:prstGeom>
          <a:noFill/>
          <a:extLst>
            <a:ext uri="{909E8E84-426E-40DD-AFC4-6F175D3DCCD1}">
              <a14:hiddenFill xmlns:a14="http://schemas.microsoft.com/office/drawing/2010/main">
                <a:solidFill>
                  <a:srgbClr val="FFFFFF"/>
                </a:solidFill>
              </a14:hiddenFill>
            </a:ext>
          </a:extLst>
        </p:spPr>
      </p:pic>
      <p:sp>
        <p:nvSpPr>
          <p:cNvPr id="32" name="Rectangle 31">
            <a:extLst>
              <a:ext uri="{FF2B5EF4-FFF2-40B4-BE49-F238E27FC236}">
                <a16:creationId xmlns:a16="http://schemas.microsoft.com/office/drawing/2014/main" id="{2F370765-D1D7-43ED-8A66-64F9F5F618A8}"/>
              </a:ext>
            </a:extLst>
          </p:cNvPr>
          <p:cNvSpPr/>
          <p:nvPr/>
        </p:nvSpPr>
        <p:spPr>
          <a:xfrm>
            <a:off x="62144" y="8033088"/>
            <a:ext cx="3433550" cy="1000274"/>
          </a:xfrm>
          <a:prstGeom prst="rect">
            <a:avLst/>
          </a:prstGeom>
          <a:ln w="28575">
            <a:solidFill>
              <a:srgbClr val="FFFF00"/>
            </a:solidFill>
            <a:prstDash val="solid"/>
          </a:ln>
        </p:spPr>
        <p:txBody>
          <a:bodyPr wrap="square">
            <a:spAutoFit/>
          </a:bodyPr>
          <a:lstStyle/>
          <a:p>
            <a:pPr algn="just"/>
            <a:r>
              <a:rPr lang="en-US" sz="1100" b="1" dirty="0"/>
              <a:t>What happens as an enzyme is denatured?</a:t>
            </a:r>
          </a:p>
          <a:p>
            <a:pPr algn="just"/>
            <a:r>
              <a:rPr lang="en-US" sz="1200" b="1" dirty="0"/>
              <a:t>________________________________________________________________________________________________________________________________________________________________________</a:t>
            </a:r>
            <a:endParaRPr lang="en-GB" sz="1200" b="1" dirty="0"/>
          </a:p>
        </p:txBody>
      </p:sp>
    </p:spTree>
    <p:extLst>
      <p:ext uri="{BB962C8B-B14F-4D97-AF65-F5344CB8AC3E}">
        <p14:creationId xmlns:p14="http://schemas.microsoft.com/office/powerpoint/2010/main" val="261291581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1293</TotalTime>
  <Words>223</Words>
  <Application>Microsoft Office PowerPoint</Application>
  <PresentationFormat>On-screen Show (4:3)</PresentationFormat>
  <Paragraphs>22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Comic Sans MS</vt:lpstr>
      <vt:lpstr>Office Theme</vt:lpstr>
      <vt:lpstr>How Enzymes Affect Rate Question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Lac Operon</dc:title>
  <dc:creator>Chalky Chalk</dc:creator>
  <cp:lastModifiedBy>Mr D Chalk</cp:lastModifiedBy>
  <cp:revision>65</cp:revision>
  <dcterms:created xsi:type="dcterms:W3CDTF">2019-02-02T18:17:28Z</dcterms:created>
  <dcterms:modified xsi:type="dcterms:W3CDTF">2024-06-08T16:23:04Z</dcterms:modified>
</cp:coreProperties>
</file>