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6" r:id="rId3"/>
    <p:sldId id="259"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47" d="100"/>
          <a:sy n="47" d="100"/>
        </p:scale>
        <p:origin x="212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61605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6678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2706703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645550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379898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1569358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AA4433-A435-4F16-AD0A-11C026674ABC}"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3160943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AA4433-A435-4F16-AD0A-11C026674ABC}"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10241186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AA4433-A435-4F16-AD0A-11C026674ABC}"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3870961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AA4433-A435-4F16-AD0A-11C026674ABC}"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3974587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9AA4433-A435-4F16-AD0A-11C026674ABC}"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892811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9565582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9AA4433-A435-4F16-AD0A-11C026674ABC}"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17696895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7083600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1566265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ADA001-6ADF-447A-88E1-D8196C077C92}"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10570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ADA001-6ADF-447A-88E1-D8196C077C92}"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52611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ADA001-6ADF-447A-88E1-D8196C077C92}"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1512792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ADA001-6ADF-447A-88E1-D8196C077C92}"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4076063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DA001-6ADF-447A-88E1-D8196C077C92}"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58337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361137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BADA001-6ADF-447A-88E1-D8196C077C92}"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EC938B-848A-4B8C-A5DE-DA75EB83E5BE}" type="slidenum">
              <a:rPr lang="en-GB" smtClean="0"/>
              <a:t>‹#›</a:t>
            </a:fld>
            <a:endParaRPr lang="en-GB"/>
          </a:p>
        </p:txBody>
      </p:sp>
    </p:spTree>
    <p:extLst>
      <p:ext uri="{BB962C8B-B14F-4D97-AF65-F5344CB8AC3E}">
        <p14:creationId xmlns:p14="http://schemas.microsoft.com/office/powerpoint/2010/main" val="9258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BADA001-6ADF-447A-88E1-D8196C077C92}" type="datetimeFigureOut">
              <a:rPr lang="en-GB" smtClean="0"/>
              <a:t>09/06/2024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EEC938B-848A-4B8C-A5DE-DA75EB83E5BE}" type="slidenum">
              <a:rPr lang="en-GB" smtClean="0"/>
              <a:t>‹#›</a:t>
            </a:fld>
            <a:endParaRPr lang="en-GB"/>
          </a:p>
        </p:txBody>
      </p:sp>
    </p:spTree>
    <p:extLst>
      <p:ext uri="{BB962C8B-B14F-4D97-AF65-F5344CB8AC3E}">
        <p14:creationId xmlns:p14="http://schemas.microsoft.com/office/powerpoint/2010/main" val="1352800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09AA4433-A435-4F16-AD0A-11C026674ABC}" type="datetimeFigureOut">
              <a:rPr lang="en-GB" smtClean="0"/>
              <a:t>09/06/2024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043347DD-AFF3-410F-9857-6D81E87CA2D7}" type="slidenum">
              <a:rPr lang="en-GB" smtClean="0"/>
              <a:t>‹#›</a:t>
            </a:fld>
            <a:endParaRPr lang="en-GB"/>
          </a:p>
        </p:txBody>
      </p:sp>
    </p:spTree>
    <p:extLst>
      <p:ext uri="{BB962C8B-B14F-4D97-AF65-F5344CB8AC3E}">
        <p14:creationId xmlns:p14="http://schemas.microsoft.com/office/powerpoint/2010/main" val="28785888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facebook.com/teachlikeahero" TargetMode="External"/><Relationship Id="rId13" Type="http://schemas.openxmlformats.org/officeDocument/2006/relationships/hyperlink" Target="https://www.teacherspayteachers.com/Product/Biology-Science-Coronary-Heart-Disease-CHD-Lesson-Activities-4304950" TargetMode="External"/><Relationship Id="rId3" Type="http://schemas.openxmlformats.org/officeDocument/2006/relationships/hyperlink" Target="https://www.instagram.com/teachlikeahero/" TargetMode="External"/><Relationship Id="rId7" Type="http://schemas.openxmlformats.org/officeDocument/2006/relationships/hyperlink" Target="https://www.youtube.com/channel/UCusRyTOMev92b-esEk3kVew" TargetMode="External"/><Relationship Id="rId12" Type="http://schemas.openxmlformats.org/officeDocument/2006/relationships/hyperlink" Target="https://www.tes.com/teaching-resource/ks4-aqa-gcse-biology-science-coronary-heart-disease-chd-lesson-and-activities-12050554" TargetMode="External"/><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hyperlink" Target="https://www.pinterest.co.uk/isany1coming4an/" TargetMode="External"/><Relationship Id="rId11" Type="http://schemas.openxmlformats.org/officeDocument/2006/relationships/hyperlink" Target="https://www.youtube.com/watch?v=sYouTgU3BIg&amp;t=36s" TargetMode="External"/><Relationship Id="rId5" Type="http://schemas.openxmlformats.org/officeDocument/2006/relationships/hyperlink" Target="https://twitter.com/teacherchalky1" TargetMode="External"/><Relationship Id="rId10"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hyperlink" Target="https://mailchi.mp/b9218a58e7d3/subscribe-to-our-newsletter-to-keep-up-to-date-with-all-our-teaching-cpd-updates" TargetMode="External"/><Relationship Id="rId1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39119F-B05E-435D-9F0D-E1ECCD1B3761}"/>
              </a:ext>
            </a:extLst>
          </p:cNvPr>
          <p:cNvSpPr>
            <a:spLocks noGrp="1"/>
          </p:cNvSpPr>
          <p:nvPr>
            <p:ph type="ctrTitle"/>
          </p:nvPr>
        </p:nvSpPr>
        <p:spPr>
          <a:xfrm>
            <a:off x="-45720" y="-731990"/>
            <a:ext cx="6858000" cy="1245621"/>
          </a:xfrm>
        </p:spPr>
        <p:txBody>
          <a:bodyPr>
            <a:noAutofit/>
          </a:bodyPr>
          <a:lstStyle/>
          <a:p>
            <a:pPr algn="l"/>
            <a:r>
              <a:rPr lang="en-GB" sz="2000" b="1" dirty="0">
                <a:solidFill>
                  <a:srgbClr val="00B050"/>
                </a:solidFill>
                <a:latin typeface="Comic Sans MS" pitchFamily="66" charset="0"/>
              </a:rPr>
              <a:t>The Heart Practice Question</a:t>
            </a:r>
          </a:p>
        </p:txBody>
      </p:sp>
      <p:sp>
        <p:nvSpPr>
          <p:cNvPr id="5" name="TextBox 4">
            <a:extLst>
              <a:ext uri="{FF2B5EF4-FFF2-40B4-BE49-F238E27FC236}">
                <a16:creationId xmlns:a16="http://schemas.microsoft.com/office/drawing/2014/main" id="{5CC14DE4-6B04-4B9C-9B4F-4440C207B430}"/>
              </a:ext>
            </a:extLst>
          </p:cNvPr>
          <p:cNvSpPr txBox="1"/>
          <p:nvPr/>
        </p:nvSpPr>
        <p:spPr>
          <a:xfrm>
            <a:off x="4684734" y="0"/>
            <a:ext cx="2173266" cy="523220"/>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lvl="0" defTabSz="914400">
              <a:defRPr/>
            </a:pPr>
            <a:r>
              <a:rPr lang="en-GB" sz="1200" kern="0" dirty="0">
                <a:solidFill>
                  <a:sysClr val="windowText" lastClr="000000"/>
                </a:solidFill>
              </a:rPr>
              <a:t>Biological Organisation</a:t>
            </a:r>
          </a:p>
        </p:txBody>
      </p:sp>
      <p:sp>
        <p:nvSpPr>
          <p:cNvPr id="6" name="TextBox 5">
            <a:extLst>
              <a:ext uri="{FF2B5EF4-FFF2-40B4-BE49-F238E27FC236}">
                <a16:creationId xmlns:a16="http://schemas.microsoft.com/office/drawing/2014/main" id="{F54895F6-D35B-476E-8E33-8DF19F070597}"/>
              </a:ext>
            </a:extLst>
          </p:cNvPr>
          <p:cNvSpPr txBox="1"/>
          <p:nvPr/>
        </p:nvSpPr>
        <p:spPr>
          <a:xfrm>
            <a:off x="97239" y="523221"/>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EF78EE5A-6FFB-4AB2-8E93-F4F66DF30D7A}"/>
              </a:ext>
            </a:extLst>
          </p:cNvPr>
          <p:cNvSpPr/>
          <p:nvPr/>
        </p:nvSpPr>
        <p:spPr>
          <a:xfrm>
            <a:off x="97238" y="963024"/>
            <a:ext cx="3184581" cy="110799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dirty="0"/>
              <a:t>Five great vessels enter and leave the heart: the superior and inferior vena cava, the pulmonary artery, the pulmonary vein, and the aorta. The superior vena cava and inferior vena cava are veins that return deoxygenated blood from circulation in the body and empty it into the right atrium.</a:t>
            </a:r>
          </a:p>
        </p:txBody>
      </p:sp>
      <p:sp>
        <p:nvSpPr>
          <p:cNvPr id="8" name="Arrow: Down 7">
            <a:extLst>
              <a:ext uri="{FF2B5EF4-FFF2-40B4-BE49-F238E27FC236}">
                <a16:creationId xmlns:a16="http://schemas.microsoft.com/office/drawing/2014/main" id="{0F6CAA4E-7D71-44B7-98E7-18066983617E}"/>
              </a:ext>
            </a:extLst>
          </p:cNvPr>
          <p:cNvSpPr/>
          <p:nvPr/>
        </p:nvSpPr>
        <p:spPr>
          <a:xfrm>
            <a:off x="3016700" y="420945"/>
            <a:ext cx="410230" cy="542079"/>
          </a:xfrm>
          <a:prstGeom prst="downArrow">
            <a:avLst>
              <a:gd name="adj1" fmla="val 43493"/>
              <a:gd name="adj2" fmla="val 46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AD8E5542-E2C0-4B1D-8490-4CF6FD844712}"/>
              </a:ext>
            </a:extLst>
          </p:cNvPr>
          <p:cNvSpPr/>
          <p:nvPr/>
        </p:nvSpPr>
        <p:spPr>
          <a:xfrm>
            <a:off x="102490" y="2287336"/>
            <a:ext cx="3184581" cy="1754326"/>
          </a:xfrm>
          <a:prstGeom prst="rect">
            <a:avLst/>
          </a:prstGeom>
          <a:ln w="28575">
            <a:solidFill>
              <a:srgbClr val="00B0F0"/>
            </a:solidFill>
            <a:prstDash val="dash"/>
          </a:ln>
        </p:spPr>
        <p:txBody>
          <a:bodyPr wrap="square">
            <a:spAutoFit/>
          </a:bodyPr>
          <a:lstStyle/>
          <a:p>
            <a:pPr algn="just"/>
            <a:r>
              <a:rPr lang="en-US" sz="1200" b="1" dirty="0"/>
              <a:t>Describe how blood flows around the heart:</a:t>
            </a:r>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
        <p:nvSpPr>
          <p:cNvPr id="21" name="Rectangle 20">
            <a:extLst>
              <a:ext uri="{FF2B5EF4-FFF2-40B4-BE49-F238E27FC236}">
                <a16:creationId xmlns:a16="http://schemas.microsoft.com/office/drawing/2014/main" id="{CD2A381A-F92B-4A45-B0FD-91551F644B9F}"/>
              </a:ext>
            </a:extLst>
          </p:cNvPr>
          <p:cNvSpPr/>
          <p:nvPr/>
        </p:nvSpPr>
        <p:spPr>
          <a:xfrm>
            <a:off x="4146086" y="4041662"/>
            <a:ext cx="2614677" cy="1384995"/>
          </a:xfrm>
          <a:prstGeom prst="rect">
            <a:avLst/>
          </a:prstGeom>
          <a:ln w="28575">
            <a:solidFill>
              <a:srgbClr val="00B0F0"/>
            </a:solidFill>
            <a:prstDash val="dash"/>
          </a:ln>
        </p:spPr>
        <p:txBody>
          <a:bodyPr wrap="square">
            <a:spAutoFit/>
          </a:bodyPr>
          <a:lstStyle/>
          <a:p>
            <a:pPr algn="just"/>
            <a:r>
              <a:rPr lang="en-US" sz="1200" b="1" dirty="0"/>
              <a:t>What happens when the pacemaker stops working properly?</a:t>
            </a:r>
          </a:p>
          <a:p>
            <a:pPr algn="just"/>
            <a:r>
              <a:rPr lang="en-US" sz="1200" b="1" dirty="0"/>
              <a:t>___________________________________________________________________________________________________________________________________________________________</a:t>
            </a:r>
            <a:endParaRPr lang="en-GB" sz="1200" b="1" dirty="0"/>
          </a:p>
        </p:txBody>
      </p:sp>
      <p:sp>
        <p:nvSpPr>
          <p:cNvPr id="23" name="Rectangle 22">
            <a:extLst>
              <a:ext uri="{FF2B5EF4-FFF2-40B4-BE49-F238E27FC236}">
                <a16:creationId xmlns:a16="http://schemas.microsoft.com/office/drawing/2014/main" id="{045DD7FD-C638-4364-AB35-B0C17EBB1227}"/>
              </a:ext>
            </a:extLst>
          </p:cNvPr>
          <p:cNvSpPr/>
          <p:nvPr/>
        </p:nvSpPr>
        <p:spPr>
          <a:xfrm>
            <a:off x="97237" y="4135680"/>
            <a:ext cx="3898566" cy="1277273"/>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b="1" dirty="0"/>
              <a:t>The heart beat</a:t>
            </a:r>
          </a:p>
          <a:p>
            <a:pPr algn="just"/>
            <a:r>
              <a:rPr lang="en-US" sz="1100" dirty="0"/>
              <a:t>Specialised cells in the right atrium generate electrical signals that make the heart contract independently of the nervous system. These specialised cells act as a natural pacemaker.</a:t>
            </a:r>
          </a:p>
          <a:p>
            <a:pPr algn="just"/>
            <a:r>
              <a:rPr lang="en-US" sz="1100" dirty="0"/>
              <a:t>A wave of contraction spreads across the heart - to the left atrium and then to the ventricles. This enables the ventricles to contract together.</a:t>
            </a:r>
          </a:p>
        </p:txBody>
      </p:sp>
      <p:sp>
        <p:nvSpPr>
          <p:cNvPr id="15" name="Rectangle 14">
            <a:extLst>
              <a:ext uri="{FF2B5EF4-FFF2-40B4-BE49-F238E27FC236}">
                <a16:creationId xmlns:a16="http://schemas.microsoft.com/office/drawing/2014/main" id="{A1C0C631-05F1-473D-82BF-72E565E3D68D}"/>
              </a:ext>
            </a:extLst>
          </p:cNvPr>
          <p:cNvSpPr/>
          <p:nvPr/>
        </p:nvSpPr>
        <p:spPr>
          <a:xfrm>
            <a:off x="4130507" y="5580898"/>
            <a:ext cx="2614677" cy="330859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b="1" dirty="0"/>
              <a:t>Coronary heart disease</a:t>
            </a:r>
          </a:p>
          <a:p>
            <a:pPr algn="just"/>
            <a:r>
              <a:rPr lang="en-US" sz="1100" dirty="0"/>
              <a:t>The heart is a muscular pump. Like all muscles, it needs oxygen for aerobic respiration to contract. The coronary arteries supply blood, and therefore oxygen, to the heart muscle.</a:t>
            </a:r>
          </a:p>
          <a:p>
            <a:pPr algn="just"/>
            <a:r>
              <a:rPr lang="en-US" sz="1100" dirty="0"/>
              <a:t>The coronary arteries may become blocked by a build-up of fatty material, caused by certain kinds of 'bad' cholesterol. As the fatty material increases, one or more coronary arteries narrow, and can become blocked.</a:t>
            </a:r>
          </a:p>
          <a:p>
            <a:pPr algn="just"/>
            <a:r>
              <a:rPr lang="en-US" sz="1100" dirty="0"/>
              <a:t>If a blockage builds up, the amount of oxygen reaching the heart muscle is reduced. A person will develop chest pain, and if left untreated, a heart attack is the result. This can cause damage to, or death of the heart muscle. Part of the heart muscle, or the whole heart, will die</a:t>
            </a:r>
          </a:p>
        </p:txBody>
      </p:sp>
      <p:sp>
        <p:nvSpPr>
          <p:cNvPr id="16" name="Rectangle 15">
            <a:extLst>
              <a:ext uri="{FF2B5EF4-FFF2-40B4-BE49-F238E27FC236}">
                <a16:creationId xmlns:a16="http://schemas.microsoft.com/office/drawing/2014/main" id="{182C8CCD-30E9-46C8-9E7B-158CE0734B57}"/>
              </a:ext>
            </a:extLst>
          </p:cNvPr>
          <p:cNvSpPr/>
          <p:nvPr/>
        </p:nvSpPr>
        <p:spPr>
          <a:xfrm>
            <a:off x="97237" y="5557815"/>
            <a:ext cx="3898566" cy="815608"/>
          </a:xfrm>
          <a:prstGeom prst="rect">
            <a:avLst/>
          </a:prstGeom>
          <a:ln w="28575">
            <a:solidFill>
              <a:srgbClr val="FFFF00"/>
            </a:solidFill>
            <a:prstDash val="solid"/>
          </a:ln>
        </p:spPr>
        <p:txBody>
          <a:bodyPr wrap="square">
            <a:spAutoFit/>
          </a:bodyPr>
          <a:lstStyle/>
          <a:p>
            <a:pPr algn="just"/>
            <a:r>
              <a:rPr lang="en-US" sz="1100" b="1" dirty="0"/>
              <a:t>What is CHD?</a:t>
            </a:r>
            <a:endParaRPr lang="en-US" sz="1100" dirty="0"/>
          </a:p>
          <a:p>
            <a:pPr algn="just"/>
            <a:r>
              <a:rPr lang="en-US" sz="1200" b="1" dirty="0"/>
              <a:t>________________________________________________________________________________________________________________________________________________</a:t>
            </a:r>
            <a:endParaRPr lang="en-GB" sz="1200" b="1" dirty="0"/>
          </a:p>
        </p:txBody>
      </p:sp>
      <p:pic>
        <p:nvPicPr>
          <p:cNvPr id="2" name="Picture 1">
            <a:extLst>
              <a:ext uri="{FF2B5EF4-FFF2-40B4-BE49-F238E27FC236}">
                <a16:creationId xmlns:a16="http://schemas.microsoft.com/office/drawing/2014/main" id="{8800EA67-60F6-4874-8056-F309D0A46724}"/>
              </a:ext>
            </a:extLst>
          </p:cNvPr>
          <p:cNvPicPr>
            <a:picLocks noChangeAspect="1"/>
          </p:cNvPicPr>
          <p:nvPr/>
        </p:nvPicPr>
        <p:blipFill rotWithShape="1">
          <a:blip r:embed="rId2"/>
          <a:srcRect r="24869"/>
          <a:stretch/>
        </p:blipFill>
        <p:spPr>
          <a:xfrm>
            <a:off x="3462682" y="800220"/>
            <a:ext cx="3415028" cy="3008406"/>
          </a:xfrm>
          <a:prstGeom prst="rect">
            <a:avLst/>
          </a:prstGeom>
        </p:spPr>
      </p:pic>
      <p:sp>
        <p:nvSpPr>
          <p:cNvPr id="22" name="Rectangle 21">
            <a:extLst>
              <a:ext uri="{FF2B5EF4-FFF2-40B4-BE49-F238E27FC236}">
                <a16:creationId xmlns:a16="http://schemas.microsoft.com/office/drawing/2014/main" id="{022AA1CD-4542-4983-9CA3-D71D816FE5A7}"/>
              </a:ext>
            </a:extLst>
          </p:cNvPr>
          <p:cNvSpPr/>
          <p:nvPr/>
        </p:nvSpPr>
        <p:spPr>
          <a:xfrm>
            <a:off x="97237" y="6492996"/>
            <a:ext cx="3898566" cy="815608"/>
          </a:xfrm>
          <a:prstGeom prst="rect">
            <a:avLst/>
          </a:prstGeom>
          <a:ln w="28575">
            <a:solidFill>
              <a:srgbClr val="FFFF00"/>
            </a:solidFill>
            <a:prstDash val="solid"/>
          </a:ln>
        </p:spPr>
        <p:txBody>
          <a:bodyPr wrap="square">
            <a:spAutoFit/>
          </a:bodyPr>
          <a:lstStyle/>
          <a:p>
            <a:pPr algn="just"/>
            <a:r>
              <a:rPr lang="en-US" sz="1100" b="1" dirty="0"/>
              <a:t>How is CHD caused?</a:t>
            </a:r>
            <a:endParaRPr lang="en-US" sz="1100" dirty="0"/>
          </a:p>
          <a:p>
            <a:pPr algn="just"/>
            <a:r>
              <a:rPr lang="en-US" sz="1200" b="1" dirty="0"/>
              <a:t>________________________________________________________________________________________________________________________________________________</a:t>
            </a:r>
            <a:endParaRPr lang="en-GB" sz="1200" b="1" dirty="0"/>
          </a:p>
        </p:txBody>
      </p:sp>
      <p:sp>
        <p:nvSpPr>
          <p:cNvPr id="24" name="Rectangle 23">
            <a:extLst>
              <a:ext uri="{FF2B5EF4-FFF2-40B4-BE49-F238E27FC236}">
                <a16:creationId xmlns:a16="http://schemas.microsoft.com/office/drawing/2014/main" id="{B68C4580-F632-4A87-A9E1-3C52A83BF58F}"/>
              </a:ext>
            </a:extLst>
          </p:cNvPr>
          <p:cNvSpPr/>
          <p:nvPr/>
        </p:nvSpPr>
        <p:spPr>
          <a:xfrm>
            <a:off x="97237" y="7429781"/>
            <a:ext cx="3898566" cy="1554272"/>
          </a:xfrm>
          <a:prstGeom prst="rect">
            <a:avLst/>
          </a:prstGeom>
          <a:ln w="28575">
            <a:solidFill>
              <a:srgbClr val="FFFF00"/>
            </a:solidFill>
            <a:prstDash val="solid"/>
          </a:ln>
        </p:spPr>
        <p:txBody>
          <a:bodyPr wrap="square">
            <a:spAutoFit/>
          </a:bodyPr>
          <a:lstStyle/>
          <a:p>
            <a:pPr algn="just"/>
            <a:r>
              <a:rPr lang="en-US" sz="1100" b="1" dirty="0"/>
              <a:t>Describe the treatments for CHD</a:t>
            </a:r>
            <a:endParaRPr lang="en-US" sz="1100" dirty="0"/>
          </a:p>
          <a:p>
            <a:pPr algn="just"/>
            <a:r>
              <a:rPr lang="en-US" sz="1200"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200" b="1" dirty="0"/>
          </a:p>
        </p:txBody>
      </p:sp>
    </p:spTree>
    <p:extLst>
      <p:ext uri="{BB962C8B-B14F-4D97-AF65-F5344CB8AC3E}">
        <p14:creationId xmlns:p14="http://schemas.microsoft.com/office/powerpoint/2010/main" val="261291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61AB1D5-46D3-59D1-2B68-632BE9731D4E}"/>
              </a:ext>
            </a:extLst>
          </p:cNvPr>
          <p:cNvPicPr>
            <a:picLocks noChangeAspect="1"/>
          </p:cNvPicPr>
          <p:nvPr/>
        </p:nvPicPr>
        <p:blipFill>
          <a:blip r:embed="rId2"/>
          <a:stretch>
            <a:fillRect/>
          </a:stretch>
        </p:blipFill>
        <p:spPr>
          <a:xfrm>
            <a:off x="0" y="0"/>
            <a:ext cx="6858000" cy="9144000"/>
          </a:xfrm>
          <a:prstGeom prst="rect">
            <a:avLst/>
          </a:prstGeom>
        </p:spPr>
      </p:pic>
      <p:sp>
        <p:nvSpPr>
          <p:cNvPr id="5" name="TextBox 4">
            <a:extLst>
              <a:ext uri="{FF2B5EF4-FFF2-40B4-BE49-F238E27FC236}">
                <a16:creationId xmlns:a16="http://schemas.microsoft.com/office/drawing/2014/main" id="{CD88466C-4A7F-6581-C065-0F7F1AEC9599}"/>
              </a:ext>
            </a:extLst>
          </p:cNvPr>
          <p:cNvSpPr txBox="1"/>
          <p:nvPr/>
        </p:nvSpPr>
        <p:spPr>
          <a:xfrm>
            <a:off x="181866" y="6593553"/>
            <a:ext cx="10630513"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Follow me on social media to stay in touch</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2C1EAFA8-0B77-BD02-E1B8-BE5054BB4AA7}"/>
              </a:ext>
            </a:extLst>
          </p:cNvPr>
          <p:cNvSpPr txBox="1"/>
          <p:nvPr/>
        </p:nvSpPr>
        <p:spPr>
          <a:xfrm>
            <a:off x="181867" y="7888002"/>
            <a:ext cx="6555818"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Keep up to date with my new content:</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2" descr="Creating Social Media Share Buttons | by David Olurebi | Medium">
            <a:hlinkClick r:id="rId3"/>
            <a:extLst>
              <a:ext uri="{FF2B5EF4-FFF2-40B4-BE49-F238E27FC236}">
                <a16:creationId xmlns:a16="http://schemas.microsoft.com/office/drawing/2014/main" id="{8709037B-2D2A-2871-6025-219AB18D8A6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65745" b="50000"/>
          <a:stretch/>
        </p:blipFill>
        <p:spPr bwMode="auto">
          <a:xfrm>
            <a:off x="1538488" y="7055218"/>
            <a:ext cx="585949" cy="64145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reating Social Media Share Buttons | by David Olurebi | Medium">
            <a:hlinkClick r:id="rId5"/>
            <a:extLst>
              <a:ext uri="{FF2B5EF4-FFF2-40B4-BE49-F238E27FC236}">
                <a16:creationId xmlns:a16="http://schemas.microsoft.com/office/drawing/2014/main" id="{FE4668F3-07B4-061C-992D-2AB8D9BFDF3C}"/>
              </a:ext>
            </a:extLst>
          </p:cNvPr>
          <p:cNvPicPr/>
          <p:nvPr/>
        </p:nvPicPr>
        <p:blipFill rotWithShape="1">
          <a:blip r:embed="rId4">
            <a:extLst>
              <a:ext uri="{28A0092B-C50C-407E-A947-70E740481C1C}">
                <a14:useLocalDpi xmlns:a14="http://schemas.microsoft.com/office/drawing/2010/main" val="0"/>
              </a:ext>
            </a:extLst>
          </a:blip>
          <a:srcRect l="34652" r="34165" b="51080"/>
          <a:stretch/>
        </p:blipFill>
        <p:spPr bwMode="auto">
          <a:xfrm>
            <a:off x="2289097" y="7069078"/>
            <a:ext cx="533400" cy="62759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reating Social Media Share Buttons | by David Olurebi | Medium">
            <a:hlinkClick r:id="rId6"/>
            <a:extLst>
              <a:ext uri="{FF2B5EF4-FFF2-40B4-BE49-F238E27FC236}">
                <a16:creationId xmlns:a16="http://schemas.microsoft.com/office/drawing/2014/main" id="{9D724994-7DC6-00DB-75CF-70F7C0A36D1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5745" b="50000"/>
          <a:stretch/>
        </p:blipFill>
        <p:spPr bwMode="auto">
          <a:xfrm>
            <a:off x="3056268" y="7069078"/>
            <a:ext cx="585949" cy="64145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reating Social Media Share Buttons | by David Olurebi | Medium">
            <a:hlinkClick r:id="rId7"/>
            <a:extLst>
              <a:ext uri="{FF2B5EF4-FFF2-40B4-BE49-F238E27FC236}">
                <a16:creationId xmlns:a16="http://schemas.microsoft.com/office/drawing/2014/main" id="{0C10102D-C99F-EFEB-B6C6-D7486B9749F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4255" t="50000" r="34563"/>
          <a:stretch/>
        </p:blipFill>
        <p:spPr bwMode="auto">
          <a:xfrm>
            <a:off x="3784545" y="7120116"/>
            <a:ext cx="533400" cy="64145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reating Social Media Share Buttons | by David Olurebi | Medium">
            <a:hlinkClick r:id="rId8"/>
            <a:extLst>
              <a:ext uri="{FF2B5EF4-FFF2-40B4-BE49-F238E27FC236}">
                <a16:creationId xmlns:a16="http://schemas.microsoft.com/office/drawing/2014/main" id="{667B59A2-C43B-952A-BD9E-96C4CC0F7F3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749" t="50000"/>
          <a:stretch/>
        </p:blipFill>
        <p:spPr bwMode="auto">
          <a:xfrm>
            <a:off x="4640224" y="7120115"/>
            <a:ext cx="568783" cy="6414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hlinkClick r:id="rId9"/>
            <a:extLst>
              <a:ext uri="{FF2B5EF4-FFF2-40B4-BE49-F238E27FC236}">
                <a16:creationId xmlns:a16="http://schemas.microsoft.com/office/drawing/2014/main" id="{F8C9123E-1A57-C29C-3133-2D24E1C8A5FA}"/>
              </a:ext>
            </a:extLst>
          </p:cNvPr>
          <p:cNvPicPr>
            <a:picLocks noChangeAspect="1"/>
          </p:cNvPicPr>
          <p:nvPr/>
        </p:nvPicPr>
        <p:blipFill>
          <a:blip r:embed="rId10"/>
          <a:stretch>
            <a:fillRect/>
          </a:stretch>
        </p:blipFill>
        <p:spPr>
          <a:xfrm>
            <a:off x="1831462" y="8410202"/>
            <a:ext cx="3517697" cy="493819"/>
          </a:xfrm>
          <a:prstGeom prst="rect">
            <a:avLst/>
          </a:prstGeom>
        </p:spPr>
      </p:pic>
      <p:sp>
        <p:nvSpPr>
          <p:cNvPr id="13" name="Rectangle 12">
            <a:extLst>
              <a:ext uri="{FF2B5EF4-FFF2-40B4-BE49-F238E27FC236}">
                <a16:creationId xmlns:a16="http://schemas.microsoft.com/office/drawing/2014/main" id="{240C70AA-9D1A-6EBE-7D76-FC2E8B5245FC}"/>
              </a:ext>
            </a:extLst>
          </p:cNvPr>
          <p:cNvSpPr/>
          <p:nvPr/>
        </p:nvSpPr>
        <p:spPr>
          <a:xfrm>
            <a:off x="402840" y="4032301"/>
            <a:ext cx="2653427" cy="2380245"/>
          </a:xfrm>
          <a:prstGeom prst="rect">
            <a:avLst/>
          </a:prstGeom>
          <a:solidFill>
            <a:schemeClr val="bg1"/>
          </a:solid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TextBox 13">
            <a:hlinkClick r:id="rId11"/>
            <a:extLst>
              <a:ext uri="{FF2B5EF4-FFF2-40B4-BE49-F238E27FC236}">
                <a16:creationId xmlns:a16="http://schemas.microsoft.com/office/drawing/2014/main" id="{B44B7E01-518A-5A10-A601-09209E4CEF1A}"/>
              </a:ext>
            </a:extLst>
          </p:cNvPr>
          <p:cNvSpPr txBox="1"/>
          <p:nvPr/>
        </p:nvSpPr>
        <p:spPr>
          <a:xfrm>
            <a:off x="549037" y="4181605"/>
            <a:ext cx="2338542" cy="52322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Aptos" panose="02110004020202020204"/>
                <a:ea typeface="+mn-ea"/>
                <a:cs typeface="+mn-cs"/>
              </a:rPr>
              <a:t>Click here to access my </a:t>
            </a:r>
            <a:r>
              <a:rPr kumimoji="0" lang="en-GB" sz="1400" b="1" i="0" u="none" strike="noStrike" kern="1200" cap="none" spc="0" normalizeH="0" baseline="0" noProof="0" dirty="0" err="1">
                <a:ln>
                  <a:noFill/>
                </a:ln>
                <a:solidFill>
                  <a:prstClr val="black"/>
                </a:solidFill>
                <a:effectLst/>
                <a:uLnTx/>
                <a:uFillTx/>
                <a:latin typeface="Aptos" panose="02110004020202020204"/>
                <a:ea typeface="+mn-ea"/>
                <a:cs typeface="+mn-cs"/>
              </a:rPr>
              <a:t>youtube</a:t>
            </a:r>
            <a:r>
              <a:rPr kumimoji="0" lang="en-GB" sz="1400" b="1" i="0" u="none" strike="noStrike" kern="1200" cap="none" spc="0" normalizeH="0" baseline="0" noProof="0" dirty="0">
                <a:ln>
                  <a:noFill/>
                </a:ln>
                <a:solidFill>
                  <a:prstClr val="black"/>
                </a:solidFill>
                <a:effectLst/>
                <a:uLnTx/>
                <a:uFillTx/>
                <a:latin typeface="Aptos" panose="02110004020202020204"/>
                <a:ea typeface="+mn-ea"/>
                <a:cs typeface="+mn-cs"/>
              </a:rPr>
              <a:t> videos</a:t>
            </a:r>
          </a:p>
        </p:txBody>
      </p:sp>
      <p:sp>
        <p:nvSpPr>
          <p:cNvPr id="16" name="Rectangle 15">
            <a:extLst>
              <a:ext uri="{FF2B5EF4-FFF2-40B4-BE49-F238E27FC236}">
                <a16:creationId xmlns:a16="http://schemas.microsoft.com/office/drawing/2014/main" id="{79F371CF-2DD3-9FE4-95D6-D7F2A1B89C68}"/>
              </a:ext>
            </a:extLst>
          </p:cNvPr>
          <p:cNvSpPr/>
          <p:nvPr/>
        </p:nvSpPr>
        <p:spPr>
          <a:xfrm>
            <a:off x="3313510" y="4032301"/>
            <a:ext cx="3141650" cy="2380245"/>
          </a:xfrm>
          <a:prstGeom prst="rect">
            <a:avLst/>
          </a:prstGeom>
          <a:solidFill>
            <a:schemeClr val="bg1"/>
          </a:solid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7" name="TextBox 16">
            <a:extLst>
              <a:ext uri="{FF2B5EF4-FFF2-40B4-BE49-F238E27FC236}">
                <a16:creationId xmlns:a16="http://schemas.microsoft.com/office/drawing/2014/main" id="{815893D7-5996-C913-F8FC-365A8A445234}"/>
              </a:ext>
            </a:extLst>
          </p:cNvPr>
          <p:cNvSpPr txBox="1"/>
          <p:nvPr/>
        </p:nvSpPr>
        <p:spPr>
          <a:xfrm>
            <a:off x="3202465" y="4086660"/>
            <a:ext cx="3252696"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Resources that this activity would work well with</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7">
            <a:hlinkClick r:id="rId12"/>
            <a:extLst>
              <a:ext uri="{FF2B5EF4-FFF2-40B4-BE49-F238E27FC236}">
                <a16:creationId xmlns:a16="http://schemas.microsoft.com/office/drawing/2014/main" id="{73842A33-4CC3-ED2D-3E8F-77BB3EEB177A}"/>
              </a:ext>
            </a:extLst>
          </p:cNvPr>
          <p:cNvSpPr txBox="1"/>
          <p:nvPr/>
        </p:nvSpPr>
        <p:spPr>
          <a:xfrm>
            <a:off x="3459107" y="4807498"/>
            <a:ext cx="2849856"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Aptos" panose="02110004020202020204"/>
                <a:ea typeface="+mn-ea"/>
                <a:cs typeface="+mn-cs"/>
              </a:rPr>
              <a:t>Lesson on TES</a:t>
            </a:r>
          </a:p>
        </p:txBody>
      </p:sp>
      <p:sp>
        <p:nvSpPr>
          <p:cNvPr id="19" name="TextBox 18">
            <a:hlinkClick r:id="rId13"/>
            <a:extLst>
              <a:ext uri="{FF2B5EF4-FFF2-40B4-BE49-F238E27FC236}">
                <a16:creationId xmlns:a16="http://schemas.microsoft.com/office/drawing/2014/main" id="{A6B715A4-B4C1-D925-DB55-C751830CEEFE}"/>
              </a:ext>
            </a:extLst>
          </p:cNvPr>
          <p:cNvSpPr txBox="1"/>
          <p:nvPr/>
        </p:nvSpPr>
        <p:spPr>
          <a:xfrm>
            <a:off x="3459107" y="5361934"/>
            <a:ext cx="2849856"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Aptos" panose="02110004020202020204"/>
                <a:ea typeface="+mn-ea"/>
                <a:cs typeface="+mn-cs"/>
              </a:rPr>
              <a:t>Lesson on TPT</a:t>
            </a:r>
            <a:endParaRPr kumimoji="0" lang="en-GB" sz="18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3" name="Picture 2">
            <a:extLst>
              <a:ext uri="{FF2B5EF4-FFF2-40B4-BE49-F238E27FC236}">
                <a16:creationId xmlns:a16="http://schemas.microsoft.com/office/drawing/2014/main" id="{FEE11CC2-98D0-B0CA-371C-73C4A8BEBC4D}"/>
              </a:ext>
            </a:extLst>
          </p:cNvPr>
          <p:cNvPicPr>
            <a:picLocks noChangeAspect="1"/>
          </p:cNvPicPr>
          <p:nvPr/>
        </p:nvPicPr>
        <p:blipFill rotWithShape="1">
          <a:blip r:embed="rId14"/>
          <a:srcRect l="10547" t="51349" r="70209" b="27538"/>
          <a:stretch/>
        </p:blipFill>
        <p:spPr>
          <a:xfrm>
            <a:off x="549037" y="4896150"/>
            <a:ext cx="2361633" cy="1457424"/>
          </a:xfrm>
          <a:prstGeom prst="rect">
            <a:avLst/>
          </a:prstGeom>
        </p:spPr>
      </p:pic>
    </p:spTree>
    <p:extLst>
      <p:ext uri="{BB962C8B-B14F-4D97-AF65-F5344CB8AC3E}">
        <p14:creationId xmlns:p14="http://schemas.microsoft.com/office/powerpoint/2010/main" val="17555148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803</TotalTime>
  <Words>346</Words>
  <Application>Microsoft Office PowerPoint</Application>
  <PresentationFormat>On-screen Show (4:3)</PresentationFormat>
  <Paragraphs>28</Paragraphs>
  <Slides>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vt:i4>
      </vt:variant>
    </vt:vector>
  </HeadingPairs>
  <TitlesOfParts>
    <vt:vector size="10" baseType="lpstr">
      <vt:lpstr>Aptos</vt:lpstr>
      <vt:lpstr>Aptos Display</vt:lpstr>
      <vt:lpstr>Arial</vt:lpstr>
      <vt:lpstr>Calibri</vt:lpstr>
      <vt:lpstr>Calibri Light</vt:lpstr>
      <vt:lpstr>Comic Sans MS</vt:lpstr>
      <vt:lpstr>Office Theme</vt:lpstr>
      <vt:lpstr>1_Office Theme</vt:lpstr>
      <vt:lpstr>The Heart Practice Question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Operon</dc:title>
  <dc:creator>Chalky Chalk</dc:creator>
  <cp:lastModifiedBy>Mr D Chalk</cp:lastModifiedBy>
  <cp:revision>27</cp:revision>
  <dcterms:created xsi:type="dcterms:W3CDTF">2019-02-02T18:17:28Z</dcterms:created>
  <dcterms:modified xsi:type="dcterms:W3CDTF">2024-06-09T08:00:17Z</dcterms:modified>
</cp:coreProperties>
</file>