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51ED-13B7-4E52-984E-F061917B6F8F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8B6E-E796-48EC-B789-FBBBB5CCD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288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51ED-13B7-4E52-984E-F061917B6F8F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8B6E-E796-48EC-B789-FBBBB5CCD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94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51ED-13B7-4E52-984E-F061917B6F8F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8B6E-E796-48EC-B789-FBBBB5CCD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81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51ED-13B7-4E52-984E-F061917B6F8F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8B6E-E796-48EC-B789-FBBBB5CCD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55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51ED-13B7-4E52-984E-F061917B6F8F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8B6E-E796-48EC-B789-FBBBB5CCD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24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51ED-13B7-4E52-984E-F061917B6F8F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8B6E-E796-48EC-B789-FBBBB5CCD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33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51ED-13B7-4E52-984E-F061917B6F8F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8B6E-E796-48EC-B789-FBBBB5CCD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77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51ED-13B7-4E52-984E-F061917B6F8F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8B6E-E796-48EC-B789-FBBBB5CCD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11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51ED-13B7-4E52-984E-F061917B6F8F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8B6E-E796-48EC-B789-FBBBB5CCD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189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51ED-13B7-4E52-984E-F061917B6F8F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8B6E-E796-48EC-B789-FBBBB5CCD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1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51ED-13B7-4E52-984E-F061917B6F8F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48B6E-E796-48EC-B789-FBBBB5CCD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511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B51ED-13B7-4E52-984E-F061917B6F8F}" type="datetimeFigureOut">
              <a:rPr lang="en-GB" smtClean="0"/>
              <a:t>07/02/2019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48B6E-E796-48EC-B789-FBBBB5CCD2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67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D58F1AD-5C8E-4E8B-977D-D04E88DD4CF2}"/>
              </a:ext>
            </a:extLst>
          </p:cNvPr>
          <p:cNvSpPr/>
          <p:nvPr/>
        </p:nvSpPr>
        <p:spPr>
          <a:xfrm>
            <a:off x="30822" y="729465"/>
            <a:ext cx="1720066" cy="2164476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500543-BF42-4620-AD99-626F3D8B4B8C}"/>
              </a:ext>
            </a:extLst>
          </p:cNvPr>
          <p:cNvCxnSpPr>
            <a:cxnSpLocks/>
          </p:cNvCxnSpPr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6D5369-72C6-4A36-BF5A-C1B914EC8EF0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9144000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D7AE605-EB14-4BF5-B870-2264E4CC9F99}"/>
              </a:ext>
            </a:extLst>
          </p:cNvPr>
          <p:cNvSpPr/>
          <p:nvPr/>
        </p:nvSpPr>
        <p:spPr>
          <a:xfrm>
            <a:off x="0" y="0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400" b="1" dirty="0"/>
              <a:t>Explain what open circulation is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AAF625-0FD3-4A0A-9CF1-C8021A7364D1}"/>
              </a:ext>
            </a:extLst>
          </p:cNvPr>
          <p:cNvSpPr/>
          <p:nvPr/>
        </p:nvSpPr>
        <p:spPr>
          <a:xfrm>
            <a:off x="0" y="3452297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400" b="1" dirty="0"/>
              <a:t>Explain what a double circulation system is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065EC96-CC6E-4988-9D52-543DBDBFD867}"/>
              </a:ext>
            </a:extLst>
          </p:cNvPr>
          <p:cNvSpPr/>
          <p:nvPr/>
        </p:nvSpPr>
        <p:spPr>
          <a:xfrm>
            <a:off x="4572000" y="-1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400" b="1" dirty="0"/>
              <a:t>Explain what single closed circulation is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A7B255-AD09-420E-953B-21AABE10B3AD}"/>
              </a:ext>
            </a:extLst>
          </p:cNvPr>
          <p:cNvSpPr/>
          <p:nvPr/>
        </p:nvSpPr>
        <p:spPr>
          <a:xfrm>
            <a:off x="4561840" y="3452297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400" b="1" dirty="0"/>
              <a:t>Explain the structure &amp; function of arteries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58B38-46D9-4208-88EA-A327C6197326}"/>
              </a:ext>
            </a:extLst>
          </p:cNvPr>
          <p:cNvSpPr txBox="1"/>
          <p:nvPr/>
        </p:nvSpPr>
        <p:spPr>
          <a:xfrm>
            <a:off x="64213" y="835400"/>
            <a:ext cx="16866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 information to 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How the blood is moved through organisms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What fluids are involved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What are the limitations of open circulation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ABF8F78-6208-4DA7-BA7A-C615C8F76270}"/>
              </a:ext>
            </a:extLst>
          </p:cNvPr>
          <p:cNvSpPr/>
          <p:nvPr/>
        </p:nvSpPr>
        <p:spPr>
          <a:xfrm>
            <a:off x="4644946" y="760197"/>
            <a:ext cx="1720066" cy="2164476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72AA04-1B56-4D1D-8D9B-34A07AC7FE73}"/>
              </a:ext>
            </a:extLst>
          </p:cNvPr>
          <p:cNvSpPr txBox="1"/>
          <p:nvPr/>
        </p:nvSpPr>
        <p:spPr>
          <a:xfrm>
            <a:off x="4678337" y="774692"/>
            <a:ext cx="16866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 information to 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How is blood moved through fish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How does the blood move through the heart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What are the limitations of this type of circulation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DBB49F6-70F2-401A-956F-7E2685650D18}"/>
              </a:ext>
            </a:extLst>
          </p:cNvPr>
          <p:cNvSpPr/>
          <p:nvPr/>
        </p:nvSpPr>
        <p:spPr>
          <a:xfrm>
            <a:off x="64213" y="3997187"/>
            <a:ext cx="1720066" cy="2492990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ED58CE-5057-44C3-BE18-1DF1C0847DA2}"/>
              </a:ext>
            </a:extLst>
          </p:cNvPr>
          <p:cNvSpPr txBox="1"/>
          <p:nvPr/>
        </p:nvSpPr>
        <p:spPr>
          <a:xfrm>
            <a:off x="130995" y="3997187"/>
            <a:ext cx="168667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 information to 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How blood is moved around the body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What happens to the blood in the organs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What happens to the blood in the lungs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What is the blood pressure like in different parts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9C9961D-E242-425D-ADBB-810301D19753}"/>
              </a:ext>
            </a:extLst>
          </p:cNvPr>
          <p:cNvSpPr/>
          <p:nvPr/>
        </p:nvSpPr>
        <p:spPr>
          <a:xfrm>
            <a:off x="4688069" y="4089834"/>
            <a:ext cx="1720066" cy="2308324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1D22B6-BC3E-4F64-8516-855972CFE8A6}"/>
              </a:ext>
            </a:extLst>
          </p:cNvPr>
          <p:cNvSpPr txBox="1"/>
          <p:nvPr/>
        </p:nvSpPr>
        <p:spPr>
          <a:xfrm>
            <a:off x="4721460" y="4127204"/>
            <a:ext cx="16866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 information to 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Blood pressure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How is blood pressure controlled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What are the key adaptations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What role is played by the elastic tissue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What role is played by the smooth muscle</a:t>
            </a:r>
          </a:p>
        </p:txBody>
      </p:sp>
      <p:pic>
        <p:nvPicPr>
          <p:cNvPr id="7" name="Picture 2" descr="Image result for open circulation">
            <a:extLst>
              <a:ext uri="{FF2B5EF4-FFF2-40B4-BE49-F238E27FC236}">
                <a16:creationId xmlns:a16="http://schemas.microsoft.com/office/drawing/2014/main" id="{174C6AE6-F8AF-441E-A163-0C718E6B079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1" y="489155"/>
            <a:ext cx="2009140" cy="2711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2A21FF5C-825C-4DB7-BE88-D3BE5B48982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3861332"/>
            <a:ext cx="1524000" cy="2996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open circulation diagram">
            <a:extLst>
              <a:ext uri="{FF2B5EF4-FFF2-40B4-BE49-F238E27FC236}">
                <a16:creationId xmlns:a16="http://schemas.microsoft.com/office/drawing/2014/main" id="{C6E75214-D091-4D2B-8E1D-CD45DC63833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825" y="985682"/>
            <a:ext cx="2390775" cy="1482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DD0C8D2-60A4-4096-A7A2-B2933D55045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0939" t="12616" r="14222"/>
          <a:stretch/>
        </p:blipFill>
        <p:spPr>
          <a:xfrm>
            <a:off x="6564246" y="4223683"/>
            <a:ext cx="2515541" cy="225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301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D58F1AD-5C8E-4E8B-977D-D04E88DD4CF2}"/>
              </a:ext>
            </a:extLst>
          </p:cNvPr>
          <p:cNvSpPr/>
          <p:nvPr/>
        </p:nvSpPr>
        <p:spPr>
          <a:xfrm>
            <a:off x="30822" y="729465"/>
            <a:ext cx="1720066" cy="2164476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500543-BF42-4620-AD99-626F3D8B4B8C}"/>
              </a:ext>
            </a:extLst>
          </p:cNvPr>
          <p:cNvCxnSpPr>
            <a:cxnSpLocks/>
          </p:cNvCxnSpPr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6D5369-72C6-4A36-BF5A-C1B914EC8EF0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9144000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D7AE605-EB14-4BF5-B870-2264E4CC9F99}"/>
              </a:ext>
            </a:extLst>
          </p:cNvPr>
          <p:cNvSpPr/>
          <p:nvPr/>
        </p:nvSpPr>
        <p:spPr>
          <a:xfrm>
            <a:off x="0" y="0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400" b="1" dirty="0"/>
              <a:t>Explain the structure &amp; function of veins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AAF625-0FD3-4A0A-9CF1-C8021A7364D1}"/>
              </a:ext>
            </a:extLst>
          </p:cNvPr>
          <p:cNvSpPr/>
          <p:nvPr/>
        </p:nvSpPr>
        <p:spPr>
          <a:xfrm>
            <a:off x="0" y="3452297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the composition of blood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065EC96-CC6E-4988-9D52-543DBDBFD867}"/>
              </a:ext>
            </a:extLst>
          </p:cNvPr>
          <p:cNvSpPr/>
          <p:nvPr/>
        </p:nvSpPr>
        <p:spPr>
          <a:xfrm>
            <a:off x="4572000" y="-1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400" b="1" dirty="0"/>
              <a:t>Explain the structure &amp; function of capillaries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A7B255-AD09-420E-953B-21AABE10B3AD}"/>
              </a:ext>
            </a:extLst>
          </p:cNvPr>
          <p:cNvSpPr/>
          <p:nvPr/>
        </p:nvSpPr>
        <p:spPr>
          <a:xfrm>
            <a:off x="4561840" y="3452297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Explain how tissue fluid forms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58B38-46D9-4208-88EA-A327C6197326}"/>
              </a:ext>
            </a:extLst>
          </p:cNvPr>
          <p:cNvSpPr txBox="1"/>
          <p:nvPr/>
        </p:nvSpPr>
        <p:spPr>
          <a:xfrm>
            <a:off x="64213" y="835400"/>
            <a:ext cx="16866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sort of blood we find in veins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is blood forced through the veins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What is the role of valves in veins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ABF8F78-6208-4DA7-BA7A-C615C8F76270}"/>
              </a:ext>
            </a:extLst>
          </p:cNvPr>
          <p:cNvSpPr/>
          <p:nvPr/>
        </p:nvSpPr>
        <p:spPr>
          <a:xfrm>
            <a:off x="4644946" y="760197"/>
            <a:ext cx="1720066" cy="2164476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72AA04-1B56-4D1D-8D9B-34A07AC7FE73}"/>
              </a:ext>
            </a:extLst>
          </p:cNvPr>
          <p:cNvSpPr txBox="1"/>
          <p:nvPr/>
        </p:nvSpPr>
        <p:spPr>
          <a:xfrm>
            <a:off x="4678337" y="774692"/>
            <a:ext cx="16866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functions of capillaries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How are capillaries adapted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does the blood pressure change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DBB49F6-70F2-401A-956F-7E2685650D18}"/>
              </a:ext>
            </a:extLst>
          </p:cNvPr>
          <p:cNvSpPr/>
          <p:nvPr/>
        </p:nvSpPr>
        <p:spPr>
          <a:xfrm>
            <a:off x="64213" y="4161444"/>
            <a:ext cx="1720066" cy="2164476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ED58CE-5057-44C3-BE18-1DF1C0847DA2}"/>
              </a:ext>
            </a:extLst>
          </p:cNvPr>
          <p:cNvSpPr txBox="1"/>
          <p:nvPr/>
        </p:nvSpPr>
        <p:spPr>
          <a:xfrm>
            <a:off x="97604" y="4452940"/>
            <a:ext cx="16866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role of blood plasma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The role of red blood cells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role of platelets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The role of white blood cells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9C9961D-E242-425D-ADBB-810301D19753}"/>
              </a:ext>
            </a:extLst>
          </p:cNvPr>
          <p:cNvSpPr/>
          <p:nvPr/>
        </p:nvSpPr>
        <p:spPr>
          <a:xfrm>
            <a:off x="4688069" y="4233682"/>
            <a:ext cx="1720066" cy="2164476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1D22B6-BC3E-4F64-8516-855972CFE8A6}"/>
              </a:ext>
            </a:extLst>
          </p:cNvPr>
          <p:cNvSpPr txBox="1"/>
          <p:nvPr/>
        </p:nvSpPr>
        <p:spPr>
          <a:xfrm>
            <a:off x="4721460" y="4339617"/>
            <a:ext cx="16866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information to include: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water concentration changes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moves in and out of the blood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>
                <a:solidFill>
                  <a:prstClr val="black"/>
                </a:solidFill>
                <a:latin typeface="Calibri" panose="020F0502020204030204"/>
              </a:rPr>
              <a:t>What the role of hydrostatic pressure is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26AED35-E9F1-4F86-8015-BB8C6CCA04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939" t="12225" r="13284"/>
          <a:stretch/>
        </p:blipFill>
        <p:spPr>
          <a:xfrm>
            <a:off x="1827088" y="620372"/>
            <a:ext cx="2590956" cy="25193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3EA3A1-0A44-46DF-9588-D3A5BB8663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907" t="5849" r="22503" b="32224"/>
          <a:stretch/>
        </p:blipFill>
        <p:spPr>
          <a:xfrm>
            <a:off x="6408135" y="498459"/>
            <a:ext cx="2747701" cy="24802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F753902-536E-4DDE-88DB-CAAEF7C669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2382" y="4625017"/>
            <a:ext cx="2663454" cy="14981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67E72B2-B635-430D-B7C0-4B5C0D1EAC8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4062" b="61025"/>
          <a:stretch/>
        </p:blipFill>
        <p:spPr>
          <a:xfrm>
            <a:off x="1943100" y="4823366"/>
            <a:ext cx="2512832" cy="1199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064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D58F1AD-5C8E-4E8B-977D-D04E88DD4CF2}"/>
              </a:ext>
            </a:extLst>
          </p:cNvPr>
          <p:cNvSpPr/>
          <p:nvPr/>
        </p:nvSpPr>
        <p:spPr>
          <a:xfrm>
            <a:off x="30822" y="729465"/>
            <a:ext cx="1720066" cy="2164476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500543-BF42-4620-AD99-626F3D8B4B8C}"/>
              </a:ext>
            </a:extLst>
          </p:cNvPr>
          <p:cNvCxnSpPr>
            <a:cxnSpLocks/>
          </p:cNvCxnSpPr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66D5369-72C6-4A36-BF5A-C1B914EC8EF0}"/>
              </a:ext>
            </a:extLst>
          </p:cNvPr>
          <p:cNvCxnSpPr>
            <a:cxnSpLocks/>
          </p:cNvCxnSpPr>
          <p:nvPr/>
        </p:nvCxnSpPr>
        <p:spPr>
          <a:xfrm flipH="1">
            <a:off x="0" y="3429000"/>
            <a:ext cx="9144000" cy="0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AD7AE605-EB14-4BF5-B870-2264E4CC9F99}"/>
              </a:ext>
            </a:extLst>
          </p:cNvPr>
          <p:cNvSpPr/>
          <p:nvPr/>
        </p:nvSpPr>
        <p:spPr>
          <a:xfrm>
            <a:off x="0" y="0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400" b="1" dirty="0"/>
              <a:t>Explain how oxygen is carried by the blood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AAF625-0FD3-4A0A-9CF1-C8021A7364D1}"/>
              </a:ext>
            </a:extLst>
          </p:cNvPr>
          <p:cNvSpPr/>
          <p:nvPr/>
        </p:nvSpPr>
        <p:spPr>
          <a:xfrm>
            <a:off x="0" y="3452297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400" b="1" dirty="0"/>
              <a:t>Describe the function of the heart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065EC96-CC6E-4988-9D52-543DBDBFD867}"/>
              </a:ext>
            </a:extLst>
          </p:cNvPr>
          <p:cNvSpPr/>
          <p:nvPr/>
        </p:nvSpPr>
        <p:spPr>
          <a:xfrm>
            <a:off x="4572000" y="-1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400" b="1" dirty="0"/>
              <a:t>Explain how carbon dioxide is carried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9A7B255-AD09-420E-953B-21AABE10B3AD}"/>
              </a:ext>
            </a:extLst>
          </p:cNvPr>
          <p:cNvSpPr/>
          <p:nvPr/>
        </p:nvSpPr>
        <p:spPr>
          <a:xfrm>
            <a:off x="4561840" y="3452297"/>
            <a:ext cx="4419600" cy="30777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algn="just"/>
            <a:r>
              <a:rPr lang="en-US" sz="1400" b="1" dirty="0"/>
              <a:t>Explain what ECG traces show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B58B38-46D9-4208-88EA-A327C6197326}"/>
              </a:ext>
            </a:extLst>
          </p:cNvPr>
          <p:cNvSpPr txBox="1"/>
          <p:nvPr/>
        </p:nvSpPr>
        <p:spPr>
          <a:xfrm>
            <a:off x="64213" y="835400"/>
            <a:ext cx="16866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 information to 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The structure of haemoglobin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The effect oxygen has on haemoglobin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When and why haemoglobin picks up and releases oxygen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ABF8F78-6208-4DA7-BA7A-C615C8F76270}"/>
              </a:ext>
            </a:extLst>
          </p:cNvPr>
          <p:cNvSpPr/>
          <p:nvPr/>
        </p:nvSpPr>
        <p:spPr>
          <a:xfrm>
            <a:off x="4644946" y="760197"/>
            <a:ext cx="1720066" cy="2164476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72AA04-1B56-4D1D-8D9B-34A07AC7FE73}"/>
              </a:ext>
            </a:extLst>
          </p:cNvPr>
          <p:cNvSpPr txBox="1"/>
          <p:nvPr/>
        </p:nvSpPr>
        <p:spPr>
          <a:xfrm>
            <a:off x="4678337" y="774692"/>
            <a:ext cx="16866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 information to 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What happens to carbon dioxide when it enters the blood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What effect does it have on the pH of the blood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What effect does carbon dioxide have </a:t>
            </a:r>
            <a:r>
              <a:rPr lang="en-GB" sz="1200" b="1"/>
              <a:t>on haemoglobin</a:t>
            </a:r>
            <a:endParaRPr lang="en-GB" sz="1200" b="1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DBB49F6-70F2-401A-956F-7E2685650D18}"/>
              </a:ext>
            </a:extLst>
          </p:cNvPr>
          <p:cNvSpPr/>
          <p:nvPr/>
        </p:nvSpPr>
        <p:spPr>
          <a:xfrm>
            <a:off x="64213" y="4161444"/>
            <a:ext cx="1720066" cy="2164476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ED58CE-5057-44C3-BE18-1DF1C0847DA2}"/>
              </a:ext>
            </a:extLst>
          </p:cNvPr>
          <p:cNvSpPr txBox="1"/>
          <p:nvPr/>
        </p:nvSpPr>
        <p:spPr>
          <a:xfrm>
            <a:off x="97604" y="4348165"/>
            <a:ext cx="16866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 information to 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How does blood move through the heart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How is the heart beat nervously controlled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What role do valves play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9C9961D-E242-425D-ADBB-810301D19753}"/>
              </a:ext>
            </a:extLst>
          </p:cNvPr>
          <p:cNvSpPr/>
          <p:nvPr/>
        </p:nvSpPr>
        <p:spPr>
          <a:xfrm>
            <a:off x="4688069" y="4161445"/>
            <a:ext cx="1720066" cy="2330958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1D22B6-BC3E-4F64-8516-855972CFE8A6}"/>
              </a:ext>
            </a:extLst>
          </p:cNvPr>
          <p:cNvSpPr txBox="1"/>
          <p:nvPr/>
        </p:nvSpPr>
        <p:spPr>
          <a:xfrm>
            <a:off x="4762097" y="4184079"/>
            <a:ext cx="17200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 information to 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What happens during 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What happens during Q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What happens during 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What happens during 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/>
              <a:t>What happens during 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544B698-DD78-4286-B50D-308D35F02E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626" r="25003"/>
          <a:stretch/>
        </p:blipFill>
        <p:spPr>
          <a:xfrm>
            <a:off x="1990790" y="439808"/>
            <a:ext cx="2237719" cy="2836792"/>
          </a:xfrm>
          <a:prstGeom prst="rect">
            <a:avLst/>
          </a:prstGeom>
        </p:spPr>
      </p:pic>
      <p:pic>
        <p:nvPicPr>
          <p:cNvPr id="2050" name="Picture 2" descr="Image result for heart diagram">
            <a:extLst>
              <a:ext uri="{FF2B5EF4-FFF2-40B4-BE49-F238E27FC236}">
                <a16:creationId xmlns:a16="http://schemas.microsoft.com/office/drawing/2014/main" id="{06CDC628-3377-4C7D-B980-312F2BAA4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182" y="4030045"/>
            <a:ext cx="257175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ecg">
            <a:extLst>
              <a:ext uri="{FF2B5EF4-FFF2-40B4-BE49-F238E27FC236}">
                <a16:creationId xmlns:a16="http://schemas.microsoft.com/office/drawing/2014/main" id="{C02A86E4-8E46-4E0B-9334-A39A646DB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9410" y="4023791"/>
            <a:ext cx="26670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blood &amp; carbon dioxide">
            <a:extLst>
              <a:ext uri="{FF2B5EF4-FFF2-40B4-BE49-F238E27FC236}">
                <a16:creationId xmlns:a16="http://schemas.microsoft.com/office/drawing/2014/main" id="{1AD7CD08-ED3E-4C05-B186-7F5E7952B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983" y="873323"/>
            <a:ext cx="2690195" cy="1565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876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E78F43C374B4B832AF8735A4A1964" ma:contentTypeVersion="4" ma:contentTypeDescription="Create a new document." ma:contentTypeScope="" ma:versionID="111d52823946aa897e94fcc5d59af8bf">
  <xsd:schema xmlns:xsd="http://www.w3.org/2001/XMLSchema" xmlns:xs="http://www.w3.org/2001/XMLSchema" xmlns:p="http://schemas.microsoft.com/office/2006/metadata/properties" xmlns:ns2="769298bc-ba72-45b7-b5ff-56b26ce5c177" targetNamespace="http://schemas.microsoft.com/office/2006/metadata/properties" ma:root="true" ma:fieldsID="1e5b473d90c0d22401daf840398bceaf" ns2:_="">
    <xsd:import namespace="769298bc-ba72-45b7-b5ff-56b26ce5c1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9298bc-ba72-45b7-b5ff-56b26ce5c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93E06F-CBA6-4C2A-AFBB-9A8919FC8DF1}"/>
</file>

<file path=customXml/itemProps2.xml><?xml version="1.0" encoding="utf-8"?>
<ds:datastoreItem xmlns:ds="http://schemas.openxmlformats.org/officeDocument/2006/customXml" ds:itemID="{94C19C65-4536-445A-8434-3C472F5EFB44}"/>
</file>

<file path=customXml/itemProps3.xml><?xml version="1.0" encoding="utf-8"?>
<ds:datastoreItem xmlns:ds="http://schemas.openxmlformats.org/officeDocument/2006/customXml" ds:itemID="{739CBA9A-BA02-4A18-BECD-1F093B73100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4297</TotalTime>
  <Words>401</Words>
  <Application>Microsoft Office PowerPoint</Application>
  <PresentationFormat>On-screen Show (4:3)</PresentationFormat>
  <Paragraphs>66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Chalky Chalk</dc:creator>
  <cp:lastModifiedBy>Chalky Chalk</cp:lastModifiedBy>
  <cp:revision>11</cp:revision>
  <dcterms:created xsi:type="dcterms:W3CDTF">2019-02-07T20:57:32Z</dcterms:created>
  <dcterms:modified xsi:type="dcterms:W3CDTF">2019-02-10T20:35:26Z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0x010100F73E78F43C374B4B832AF8735A4A1964</vt:lpwstr>
  </property>
</Properties>
</file>