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p:cViewPr varScale="1">
        <p:scale>
          <a:sx n="47" d="100"/>
          <a:sy n="47" d="100"/>
        </p:scale>
        <p:origin x="212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616053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66784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270670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956558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105705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ADA001-6ADF-447A-88E1-D8196C077C92}" type="datetimeFigureOut">
              <a:rPr lang="en-GB" smtClean="0"/>
              <a:t>08/06/2024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526112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ADA001-6ADF-447A-88E1-D8196C077C92}" type="datetimeFigureOut">
              <a:rPr lang="en-GB" smtClean="0"/>
              <a:t>08/06/2024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1512792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ADA001-6ADF-447A-88E1-D8196C077C92}" type="datetimeFigureOut">
              <a:rPr lang="en-GB" smtClean="0"/>
              <a:t>08/06/2024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76063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ADA001-6ADF-447A-88E1-D8196C077C92}" type="datetimeFigureOut">
              <a:rPr lang="en-GB" smtClean="0"/>
              <a:t>08/06/2024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58337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61137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92580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BADA001-6ADF-447A-88E1-D8196C077C92}" type="datetimeFigureOut">
              <a:rPr lang="en-GB" smtClean="0"/>
              <a:t>08/06/2024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EEC938B-848A-4B8C-A5DE-DA75EB83E5BE}" type="slidenum">
              <a:rPr lang="en-GB" smtClean="0"/>
              <a:t>‹#›</a:t>
            </a:fld>
            <a:endParaRPr lang="en-GB"/>
          </a:p>
        </p:txBody>
      </p:sp>
    </p:spTree>
    <p:extLst>
      <p:ext uri="{BB962C8B-B14F-4D97-AF65-F5344CB8AC3E}">
        <p14:creationId xmlns:p14="http://schemas.microsoft.com/office/powerpoint/2010/main" val="13528002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39119F-B05E-435D-9F0D-E1ECCD1B3761}"/>
              </a:ext>
            </a:extLst>
          </p:cNvPr>
          <p:cNvSpPr>
            <a:spLocks noGrp="1"/>
          </p:cNvSpPr>
          <p:nvPr>
            <p:ph type="ctrTitle"/>
          </p:nvPr>
        </p:nvSpPr>
        <p:spPr>
          <a:xfrm>
            <a:off x="-45720" y="148950"/>
            <a:ext cx="6858000" cy="276999"/>
          </a:xfrm>
        </p:spPr>
        <p:txBody>
          <a:bodyPr>
            <a:noAutofit/>
          </a:bodyPr>
          <a:lstStyle/>
          <a:p>
            <a:pPr algn="l"/>
            <a:r>
              <a:rPr lang="en-GB" sz="2000" b="1" dirty="0">
                <a:solidFill>
                  <a:srgbClr val="00B050"/>
                </a:solidFill>
                <a:latin typeface="Comic Sans MS" pitchFamily="66" charset="0"/>
              </a:rPr>
              <a:t>Types of Circulation Question</a:t>
            </a:r>
          </a:p>
        </p:txBody>
      </p:sp>
      <p:sp>
        <p:nvSpPr>
          <p:cNvPr id="5" name="TextBox 4">
            <a:extLst>
              <a:ext uri="{FF2B5EF4-FFF2-40B4-BE49-F238E27FC236}">
                <a16:creationId xmlns:a16="http://schemas.microsoft.com/office/drawing/2014/main" id="{5CC14DE4-6B04-4B9C-9B4F-4440C207B430}"/>
              </a:ext>
            </a:extLst>
          </p:cNvPr>
          <p:cNvSpPr txBox="1"/>
          <p:nvPr/>
        </p:nvSpPr>
        <p:spPr>
          <a:xfrm>
            <a:off x="4421689" y="0"/>
            <a:ext cx="2436312" cy="584775"/>
          </a:xfrm>
          <a:prstGeom prst="rect">
            <a:avLst/>
          </a:prstGeom>
          <a:solidFill>
            <a:srgbClr val="92D05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Specification Link:</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600" b="1" dirty="0">
                <a:solidFill>
                  <a:prstClr val="black"/>
                </a:solidFill>
                <a:latin typeface="Calibri" panose="020F0502020204030204"/>
              </a:rPr>
              <a:t>Transport in Animals</a:t>
            </a:r>
            <a:endPar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1" name="Rectangle 50">
            <a:extLst>
              <a:ext uri="{FF2B5EF4-FFF2-40B4-BE49-F238E27FC236}">
                <a16:creationId xmlns:a16="http://schemas.microsoft.com/office/drawing/2014/main" id="{8A6A02BB-8378-4145-8B5E-BADD88695EB4}"/>
              </a:ext>
            </a:extLst>
          </p:cNvPr>
          <p:cNvSpPr/>
          <p:nvPr/>
        </p:nvSpPr>
        <p:spPr>
          <a:xfrm>
            <a:off x="107712" y="966956"/>
            <a:ext cx="3240204" cy="144655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100" b="1" dirty="0"/>
              <a:t>Open and closed circulatory systems</a:t>
            </a:r>
          </a:p>
          <a:p>
            <a:pPr algn="just"/>
            <a:r>
              <a:rPr lang="en-US" sz="1100" dirty="0"/>
              <a:t>Living cells need to absorb nutrients and oxygen, and to release waste products, such as carbon dioxide. Some animals – such as the single-celled amoeba - are small enough to do this by diffusion from their surface, and do not require a circulatory system. But larger, multicellular animals need a circulatory system to transport substances to and from their cells.</a:t>
            </a:r>
          </a:p>
        </p:txBody>
      </p:sp>
      <p:sp>
        <p:nvSpPr>
          <p:cNvPr id="66" name="Rectangle 65">
            <a:extLst>
              <a:ext uri="{FF2B5EF4-FFF2-40B4-BE49-F238E27FC236}">
                <a16:creationId xmlns:a16="http://schemas.microsoft.com/office/drawing/2014/main" id="{8C48C87A-30EA-4C0B-A005-C8F1BBC90DC1}"/>
              </a:ext>
            </a:extLst>
          </p:cNvPr>
          <p:cNvSpPr/>
          <p:nvPr/>
        </p:nvSpPr>
        <p:spPr>
          <a:xfrm>
            <a:off x="1727814" y="3780400"/>
            <a:ext cx="5022474" cy="1708160"/>
          </a:xfrm>
          <a:prstGeom prst="rect">
            <a:avLst/>
          </a:prstGeom>
          <a:ln w="28575">
            <a:solidFill>
              <a:srgbClr val="00B0F0"/>
            </a:solidFill>
            <a:prstDash val="dash"/>
          </a:ln>
        </p:spPr>
        <p:txBody>
          <a:bodyPr wrap="square">
            <a:spAutoFit/>
          </a:bodyPr>
          <a:lstStyle/>
          <a:p>
            <a:pPr algn="just"/>
            <a:r>
              <a:rPr lang="en-US" sz="1100" dirty="0"/>
              <a:t>Describe the path that blood takes as it moves around an organism with a double circulatory system </a:t>
            </a:r>
          </a:p>
          <a:p>
            <a:pPr algn="just"/>
            <a:r>
              <a:rPr lang="en-US" sz="1100" dirty="0"/>
              <a:t> </a:t>
            </a:r>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28" name="TextBox 27">
            <a:extLst>
              <a:ext uri="{FF2B5EF4-FFF2-40B4-BE49-F238E27FC236}">
                <a16:creationId xmlns:a16="http://schemas.microsoft.com/office/drawing/2014/main" id="{E0C26E61-EBE7-4DE1-80C1-87BA99EC330E}"/>
              </a:ext>
            </a:extLst>
          </p:cNvPr>
          <p:cNvSpPr txBox="1"/>
          <p:nvPr/>
        </p:nvSpPr>
        <p:spPr>
          <a:xfrm>
            <a:off x="87196" y="557953"/>
            <a:ext cx="3184580"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r>
              <a:rPr lang="en-GB" sz="1200" b="1" dirty="0">
                <a:solidFill>
                  <a:prstClr val="black"/>
                </a:solidFill>
              </a:rPr>
              <a:t>Highlight key words in the information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D6E090A0-01F5-4FBF-8ED6-AB35FE92108E}"/>
              </a:ext>
            </a:extLst>
          </p:cNvPr>
          <p:cNvSpPr/>
          <p:nvPr/>
        </p:nvSpPr>
        <p:spPr>
          <a:xfrm>
            <a:off x="3429000" y="674568"/>
            <a:ext cx="3321288" cy="1738938"/>
          </a:xfrm>
          <a:prstGeom prst="rect">
            <a:avLst/>
          </a:prstGeom>
          <a:ln w="28575">
            <a:solidFill>
              <a:srgbClr val="FFFF00"/>
            </a:solidFill>
            <a:prstDash val="solid"/>
          </a:ln>
        </p:spPr>
        <p:txBody>
          <a:bodyPr wrap="square">
            <a:spAutoFit/>
          </a:bodyPr>
          <a:lstStyle/>
          <a:p>
            <a:pPr algn="just"/>
            <a:r>
              <a:rPr lang="en-US" sz="1100" b="1" dirty="0"/>
              <a:t>Describe the circulatory system found in insects:</a:t>
            </a:r>
            <a:endParaRPr lang="en-US" sz="1100" dirty="0"/>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13" name="Rectangle 12">
            <a:extLst>
              <a:ext uri="{FF2B5EF4-FFF2-40B4-BE49-F238E27FC236}">
                <a16:creationId xmlns:a16="http://schemas.microsoft.com/office/drawing/2014/main" id="{541A6620-98F9-41D5-97D2-BC7CF6F27555}"/>
              </a:ext>
            </a:extLst>
          </p:cNvPr>
          <p:cNvSpPr/>
          <p:nvPr/>
        </p:nvSpPr>
        <p:spPr>
          <a:xfrm>
            <a:off x="1703540" y="2519932"/>
            <a:ext cx="5046748" cy="110799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lvl="0" algn="just"/>
            <a:r>
              <a:rPr lang="en-US" sz="1100" dirty="0"/>
              <a:t>The double circulatory system is advantageous for active animals since, while in the single circulatory system the blood pressure is limited by the delicate nature of the tiny capillaries in the gills, in the double circulatory system the blood pressure can be high in the systemic circuit while remaining low and safe in the pulmonary circuit. This allows animals with a double circulatory system to be more active, since blood can reach their respiring tissues faster due to the higher pressure.</a:t>
            </a:r>
            <a:endParaRPr lang="en-GB" sz="1100" dirty="0"/>
          </a:p>
        </p:txBody>
      </p:sp>
      <p:pic>
        <p:nvPicPr>
          <p:cNvPr id="1028" name="Picture 4" descr="Related image">
            <a:extLst>
              <a:ext uri="{FF2B5EF4-FFF2-40B4-BE49-F238E27FC236}">
                <a16:creationId xmlns:a16="http://schemas.microsoft.com/office/drawing/2014/main" id="{FDBBFB67-7164-4465-B895-A9DABB01ADCF}"/>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7196" y="2545510"/>
            <a:ext cx="1477740" cy="290603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Related image">
            <a:extLst>
              <a:ext uri="{FF2B5EF4-FFF2-40B4-BE49-F238E27FC236}">
                <a16:creationId xmlns:a16="http://schemas.microsoft.com/office/drawing/2014/main" id="{97DFA1E9-510D-46B6-B216-82D49D7B7800}"/>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327047" y="5641032"/>
            <a:ext cx="2485234" cy="3354018"/>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a:extLst>
              <a:ext uri="{FF2B5EF4-FFF2-40B4-BE49-F238E27FC236}">
                <a16:creationId xmlns:a16="http://schemas.microsoft.com/office/drawing/2014/main" id="{2D536EC3-BC0A-4882-8EE5-33C773221C0A}"/>
              </a:ext>
            </a:extLst>
          </p:cNvPr>
          <p:cNvSpPr/>
          <p:nvPr/>
        </p:nvSpPr>
        <p:spPr>
          <a:xfrm>
            <a:off x="107712" y="5632826"/>
            <a:ext cx="3975773" cy="1785104"/>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lvl="0" algn="just"/>
            <a:r>
              <a:rPr lang="en-US" sz="1100" dirty="0"/>
              <a:t>Vertebrates, and a few invertebrates, have a closed circulatory system. Closed circulatory systems have the blood closed at all times within vessels of different size and wall thickness. In this type of system, blood is pumped by a heart through vessels, and does not normally fill body cavities.</a:t>
            </a:r>
          </a:p>
          <a:p>
            <a:pPr lvl="0" algn="just"/>
            <a:r>
              <a:rPr lang="en-US" sz="1100" dirty="0"/>
              <a:t>Blood flow rate and blood pressure falls when blood leaves a fish's gills. The low blood pressure in the single circulatory systems present in fish is fine for fish but would be insufficient for efficient kidney function in mammals. (Mammals have double circulation systems.)</a:t>
            </a:r>
            <a:endParaRPr lang="en-GB" sz="1100" dirty="0"/>
          </a:p>
        </p:txBody>
      </p:sp>
      <p:sp>
        <p:nvSpPr>
          <p:cNvPr id="18" name="Rectangle 17">
            <a:extLst>
              <a:ext uri="{FF2B5EF4-FFF2-40B4-BE49-F238E27FC236}">
                <a16:creationId xmlns:a16="http://schemas.microsoft.com/office/drawing/2014/main" id="{F720FF07-210B-40E9-83F6-8C6F06BC0D2C}"/>
              </a:ext>
            </a:extLst>
          </p:cNvPr>
          <p:cNvSpPr/>
          <p:nvPr/>
        </p:nvSpPr>
        <p:spPr>
          <a:xfrm>
            <a:off x="107712" y="7480932"/>
            <a:ext cx="3975773" cy="1538883"/>
          </a:xfrm>
          <a:prstGeom prst="rect">
            <a:avLst/>
          </a:prstGeom>
          <a:ln w="28575">
            <a:solidFill>
              <a:srgbClr val="00B0F0"/>
            </a:solidFill>
            <a:prstDash val="dash"/>
          </a:ln>
        </p:spPr>
        <p:txBody>
          <a:bodyPr wrap="square">
            <a:spAutoFit/>
          </a:bodyPr>
          <a:lstStyle/>
          <a:p>
            <a:pPr algn="just"/>
            <a:r>
              <a:rPr lang="en-US" sz="1100" dirty="0"/>
              <a:t>Compare single circulatory systems to double circulatory systems</a:t>
            </a:r>
          </a:p>
          <a:p>
            <a:pPr algn="just"/>
            <a:r>
              <a:rPr lang="en-US" sz="1100" dirty="0"/>
              <a:t> </a:t>
            </a:r>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Tree>
    <p:extLst>
      <p:ext uri="{BB962C8B-B14F-4D97-AF65-F5344CB8AC3E}">
        <p14:creationId xmlns:p14="http://schemas.microsoft.com/office/powerpoint/2010/main" val="26129158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2239</TotalTime>
  <Words>317</Words>
  <Application>Microsoft Office PowerPoint</Application>
  <PresentationFormat>On-screen Show (4:3)</PresentationFormat>
  <Paragraphs>15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Types of Circulation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 Operon</dc:title>
  <dc:creator>Chalky Chalk</dc:creator>
  <cp:lastModifiedBy>Mr D Chalk</cp:lastModifiedBy>
  <cp:revision>83</cp:revision>
  <dcterms:created xsi:type="dcterms:W3CDTF">2019-02-02T18:17:28Z</dcterms:created>
  <dcterms:modified xsi:type="dcterms:W3CDTF">2024-06-08T16:31:04Z</dcterms:modified>
</cp:coreProperties>
</file>