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47" d="100"/>
          <a:sy n="47" d="100"/>
        </p:scale>
        <p:origin x="2120"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735614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609307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2097879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22CA53-6AE4-4496-B779-CE68C774FE7F}"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92544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22CA53-6AE4-4496-B779-CE68C774FE7F}"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273818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22CA53-6AE4-4496-B779-CE68C774FE7F}"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333266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22CA53-6AE4-4496-B779-CE68C774FE7F}"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729705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22CA53-6AE4-4496-B779-CE68C774FE7F}"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240548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2CA53-6AE4-4496-B779-CE68C774FE7F}"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1921464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422CA53-6AE4-4496-B779-CE68C774FE7F}"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251338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0422CA53-6AE4-4496-B779-CE68C774FE7F}"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CE97C-0FB0-4D1D-9028-854BC2567842}" type="slidenum">
              <a:rPr lang="en-GB" smtClean="0"/>
              <a:t>‹#›</a:t>
            </a:fld>
            <a:endParaRPr lang="en-GB"/>
          </a:p>
        </p:txBody>
      </p:sp>
    </p:spTree>
    <p:extLst>
      <p:ext uri="{BB962C8B-B14F-4D97-AF65-F5344CB8AC3E}">
        <p14:creationId xmlns:p14="http://schemas.microsoft.com/office/powerpoint/2010/main" val="380824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422CA53-6AE4-4496-B779-CE68C774FE7F}" type="datetimeFigureOut">
              <a:rPr lang="en-GB" smtClean="0"/>
              <a:t>09/06/2024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41CE97C-0FB0-4D1D-9028-854BC2567842}" type="slidenum">
              <a:rPr lang="en-GB" smtClean="0"/>
              <a:t>‹#›</a:t>
            </a:fld>
            <a:endParaRPr lang="en-GB"/>
          </a:p>
        </p:txBody>
      </p:sp>
    </p:spTree>
    <p:extLst>
      <p:ext uri="{BB962C8B-B14F-4D97-AF65-F5344CB8AC3E}">
        <p14:creationId xmlns:p14="http://schemas.microsoft.com/office/powerpoint/2010/main" val="13861395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A8EE7B-11C3-44B5-87C3-F376770D755D}"/>
              </a:ext>
            </a:extLst>
          </p:cNvPr>
          <p:cNvSpPr>
            <a:spLocks noGrp="1"/>
          </p:cNvSpPr>
          <p:nvPr>
            <p:ph type="ctrTitle"/>
          </p:nvPr>
        </p:nvSpPr>
        <p:spPr>
          <a:xfrm>
            <a:off x="0" y="-731990"/>
            <a:ext cx="6858000" cy="1245621"/>
          </a:xfrm>
        </p:spPr>
        <p:txBody>
          <a:bodyPr>
            <a:noAutofit/>
          </a:bodyPr>
          <a:lstStyle/>
          <a:p>
            <a:pPr algn="l"/>
            <a:r>
              <a:rPr lang="en-GB" sz="2400" b="1" dirty="0">
                <a:solidFill>
                  <a:srgbClr val="00B050"/>
                </a:solidFill>
                <a:latin typeface="Comic Sans MS" pitchFamily="66" charset="0"/>
              </a:rPr>
              <a:t>Using Quadrats</a:t>
            </a:r>
          </a:p>
        </p:txBody>
      </p:sp>
      <p:sp>
        <p:nvSpPr>
          <p:cNvPr id="5" name="TextBox 4">
            <a:extLst>
              <a:ext uri="{FF2B5EF4-FFF2-40B4-BE49-F238E27FC236}">
                <a16:creationId xmlns:a16="http://schemas.microsoft.com/office/drawing/2014/main" id="{3EFB4D6E-7FDD-4278-B7F6-483B8940D612}"/>
              </a:ext>
            </a:extLst>
          </p:cNvPr>
          <p:cNvSpPr txBox="1"/>
          <p:nvPr/>
        </p:nvSpPr>
        <p:spPr>
          <a:xfrm>
            <a:off x="4659682" y="0"/>
            <a:ext cx="2198318" cy="523220"/>
          </a:xfrm>
          <a:prstGeom prst="rect">
            <a:avLst/>
          </a:prstGeom>
          <a:solidFill>
            <a:srgbClr val="92D05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prstClr val="black"/>
                </a:solidFill>
                <a:effectLst/>
                <a:uLnTx/>
                <a:uFillTx/>
                <a:latin typeface="Calibri" panose="020F0502020204030204"/>
                <a:ea typeface="+mn-ea"/>
                <a:cs typeface="+mn-cs"/>
              </a:rPr>
              <a:t>Specification Link:</a:t>
            </a:r>
          </a:p>
          <a:p>
            <a:pPr lvl="0">
              <a:defRPr/>
            </a:pPr>
            <a:r>
              <a:rPr lang="en-GB" sz="1200" dirty="0">
                <a:solidFill>
                  <a:prstClr val="black"/>
                </a:solidFill>
              </a:rPr>
              <a:t>Ecology:  4.7.2.1</a:t>
            </a:r>
          </a:p>
        </p:txBody>
      </p:sp>
      <p:sp>
        <p:nvSpPr>
          <p:cNvPr id="12" name="TextBox 11">
            <a:extLst>
              <a:ext uri="{FF2B5EF4-FFF2-40B4-BE49-F238E27FC236}">
                <a16:creationId xmlns:a16="http://schemas.microsoft.com/office/drawing/2014/main" id="{7756468E-35E6-4B84-8D88-40ABF41FAFF6}"/>
              </a:ext>
            </a:extLst>
          </p:cNvPr>
          <p:cNvSpPr txBox="1"/>
          <p:nvPr/>
        </p:nvSpPr>
        <p:spPr>
          <a:xfrm>
            <a:off x="97239" y="523221"/>
            <a:ext cx="3184580"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Highlight key words in the information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9C35B522-36B3-45AF-8D0E-F98E625B6AB0}"/>
              </a:ext>
            </a:extLst>
          </p:cNvPr>
          <p:cNvSpPr/>
          <p:nvPr/>
        </p:nvSpPr>
        <p:spPr>
          <a:xfrm>
            <a:off x="97239" y="911557"/>
            <a:ext cx="3329691" cy="263149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prstDash val="solid"/>
          </a:ln>
        </p:spPr>
        <p:txBody>
          <a:bodyPr wrap="square">
            <a:spAutoFit/>
          </a:bodyPr>
          <a:lstStyle/>
          <a:p>
            <a:pPr algn="just"/>
            <a:r>
              <a:rPr lang="en-US" sz="1100" dirty="0"/>
              <a:t>Quadrats are used for sampling purposes. They are squares of a set size placed in a particular habitat such as a rocky shore or forest floor. Plant and/or animal species within the quadrat are identified and their numbers recorded. Photos of individual quadrats, along with the species information, often form baseline monitoring data or are used to measure changes in species and habitats over time.</a:t>
            </a:r>
          </a:p>
          <a:p>
            <a:pPr algn="just"/>
            <a:r>
              <a:rPr lang="en-US" sz="1100" dirty="0"/>
              <a:t>Quadrats are square frames of wire usually 0.25 m2. These are placed on the ground to look at the plants or slow-moving animals within them. When looking at plants in a quadrat the following sampling can be used:</a:t>
            </a:r>
          </a:p>
          <a:p>
            <a:pPr marL="171450" indent="-171450" algn="just">
              <a:buFont typeface="Arial" panose="020B0604020202020204" pitchFamily="34" charset="0"/>
              <a:buChar char="•"/>
            </a:pPr>
            <a:r>
              <a:rPr lang="en-US" sz="1100" dirty="0"/>
              <a:t>Number of an individual species</a:t>
            </a:r>
          </a:p>
          <a:p>
            <a:pPr marL="171450" indent="-171450" algn="just">
              <a:buFont typeface="Arial" panose="020B0604020202020204" pitchFamily="34" charset="0"/>
              <a:buChar char="•"/>
            </a:pPr>
            <a:r>
              <a:rPr lang="en-US" sz="1100" dirty="0"/>
              <a:t>Species richness</a:t>
            </a:r>
          </a:p>
          <a:p>
            <a:pPr marL="171450" indent="-171450" algn="just">
              <a:buFont typeface="Arial" panose="020B0604020202020204" pitchFamily="34" charset="0"/>
              <a:buChar char="•"/>
            </a:pPr>
            <a:r>
              <a:rPr lang="en-US" sz="1100" dirty="0"/>
              <a:t>Percentage cover</a:t>
            </a:r>
          </a:p>
        </p:txBody>
      </p:sp>
      <p:sp>
        <p:nvSpPr>
          <p:cNvPr id="14" name="Arrow: Down 13">
            <a:extLst>
              <a:ext uri="{FF2B5EF4-FFF2-40B4-BE49-F238E27FC236}">
                <a16:creationId xmlns:a16="http://schemas.microsoft.com/office/drawing/2014/main" id="{6AD7EA15-66CA-4BAD-A26A-AD724A18E766}"/>
              </a:ext>
            </a:extLst>
          </p:cNvPr>
          <p:cNvSpPr/>
          <p:nvPr/>
        </p:nvSpPr>
        <p:spPr>
          <a:xfrm>
            <a:off x="3016700" y="420945"/>
            <a:ext cx="410230" cy="542079"/>
          </a:xfrm>
          <a:prstGeom prst="downArrow">
            <a:avLst>
              <a:gd name="adj1" fmla="val 43493"/>
              <a:gd name="adj2" fmla="val 469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07B80BEF-391D-4902-B0CC-FAAA4BDB6559}"/>
              </a:ext>
            </a:extLst>
          </p:cNvPr>
          <p:cNvSpPr/>
          <p:nvPr/>
        </p:nvSpPr>
        <p:spPr>
          <a:xfrm>
            <a:off x="3499400" y="7502745"/>
            <a:ext cx="3261361" cy="1508105"/>
          </a:xfrm>
          <a:prstGeom prst="rect">
            <a:avLst/>
          </a:prstGeom>
          <a:ln w="28575">
            <a:solidFill>
              <a:srgbClr val="FFFF00"/>
            </a:solidFill>
            <a:prstDash val="solid"/>
          </a:ln>
        </p:spPr>
        <p:txBody>
          <a:bodyPr wrap="square">
            <a:spAutoFit/>
          </a:bodyPr>
          <a:lstStyle/>
          <a:p>
            <a:pPr algn="just"/>
            <a:r>
              <a:rPr lang="en-US" sz="1100" dirty="0"/>
              <a:t>Sunlight is one environmental factor that might affect the distribution of the buttercup plants. Give three other environmental factors that might affect the distribution of the buttercup plants</a:t>
            </a:r>
          </a:p>
          <a:p>
            <a:pPr algn="just"/>
            <a:r>
              <a:rPr lang="en-US" sz="1200" b="1" dirty="0"/>
              <a:t>________________________________________________________________________________________________________________________________________________________________</a:t>
            </a:r>
            <a:endParaRPr lang="en-GB" sz="1200" b="1" dirty="0"/>
          </a:p>
        </p:txBody>
      </p:sp>
      <p:sp>
        <p:nvSpPr>
          <p:cNvPr id="25" name="TextBox 24">
            <a:extLst>
              <a:ext uri="{FF2B5EF4-FFF2-40B4-BE49-F238E27FC236}">
                <a16:creationId xmlns:a16="http://schemas.microsoft.com/office/drawing/2014/main" id="{CF3A773C-527F-4906-9AEE-975F0DB7244A}"/>
              </a:ext>
            </a:extLst>
          </p:cNvPr>
          <p:cNvSpPr txBox="1"/>
          <p:nvPr/>
        </p:nvSpPr>
        <p:spPr>
          <a:xfrm>
            <a:off x="97239" y="3686073"/>
            <a:ext cx="3273662" cy="276999"/>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2700000" scaled="1"/>
            <a:tileRect/>
          </a:gradFill>
          <a:ln w="38100">
            <a:solidFill>
              <a:srgbClr val="FF0000"/>
            </a:solidFill>
          </a:ln>
        </p:spPr>
        <p:txBody>
          <a:bodyPr wrap="square" rtlCol="0">
            <a:spAutoFit/>
          </a:bodyPr>
          <a:lstStyle/>
          <a:p>
            <a:pPr lvl="0"/>
            <a:r>
              <a:rPr lang="en-GB" sz="1200" b="1" dirty="0">
                <a:solidFill>
                  <a:prstClr val="black"/>
                </a:solidFill>
              </a:rPr>
              <a:t>Use the diagram to fill  out the table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3" name="Table 2">
            <a:extLst>
              <a:ext uri="{FF2B5EF4-FFF2-40B4-BE49-F238E27FC236}">
                <a16:creationId xmlns:a16="http://schemas.microsoft.com/office/drawing/2014/main" id="{CAD445C8-4B34-4D72-8EC0-8C613162E5C8}"/>
              </a:ext>
            </a:extLst>
          </p:cNvPr>
          <p:cNvGraphicFramePr>
            <a:graphicFrameLocks noGrp="1"/>
          </p:cNvGraphicFramePr>
          <p:nvPr>
            <p:extLst>
              <p:ext uri="{D42A27DB-BD31-4B8C-83A1-F6EECF244321}">
                <p14:modId xmlns:p14="http://schemas.microsoft.com/office/powerpoint/2010/main" val="3134825834"/>
              </p:ext>
            </p:extLst>
          </p:nvPr>
        </p:nvGraphicFramePr>
        <p:xfrm>
          <a:off x="3581400" y="666247"/>
          <a:ext cx="3179362" cy="2876799"/>
        </p:xfrm>
        <a:graphic>
          <a:graphicData uri="http://schemas.openxmlformats.org/drawingml/2006/table">
            <a:tbl>
              <a:tblPr firstRow="1" bandRow="1">
                <a:tableStyleId>{BC89EF96-8CEA-46FF-86C4-4CE0E7609802}</a:tableStyleId>
              </a:tblPr>
              <a:tblGrid>
                <a:gridCol w="939800">
                  <a:extLst>
                    <a:ext uri="{9D8B030D-6E8A-4147-A177-3AD203B41FA5}">
                      <a16:colId xmlns:a16="http://schemas.microsoft.com/office/drawing/2014/main" val="586587594"/>
                    </a:ext>
                  </a:extLst>
                </a:gridCol>
                <a:gridCol w="2239562">
                  <a:extLst>
                    <a:ext uri="{9D8B030D-6E8A-4147-A177-3AD203B41FA5}">
                      <a16:colId xmlns:a16="http://schemas.microsoft.com/office/drawing/2014/main" val="2317006351"/>
                    </a:ext>
                  </a:extLst>
                </a:gridCol>
              </a:tblGrid>
              <a:tr h="355359">
                <a:tc>
                  <a:txBody>
                    <a:bodyPr/>
                    <a:lstStyle/>
                    <a:p>
                      <a:r>
                        <a:rPr lang="en-GB" dirty="0"/>
                        <a:t>Key 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dirty="0"/>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1170006"/>
                  </a:ext>
                </a:extLst>
              </a:tr>
              <a:tr h="630360">
                <a:tc>
                  <a:txBody>
                    <a:bodyPr/>
                    <a:lstStyle/>
                    <a:p>
                      <a:r>
                        <a:rPr lang="en-GB" dirty="0"/>
                        <a:t>Species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1181677"/>
                  </a:ext>
                </a:extLst>
              </a:tr>
              <a:tr h="630360">
                <a:tc>
                  <a:txBody>
                    <a:bodyPr/>
                    <a:lstStyle/>
                    <a:p>
                      <a:r>
                        <a:rPr lang="en-GB" dirty="0"/>
                        <a:t>Species richness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1888251"/>
                  </a:ext>
                </a:extLst>
              </a:tr>
              <a:tr h="630360">
                <a:tc>
                  <a:txBody>
                    <a:bodyPr/>
                    <a:lstStyle/>
                    <a:p>
                      <a:r>
                        <a:rPr lang="en-GB" dirty="0"/>
                        <a:t>Reliable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4651434"/>
                  </a:ext>
                </a:extLst>
              </a:tr>
              <a:tr h="630360">
                <a:tc>
                  <a:txBody>
                    <a:bodyPr/>
                    <a:lstStyle/>
                    <a:p>
                      <a:r>
                        <a:rPr lang="en-GB" dirty="0"/>
                        <a:t>Accurate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9810333"/>
                  </a:ext>
                </a:extLst>
              </a:tr>
            </a:tbl>
          </a:graphicData>
        </a:graphic>
      </p:graphicFrame>
      <p:pic>
        <p:nvPicPr>
          <p:cNvPr id="28" name="Picture 27">
            <a:extLst>
              <a:ext uri="{FF2B5EF4-FFF2-40B4-BE49-F238E27FC236}">
                <a16:creationId xmlns:a16="http://schemas.microsoft.com/office/drawing/2014/main" id="{8044B57C-A70F-45F5-B835-7F4F1F15FE59}"/>
              </a:ext>
            </a:extLst>
          </p:cNvPr>
          <p:cNvPicPr>
            <a:picLocks noChangeAspect="1"/>
          </p:cNvPicPr>
          <p:nvPr/>
        </p:nvPicPr>
        <p:blipFill rotWithShape="1">
          <a:blip r:embed="rId2"/>
          <a:srcRect r="58373" b="15300"/>
          <a:stretch/>
        </p:blipFill>
        <p:spPr>
          <a:xfrm>
            <a:off x="3501737" y="4045234"/>
            <a:ext cx="3020899" cy="3457511"/>
          </a:xfrm>
          <a:prstGeom prst="rect">
            <a:avLst/>
          </a:prstGeom>
        </p:spPr>
      </p:pic>
      <p:sp>
        <p:nvSpPr>
          <p:cNvPr id="29" name="Rectangle 28">
            <a:extLst>
              <a:ext uri="{FF2B5EF4-FFF2-40B4-BE49-F238E27FC236}">
                <a16:creationId xmlns:a16="http://schemas.microsoft.com/office/drawing/2014/main" id="{2A270C48-F2A2-4080-853E-19B687F155F4}"/>
              </a:ext>
            </a:extLst>
          </p:cNvPr>
          <p:cNvSpPr/>
          <p:nvPr/>
        </p:nvSpPr>
        <p:spPr>
          <a:xfrm>
            <a:off x="3549832" y="3686073"/>
            <a:ext cx="3280698" cy="46615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The diagram below shows another area sampled for flowers.  Each quadrat was 1m².</a:t>
            </a:r>
          </a:p>
        </p:txBody>
      </p:sp>
      <p:graphicFrame>
        <p:nvGraphicFramePr>
          <p:cNvPr id="30" name="Table 29">
            <a:extLst>
              <a:ext uri="{FF2B5EF4-FFF2-40B4-BE49-F238E27FC236}">
                <a16:creationId xmlns:a16="http://schemas.microsoft.com/office/drawing/2014/main" id="{F8AC87F7-4E6C-4A61-8ED7-4B8C96E99EAA}"/>
              </a:ext>
            </a:extLst>
          </p:cNvPr>
          <p:cNvGraphicFramePr>
            <a:graphicFrameLocks noGrp="1"/>
          </p:cNvGraphicFramePr>
          <p:nvPr>
            <p:extLst>
              <p:ext uri="{D42A27DB-BD31-4B8C-83A1-F6EECF244321}">
                <p14:modId xmlns:p14="http://schemas.microsoft.com/office/powerpoint/2010/main" val="3596832577"/>
              </p:ext>
            </p:extLst>
          </p:nvPr>
        </p:nvGraphicFramePr>
        <p:xfrm>
          <a:off x="97239" y="4131551"/>
          <a:ext cx="3320988" cy="2331720"/>
        </p:xfrm>
        <a:graphic>
          <a:graphicData uri="http://schemas.openxmlformats.org/drawingml/2006/table">
            <a:tbl>
              <a:tblPr firstRow="1" bandRow="1">
                <a:tableStyleId>{5940675A-B579-460E-94D1-54222C63F5DA}</a:tableStyleId>
              </a:tblPr>
              <a:tblGrid>
                <a:gridCol w="1660494">
                  <a:extLst>
                    <a:ext uri="{9D8B030D-6E8A-4147-A177-3AD203B41FA5}">
                      <a16:colId xmlns:a16="http://schemas.microsoft.com/office/drawing/2014/main" val="2393002370"/>
                    </a:ext>
                  </a:extLst>
                </a:gridCol>
                <a:gridCol w="1660494">
                  <a:extLst>
                    <a:ext uri="{9D8B030D-6E8A-4147-A177-3AD203B41FA5}">
                      <a16:colId xmlns:a16="http://schemas.microsoft.com/office/drawing/2014/main" val="4165718163"/>
                    </a:ext>
                  </a:extLst>
                </a:gridCol>
              </a:tblGrid>
              <a:tr h="138402">
                <a:tc>
                  <a:txBody>
                    <a:bodyPr/>
                    <a:lstStyle/>
                    <a:p>
                      <a:pPr algn="ctr"/>
                      <a:r>
                        <a:rPr lang="en-GB" sz="1100" b="1" dirty="0"/>
                        <a:t>Quadrat</a:t>
                      </a:r>
                    </a:p>
                  </a:txBody>
                  <a:tcPr/>
                </a:tc>
                <a:tc>
                  <a:txBody>
                    <a:bodyPr/>
                    <a:lstStyle/>
                    <a:p>
                      <a:pPr algn="ctr"/>
                      <a:r>
                        <a:rPr lang="en-GB" sz="1100" b="1" dirty="0"/>
                        <a:t>Number of flower</a:t>
                      </a:r>
                    </a:p>
                  </a:txBody>
                  <a:tcPr/>
                </a:tc>
                <a:extLst>
                  <a:ext uri="{0D108BD9-81ED-4DB2-BD59-A6C34878D82A}">
                    <a16:rowId xmlns:a16="http://schemas.microsoft.com/office/drawing/2014/main" val="2686447023"/>
                  </a:ext>
                </a:extLst>
              </a:tr>
              <a:tr h="138402">
                <a:tc>
                  <a:txBody>
                    <a:bodyPr/>
                    <a:lstStyle/>
                    <a:p>
                      <a:pPr algn="ctr"/>
                      <a:r>
                        <a:rPr lang="en-GB" sz="1100" b="1" dirty="0"/>
                        <a:t>1</a:t>
                      </a:r>
                    </a:p>
                  </a:txBody>
                  <a:tcPr/>
                </a:tc>
                <a:tc>
                  <a:txBody>
                    <a:bodyPr/>
                    <a:lstStyle/>
                    <a:p>
                      <a:pPr algn="ctr"/>
                      <a:endParaRPr lang="en-GB" sz="1100" b="1" dirty="0"/>
                    </a:p>
                  </a:txBody>
                  <a:tcPr/>
                </a:tc>
                <a:extLst>
                  <a:ext uri="{0D108BD9-81ED-4DB2-BD59-A6C34878D82A}">
                    <a16:rowId xmlns:a16="http://schemas.microsoft.com/office/drawing/2014/main" val="977051841"/>
                  </a:ext>
                </a:extLst>
              </a:tr>
              <a:tr h="138402">
                <a:tc>
                  <a:txBody>
                    <a:bodyPr/>
                    <a:lstStyle/>
                    <a:p>
                      <a:pPr algn="ctr"/>
                      <a:r>
                        <a:rPr lang="en-GB" sz="1100" b="1" dirty="0"/>
                        <a:t>2</a:t>
                      </a:r>
                    </a:p>
                  </a:txBody>
                  <a:tcPr/>
                </a:tc>
                <a:tc>
                  <a:txBody>
                    <a:bodyPr/>
                    <a:lstStyle/>
                    <a:p>
                      <a:pPr algn="ctr"/>
                      <a:endParaRPr lang="en-GB" sz="1100" b="1"/>
                    </a:p>
                  </a:txBody>
                  <a:tcPr/>
                </a:tc>
                <a:extLst>
                  <a:ext uri="{0D108BD9-81ED-4DB2-BD59-A6C34878D82A}">
                    <a16:rowId xmlns:a16="http://schemas.microsoft.com/office/drawing/2014/main" val="999569493"/>
                  </a:ext>
                </a:extLst>
              </a:tr>
              <a:tr h="138402">
                <a:tc>
                  <a:txBody>
                    <a:bodyPr/>
                    <a:lstStyle/>
                    <a:p>
                      <a:pPr algn="ctr"/>
                      <a:r>
                        <a:rPr lang="en-GB" sz="1100" b="1" dirty="0"/>
                        <a:t>3</a:t>
                      </a:r>
                    </a:p>
                  </a:txBody>
                  <a:tcPr/>
                </a:tc>
                <a:tc>
                  <a:txBody>
                    <a:bodyPr/>
                    <a:lstStyle/>
                    <a:p>
                      <a:pPr algn="ctr"/>
                      <a:endParaRPr lang="en-GB" sz="1100" b="1" dirty="0"/>
                    </a:p>
                  </a:txBody>
                  <a:tcPr/>
                </a:tc>
                <a:extLst>
                  <a:ext uri="{0D108BD9-81ED-4DB2-BD59-A6C34878D82A}">
                    <a16:rowId xmlns:a16="http://schemas.microsoft.com/office/drawing/2014/main" val="2382731639"/>
                  </a:ext>
                </a:extLst>
              </a:tr>
              <a:tr h="138402">
                <a:tc>
                  <a:txBody>
                    <a:bodyPr/>
                    <a:lstStyle/>
                    <a:p>
                      <a:pPr algn="ctr"/>
                      <a:r>
                        <a:rPr lang="en-GB" sz="1100" b="1" dirty="0"/>
                        <a:t>4</a:t>
                      </a:r>
                    </a:p>
                  </a:txBody>
                  <a:tcPr/>
                </a:tc>
                <a:tc>
                  <a:txBody>
                    <a:bodyPr/>
                    <a:lstStyle/>
                    <a:p>
                      <a:pPr algn="ctr"/>
                      <a:endParaRPr lang="en-GB" sz="1100" b="1" dirty="0"/>
                    </a:p>
                  </a:txBody>
                  <a:tcPr/>
                </a:tc>
                <a:extLst>
                  <a:ext uri="{0D108BD9-81ED-4DB2-BD59-A6C34878D82A}">
                    <a16:rowId xmlns:a16="http://schemas.microsoft.com/office/drawing/2014/main" val="851858270"/>
                  </a:ext>
                </a:extLst>
              </a:tr>
              <a:tr h="138402">
                <a:tc>
                  <a:txBody>
                    <a:bodyPr/>
                    <a:lstStyle/>
                    <a:p>
                      <a:pPr algn="ctr"/>
                      <a:r>
                        <a:rPr lang="en-GB" sz="1100" b="1" dirty="0"/>
                        <a:t>5</a:t>
                      </a:r>
                    </a:p>
                  </a:txBody>
                  <a:tcPr/>
                </a:tc>
                <a:tc>
                  <a:txBody>
                    <a:bodyPr/>
                    <a:lstStyle/>
                    <a:p>
                      <a:pPr algn="ctr"/>
                      <a:endParaRPr lang="en-GB" sz="1100" b="1" dirty="0"/>
                    </a:p>
                  </a:txBody>
                  <a:tcPr/>
                </a:tc>
                <a:extLst>
                  <a:ext uri="{0D108BD9-81ED-4DB2-BD59-A6C34878D82A}">
                    <a16:rowId xmlns:a16="http://schemas.microsoft.com/office/drawing/2014/main" val="8679919"/>
                  </a:ext>
                </a:extLst>
              </a:tr>
              <a:tr h="138402">
                <a:tc>
                  <a:txBody>
                    <a:bodyPr/>
                    <a:lstStyle/>
                    <a:p>
                      <a:pPr algn="ctr"/>
                      <a:r>
                        <a:rPr lang="en-GB" sz="1100" b="1" dirty="0"/>
                        <a:t>6</a:t>
                      </a:r>
                    </a:p>
                  </a:txBody>
                  <a:tcPr/>
                </a:tc>
                <a:tc>
                  <a:txBody>
                    <a:bodyPr/>
                    <a:lstStyle/>
                    <a:p>
                      <a:pPr algn="ctr"/>
                      <a:endParaRPr lang="en-GB" sz="1100" b="1" dirty="0"/>
                    </a:p>
                  </a:txBody>
                  <a:tcPr/>
                </a:tc>
                <a:extLst>
                  <a:ext uri="{0D108BD9-81ED-4DB2-BD59-A6C34878D82A}">
                    <a16:rowId xmlns:a16="http://schemas.microsoft.com/office/drawing/2014/main" val="2741570068"/>
                  </a:ext>
                </a:extLst>
              </a:tr>
              <a:tr h="138402">
                <a:tc>
                  <a:txBody>
                    <a:bodyPr/>
                    <a:lstStyle/>
                    <a:p>
                      <a:pPr algn="ctr"/>
                      <a:r>
                        <a:rPr lang="en-GB" sz="1100" b="1" dirty="0"/>
                        <a:t>7</a:t>
                      </a:r>
                    </a:p>
                  </a:txBody>
                  <a:tcPr/>
                </a:tc>
                <a:tc>
                  <a:txBody>
                    <a:bodyPr/>
                    <a:lstStyle/>
                    <a:p>
                      <a:pPr algn="ctr"/>
                      <a:endParaRPr lang="en-GB" sz="1100" b="1" dirty="0"/>
                    </a:p>
                  </a:txBody>
                  <a:tcPr/>
                </a:tc>
                <a:extLst>
                  <a:ext uri="{0D108BD9-81ED-4DB2-BD59-A6C34878D82A}">
                    <a16:rowId xmlns:a16="http://schemas.microsoft.com/office/drawing/2014/main" val="2024418319"/>
                  </a:ext>
                </a:extLst>
              </a:tr>
              <a:tr h="138402">
                <a:tc>
                  <a:txBody>
                    <a:bodyPr/>
                    <a:lstStyle/>
                    <a:p>
                      <a:pPr algn="ctr"/>
                      <a:r>
                        <a:rPr lang="en-GB" sz="1100" b="1" dirty="0"/>
                        <a:t>Mean</a:t>
                      </a:r>
                    </a:p>
                  </a:txBody>
                  <a:tcPr/>
                </a:tc>
                <a:tc>
                  <a:txBody>
                    <a:bodyPr/>
                    <a:lstStyle/>
                    <a:p>
                      <a:pPr algn="ctr"/>
                      <a:endParaRPr lang="en-GB" sz="1100" b="1" dirty="0"/>
                    </a:p>
                  </a:txBody>
                  <a:tcPr/>
                </a:tc>
                <a:extLst>
                  <a:ext uri="{0D108BD9-81ED-4DB2-BD59-A6C34878D82A}">
                    <a16:rowId xmlns:a16="http://schemas.microsoft.com/office/drawing/2014/main" val="2931303683"/>
                  </a:ext>
                </a:extLst>
              </a:tr>
            </a:tbl>
          </a:graphicData>
        </a:graphic>
      </p:graphicFrame>
      <p:sp>
        <p:nvSpPr>
          <p:cNvPr id="32" name="TextBox 31">
            <a:extLst>
              <a:ext uri="{FF2B5EF4-FFF2-40B4-BE49-F238E27FC236}">
                <a16:creationId xmlns:a16="http://schemas.microsoft.com/office/drawing/2014/main" id="{10882372-8C35-49B7-A742-2BA918339AA0}"/>
              </a:ext>
            </a:extLst>
          </p:cNvPr>
          <p:cNvSpPr txBox="1"/>
          <p:nvPr/>
        </p:nvSpPr>
        <p:spPr>
          <a:xfrm>
            <a:off x="94903" y="6631750"/>
            <a:ext cx="3320988" cy="2308324"/>
          </a:xfrm>
          <a:prstGeom prst="rect">
            <a:avLst/>
          </a:prstGeom>
          <a:noFill/>
          <a:ln w="28575">
            <a:solidFill>
              <a:srgbClr val="00B0F0"/>
            </a:solidFill>
            <a:prstDash val="lgDash"/>
          </a:ln>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What is the total area of the sampled field?</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How many quadrats can you fit into that area?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a:t>
            </a:r>
          </a:p>
          <a:p>
            <a:pPr marL="0" marR="0" lvl="0" indent="0" algn="just"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Using your mean, estimate how many flowers are in the area:</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__________________________________________________________________________________</a:t>
            </a:r>
          </a:p>
        </p:txBody>
      </p:sp>
    </p:spTree>
    <p:extLst>
      <p:ext uri="{BB962C8B-B14F-4D97-AF65-F5344CB8AC3E}">
        <p14:creationId xmlns:p14="http://schemas.microsoft.com/office/powerpoint/2010/main" val="33221211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249</Words>
  <Application>Microsoft Office PowerPoint</Application>
  <PresentationFormat>On-screen Show (4:3)</PresentationFormat>
  <Paragraphs>37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Using Quadrats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of Electromagnets</dc:title>
  <dc:creator>Chalky Chalk</dc:creator>
  <cp:lastModifiedBy>Mr D Chalk</cp:lastModifiedBy>
  <cp:revision>16</cp:revision>
  <dcterms:created xsi:type="dcterms:W3CDTF">2019-02-03T13:21:01Z</dcterms:created>
  <dcterms:modified xsi:type="dcterms:W3CDTF">2024-06-09T06:06:01Z</dcterms:modified>
</cp:coreProperties>
</file>