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9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47" d="100"/>
          <a:sy n="47" d="100"/>
        </p:scale>
        <p:origin x="21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7FC0-A79E-4323-8FD3-41E93B0F82E7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DD1-2BAC-4984-8CDC-D3D8FE9F1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908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7FC0-A79E-4323-8FD3-41E93B0F82E7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DD1-2BAC-4984-8CDC-D3D8FE9F1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962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7FC0-A79E-4323-8FD3-41E93B0F82E7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DD1-2BAC-4984-8CDC-D3D8FE9F1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878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489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289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134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885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377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42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356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54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7FC0-A79E-4323-8FD3-41E93B0F82E7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DD1-2BAC-4984-8CDC-D3D8FE9F1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992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376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013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23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7FC0-A79E-4323-8FD3-41E93B0F82E7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DD1-2BAC-4984-8CDC-D3D8FE9F1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85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7FC0-A79E-4323-8FD3-41E93B0F82E7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DD1-2BAC-4984-8CDC-D3D8FE9F1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393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7FC0-A79E-4323-8FD3-41E93B0F82E7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DD1-2BAC-4984-8CDC-D3D8FE9F1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19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7FC0-A79E-4323-8FD3-41E93B0F82E7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DD1-2BAC-4984-8CDC-D3D8FE9F1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541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7FC0-A79E-4323-8FD3-41E93B0F82E7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DD1-2BAC-4984-8CDC-D3D8FE9F1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92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7FC0-A79E-4323-8FD3-41E93B0F82E7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DD1-2BAC-4984-8CDC-D3D8FE9F1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47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7FC0-A79E-4323-8FD3-41E93B0F82E7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DD1-2BAC-4984-8CDC-D3D8FE9F1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17FC0-A79E-4323-8FD3-41E93B0F82E7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E1DD1-2BAC-4984-8CDC-D3D8FE9F1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93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acherspayteachers.com/Product/Biology-Vaccination-Lesson-Activities-9964985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ks4-aqa-gcse-biology-science-vaccination-lesson-and-activities-1242412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watch?v=NeFZ1aihITo&amp;t=180s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https://app.doublestruck.eu/content/AG_BLG/HTML/Q/Q08W1F06_files/image001.png">
            <a:extLst>
              <a:ext uri="{FF2B5EF4-FFF2-40B4-BE49-F238E27FC236}">
                <a16:creationId xmlns:a16="http://schemas.microsoft.com/office/drawing/2014/main" id="{0F8A9BDA-1C38-42F6-B664-D12D583D64E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74" y="6037493"/>
            <a:ext cx="3703626" cy="2963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467A2B4-AFB1-4C3C-88D8-DE4C1C1100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672"/>
          <a:stretch/>
        </p:blipFill>
        <p:spPr>
          <a:xfrm>
            <a:off x="97239" y="2063695"/>
            <a:ext cx="3197270" cy="396762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2612539-6621-4A86-A2D8-3ED338C9B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731990"/>
            <a:ext cx="6858000" cy="1245621"/>
          </a:xfrm>
        </p:spPr>
        <p:txBody>
          <a:bodyPr>
            <a:noAutofit/>
          </a:bodyPr>
          <a:lstStyle/>
          <a:p>
            <a:pPr algn="l"/>
            <a:r>
              <a:rPr lang="en-GB" sz="2400" b="1" dirty="0">
                <a:solidFill>
                  <a:srgbClr val="00B050"/>
                </a:solidFill>
                <a:latin typeface="Comic Sans MS" pitchFamily="66" charset="0"/>
              </a:rPr>
              <a:t>Vaccination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B5724F-5363-4198-846F-107FC8738258}"/>
              </a:ext>
            </a:extLst>
          </p:cNvPr>
          <p:cNvSpPr txBox="1"/>
          <p:nvPr/>
        </p:nvSpPr>
        <p:spPr>
          <a:xfrm>
            <a:off x="4659682" y="0"/>
            <a:ext cx="219831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Specification Link:</a:t>
            </a:r>
          </a:p>
          <a:p>
            <a:pPr lvl="0">
              <a:defRPr/>
            </a:pPr>
            <a:r>
              <a:rPr lang="en-GB" sz="1200" dirty="0">
                <a:solidFill>
                  <a:prstClr val="black"/>
                </a:solidFill>
              </a:rPr>
              <a:t>Infection &amp; Response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9DAD96-A8DE-4C7F-8976-56A9ADC6E4E3}"/>
              </a:ext>
            </a:extLst>
          </p:cNvPr>
          <p:cNvSpPr txBox="1"/>
          <p:nvPr/>
        </p:nvSpPr>
        <p:spPr>
          <a:xfrm>
            <a:off x="97239" y="597751"/>
            <a:ext cx="3046958" cy="27699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1200" b="1" dirty="0">
                <a:solidFill>
                  <a:prstClr val="black"/>
                </a:solidFill>
              </a:rPr>
              <a:t>Highlight key words in the question below: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C7A5F0-32C7-4F7B-A992-0F315A946D11}"/>
              </a:ext>
            </a:extLst>
          </p:cNvPr>
          <p:cNvSpPr/>
          <p:nvPr/>
        </p:nvSpPr>
        <p:spPr>
          <a:xfrm>
            <a:off x="97239" y="942740"/>
            <a:ext cx="3046958" cy="127727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100" dirty="0"/>
              <a:t>Vaccines allow a dead or altered form of the disease causing pathogen to be introduced into the body, which contain a specific antigen . This causes the immune system, specifically the white blood cells , to produce complementary antibodies , which target and attach to the antigen.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1CF41F-FDAC-48B1-A36D-020B496B16DB}"/>
              </a:ext>
            </a:extLst>
          </p:cNvPr>
          <p:cNvSpPr/>
          <p:nvPr/>
        </p:nvSpPr>
        <p:spPr>
          <a:xfrm>
            <a:off x="111886" y="6894455"/>
            <a:ext cx="3032311" cy="1200329"/>
          </a:xfrm>
          <a:prstGeom prst="rect">
            <a:avLst/>
          </a:prstGeom>
          <a:ln w="28575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/>
              <a:t>Polio vaccination was first used in the UK in 1955.  How many years did it take for the number of cases of polio to fall to zero?</a:t>
            </a:r>
          </a:p>
          <a:p>
            <a:pPr algn="just"/>
            <a:r>
              <a:rPr lang="en-US" sz="1200" b="1" dirty="0"/>
              <a:t>_______________________________________________________________________________________________________________</a:t>
            </a:r>
            <a:endParaRPr lang="en-GB" sz="12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06181C-40E6-4115-BC11-088A9FDC76F7}"/>
              </a:ext>
            </a:extLst>
          </p:cNvPr>
          <p:cNvSpPr/>
          <p:nvPr/>
        </p:nvSpPr>
        <p:spPr>
          <a:xfrm>
            <a:off x="97239" y="6112024"/>
            <a:ext cx="3703625" cy="646331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/>
              <a:t>In which year was the number of cases of polio highest?</a:t>
            </a:r>
          </a:p>
          <a:p>
            <a:pPr algn="just"/>
            <a:r>
              <a:rPr lang="en-GB" sz="1200" dirty="0"/>
              <a:t>______________________________________________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ACE6AB-308D-4FE4-B19D-82BAE1839D6C}"/>
              </a:ext>
            </a:extLst>
          </p:cNvPr>
          <p:cNvSpPr/>
          <p:nvPr/>
        </p:nvSpPr>
        <p:spPr>
          <a:xfrm>
            <a:off x="3294509" y="3041996"/>
            <a:ext cx="3466252" cy="93871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100" dirty="0"/>
              <a:t>Vaccines containing these weakened or killed germs are introduced into your body, usually by injection. Your immune system reacts to the vaccine in a similar way that it would if it were being invaded by the disease — by making antibodies.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4AA3627-B606-4483-9CAA-571E7C00D1EB}"/>
              </a:ext>
            </a:extLst>
          </p:cNvPr>
          <p:cNvSpPr/>
          <p:nvPr/>
        </p:nvSpPr>
        <p:spPr>
          <a:xfrm>
            <a:off x="3294509" y="4129093"/>
            <a:ext cx="3466252" cy="1754326"/>
          </a:xfrm>
          <a:prstGeom prst="rect">
            <a:avLst/>
          </a:prstGeom>
          <a:ln w="28575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/>
              <a:t>Using the diagram to the left, explain how vaccinations help prevent infection by pathogens in the future</a:t>
            </a:r>
          </a:p>
          <a:p>
            <a:pPr algn="just"/>
            <a:r>
              <a:rPr lang="en-US" sz="1200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12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B89036-A914-4360-B3B6-2A77B59910B3}"/>
              </a:ext>
            </a:extLst>
          </p:cNvPr>
          <p:cNvSpPr/>
          <p:nvPr/>
        </p:nvSpPr>
        <p:spPr>
          <a:xfrm>
            <a:off x="3294509" y="597751"/>
            <a:ext cx="3466252" cy="646331"/>
          </a:xfrm>
          <a:prstGeom prst="rect">
            <a:avLst/>
          </a:prstGeom>
          <a:ln w="28575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/>
              <a:t>What are vaccines made from?</a:t>
            </a:r>
          </a:p>
          <a:p>
            <a:pPr algn="just"/>
            <a:r>
              <a:rPr lang="en-US" sz="1200" b="1" dirty="0"/>
              <a:t>______________________________________________________________________________________</a:t>
            </a:r>
            <a:endParaRPr lang="en-GB" sz="12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AB899E9-2AB1-4599-846D-B4067A6AC960}"/>
              </a:ext>
            </a:extLst>
          </p:cNvPr>
          <p:cNvSpPr/>
          <p:nvPr/>
        </p:nvSpPr>
        <p:spPr>
          <a:xfrm>
            <a:off x="3294509" y="1328202"/>
            <a:ext cx="3466252" cy="646331"/>
          </a:xfrm>
          <a:prstGeom prst="rect">
            <a:avLst/>
          </a:prstGeom>
          <a:ln w="28575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/>
              <a:t>What do vaccines contain?</a:t>
            </a:r>
          </a:p>
          <a:p>
            <a:pPr algn="just"/>
            <a:r>
              <a:rPr lang="en-US" sz="1200" b="1" dirty="0"/>
              <a:t>______________________________________________________________________________________</a:t>
            </a:r>
            <a:endParaRPr lang="en-GB" sz="1200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3FD64B4-FFA6-4F63-9B56-61B9360C6FB1}"/>
              </a:ext>
            </a:extLst>
          </p:cNvPr>
          <p:cNvSpPr/>
          <p:nvPr/>
        </p:nvSpPr>
        <p:spPr>
          <a:xfrm>
            <a:off x="3294509" y="2062621"/>
            <a:ext cx="3466252" cy="830997"/>
          </a:xfrm>
          <a:prstGeom prst="rect">
            <a:avLst/>
          </a:prstGeom>
          <a:ln w="28575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/>
              <a:t>What do vaccines cause to be produced inside the body?</a:t>
            </a:r>
          </a:p>
          <a:p>
            <a:pPr algn="just"/>
            <a:r>
              <a:rPr lang="en-US" sz="1200" b="1" dirty="0"/>
              <a:t>______________________________________________________________________________________</a:t>
            </a:r>
            <a:endParaRPr lang="en-GB" sz="12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CAF5F6B-55A7-49F3-9279-8E102C4248A6}"/>
              </a:ext>
            </a:extLst>
          </p:cNvPr>
          <p:cNvSpPr/>
          <p:nvPr/>
        </p:nvSpPr>
        <p:spPr>
          <a:xfrm>
            <a:off x="111887" y="8248858"/>
            <a:ext cx="3042488" cy="830997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/>
              <a:t>What is herd immunity?</a:t>
            </a:r>
          </a:p>
          <a:p>
            <a:pPr algn="just"/>
            <a:r>
              <a:rPr lang="en-GB" sz="1200" dirty="0"/>
              <a:t>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358756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sp>
        <p:nvSpPr>
          <p:cNvPr id="15" name="TextBox 14">
            <a:hlinkClick r:id="rId13"/>
            <a:extLst>
              <a:ext uri="{FF2B5EF4-FFF2-40B4-BE49-F238E27FC236}">
                <a16:creationId xmlns:a16="http://schemas.microsoft.com/office/drawing/2014/main" id="{3DBAFB54-9A55-43C3-BF53-2A2C0C62AF27}"/>
              </a:ext>
            </a:extLst>
          </p:cNvPr>
          <p:cNvSpPr txBox="1"/>
          <p:nvPr/>
        </p:nvSpPr>
        <p:spPr>
          <a:xfrm>
            <a:off x="3459107" y="5424132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8EE523-90C0-3827-163A-7EF52C66B3A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9037" y="4920323"/>
            <a:ext cx="2383221" cy="134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</TotalTime>
  <Words>241</Words>
  <Application>Microsoft Office PowerPoint</Application>
  <PresentationFormat>On-screen Show (4:3)</PresentationFormat>
  <Paragraphs>26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Calibri Light</vt:lpstr>
      <vt:lpstr>Comic Sans MS</vt:lpstr>
      <vt:lpstr>Office Theme</vt:lpstr>
      <vt:lpstr>1_Office Theme</vt:lpstr>
      <vt:lpstr>Vaccination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Exchange in the Lungs</dc:title>
  <dc:creator>Chalky Chalk</dc:creator>
  <cp:lastModifiedBy>Mr D Chalk</cp:lastModifiedBy>
  <cp:revision>17</cp:revision>
  <dcterms:created xsi:type="dcterms:W3CDTF">2018-11-25T19:10:39Z</dcterms:created>
  <dcterms:modified xsi:type="dcterms:W3CDTF">2024-06-09T06:35:58Z</dcterms:modified>
</cp:coreProperties>
</file>