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2" r:id="rId3"/>
    <p:sldId id="256" r:id="rId4"/>
    <p:sldId id="257" r:id="rId5"/>
    <p:sldId id="265" r:id="rId6"/>
    <p:sldId id="264" r:id="rId7"/>
    <p:sldId id="258" r:id="rId8"/>
    <p:sldId id="259" r:id="rId9"/>
    <p:sldId id="260" r:id="rId10"/>
    <p:sldId id="261" r:id="rId11"/>
    <p:sldId id="263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5" autoAdjust="0"/>
    <p:restoredTop sz="94660"/>
  </p:normalViewPr>
  <p:slideViewPr>
    <p:cSldViewPr snapToGrid="0">
      <p:cViewPr>
        <p:scale>
          <a:sx n="60" d="100"/>
          <a:sy n="60" d="100"/>
        </p:scale>
        <p:origin x="168" y="1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30EB1-9130-42F7-9B09-9522DAD959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4BEC4B-4B1E-486F-BF81-7C2DA742AA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4F8D21-BF0B-4E05-8438-A62C5C187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C3133-1FCC-42AE-9C70-B52788251215}" type="datetimeFigureOut">
              <a:rPr lang="en-GB" smtClean="0"/>
              <a:t>15/02/2024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356C14-3501-4455-9C10-F21BB21C6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B8C42E-FFA9-45C3-B864-A688ABC4C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4B775-EA32-4C52-A2C6-FA8D022014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248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4E219-7208-4AAA-BB36-390033B81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EFDEE3-8807-4049-92E5-484292383E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534382-0C85-41A3-934C-3B22859BB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C3133-1FCC-42AE-9C70-B52788251215}" type="datetimeFigureOut">
              <a:rPr lang="en-GB" smtClean="0"/>
              <a:t>15/02/2024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A6628F-4649-470B-A817-5F681A655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2803DC-1700-4A63-84A6-4233763C7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4B775-EA32-4C52-A2C6-FA8D022014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8768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6F4ACA-DE7A-47E5-8C74-3763AF0CFE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6ADDE6-5304-4D0D-B040-7FE158091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A657B9-59AE-4E86-9974-B411C9F3D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C3133-1FCC-42AE-9C70-B52788251215}" type="datetimeFigureOut">
              <a:rPr lang="en-GB" smtClean="0"/>
              <a:t>15/02/2024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9CD676-934B-456A-9A90-2BDAB59E7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1220DC-060D-416D-A875-E3FF76CD9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4B775-EA32-4C52-A2C6-FA8D022014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05074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C3806-A4D1-138E-CCD2-A64950912E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D094E2-3DBA-FA15-A382-286702E8AA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87A6B3-691A-D360-FDE9-139EA04B8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15/02/2024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467E56-BA17-7E61-ECCF-C04D64E9B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E595B0-865C-F2F0-AA69-607E85754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97107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14782-2214-0FB9-9010-6FB9E5123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8EB9E-DDE6-7BD7-4EEB-4BE0E56D70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383AE6-6BB2-546A-5E59-F6F273D01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15/02/2024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B39523-B108-58C5-3054-62D7B4444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AFA84D-655D-1388-E66F-C83C43535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61239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18EB3-72D8-0836-4993-7C57FB6EE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39A238-07CD-9E15-4576-05EC63FA60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0E6A7F-51C9-AF6B-09B7-B31FBAD32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15/02/2024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4B3FA2-D5C2-B848-BADB-CC780131D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8F5E2E-5E82-42EE-E160-DD8B5A847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19312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AE188-260D-54D8-A412-0EE6AD343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7F0630-5CFF-0F1B-75EB-D9F6DEC926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F593D4-343C-765F-EDA8-0E8003FB42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61FC83-37CA-578C-C5BC-750C8A17B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15/02/2024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2DAE99-E483-6713-F658-46A3F33B5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3F7D47-8299-AD24-E5E2-0BD68006F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45964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C6DA6-ECF8-B112-9B01-304FC626F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CC746B-C33A-E8CB-E16D-5DEE083E76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4C988C-3A24-1206-A936-4BCF0E33F2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7EA050-EFFA-DDAA-9432-B521DD6574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973A87-A7E3-61EA-6FD7-41ED1F3644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C45CDD-15F1-321D-DABA-855F9D0E8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15/02/2024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CF2B17-5467-7A2D-0374-FBBA5530D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B432D2-D8E6-B90D-FFB7-B3BFBB07A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05783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934C3-BE19-07EF-CD24-C0AFC2A26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BBAA46-E2CC-C3CB-AC63-2A7842E8A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15/02/2024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A5D6B9-FFD9-2338-DBCF-7597C0CED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060FA1-05CE-C058-004F-D6B78850C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21136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BEE653-E4B1-7E33-1F07-C66B0BE68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15/02/2024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BBD2C3-2E1C-C03A-8CC1-0D6A20E13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D5AE6A-16C1-E835-46C9-A5C2EBBC8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66549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D511F-7FEF-C5D1-0AEB-72A2812E3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C83DCA-59AE-7C61-F76D-09975CA441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87C19D-8614-D86A-0DD5-3E2C2B3C3E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82E041-D797-2EA9-A2E5-740CF0CB7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15/02/2024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0C6F5F-5413-59BC-E04D-39A4A21BB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77751E-6B49-8301-AE48-C21EB87BD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4381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D7524-5638-4E66-9394-E18D1865F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F7D12D-261F-4499-B8FE-6E8D9166C4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F5AC82-6044-4681-A1B4-868A8C1AB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C3133-1FCC-42AE-9C70-B52788251215}" type="datetimeFigureOut">
              <a:rPr lang="en-GB" smtClean="0"/>
              <a:t>15/02/2024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733ABD-5919-492D-B0E6-7B239A5B0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DF97E3-B75E-43D6-B902-77F1C72B7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4B775-EA32-4C52-A2C6-FA8D022014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17275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7BEF1-87A7-55D6-F0FD-A9F2458E6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0BD753-0479-9442-5D2E-EC3B23FC19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EEB3FD-EC0B-72FB-D3DD-42B4B0BC04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C590F4-5286-BBCF-F95C-8A9D43558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15/02/2024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234954-CF36-EA41-454B-93C049993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9DFE9B-9E45-7867-40D2-359FED52A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14369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07E98-12D6-9643-9A13-C9196750D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DADEA6-FF64-6719-1385-F92EB5BFC9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EF7A0D-FD61-301F-8216-A43412543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15/02/2024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985A97-FFED-B3F7-49FA-18B814DAB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65E520-011F-63BB-F9C6-2D7040B63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0855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DBFE3BC-2370-5515-E8FE-5C74F3006F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58E9AB-2DEC-B9AE-D347-F413E11064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D478E2-D4E6-03C6-CE5C-29F72BA2B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15/02/2024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996A7-5574-1889-48E2-19DD62197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315E05-1198-2F2F-AB87-0BF4FADC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9415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0A6AC-C9CE-490B-BEC0-8EB4D3A1B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AEAE4E-A539-40A3-8E07-F254B4A33B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99E0D3-E373-44FF-B41F-520653EC5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C3133-1FCC-42AE-9C70-B52788251215}" type="datetimeFigureOut">
              <a:rPr lang="en-GB" smtClean="0"/>
              <a:t>15/02/2024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8E2C56-B6FD-49C7-B4F9-67EB826C2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13AEDC-536C-4044-BB55-070F43232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4B775-EA32-4C52-A2C6-FA8D022014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7207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15C10-E1A2-4859-B4A8-DE4B2CDD6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1D09D0-7A6B-4959-867D-30A7A5BEEB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6E85AA-D22B-4A36-8408-5A1D676AEA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953441-4F87-4B8F-99C4-9783E2EE3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C3133-1FCC-42AE-9C70-B52788251215}" type="datetimeFigureOut">
              <a:rPr lang="en-GB" smtClean="0"/>
              <a:t>15/02/2024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29059A-DFB2-4960-AB5D-2730DC40D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6A6AC0-BE36-4550-88B6-F4BD489B2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4B775-EA32-4C52-A2C6-FA8D022014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2104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81B16-E82F-4F12-B900-D699FA18D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3D45F0-6D59-40EB-A0C4-B6AA2DCB98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24B576-F385-4D41-A926-39F8A5D010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7D9F18-7697-4501-980D-7A60091A07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8B5289-6B3D-4EA2-8F14-5CEF66C7A1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BFD1DF-4960-40F7-AF95-6AD512251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C3133-1FCC-42AE-9C70-B52788251215}" type="datetimeFigureOut">
              <a:rPr lang="en-GB" smtClean="0"/>
              <a:t>15/02/2024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EB004C-750D-457D-912A-EE4BF7B92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9EF490-73A1-49B7-AA5F-0CF915492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4B775-EA32-4C52-A2C6-FA8D022014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5344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0D88B-AC86-49B8-A5A6-0F95C4553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35C774-86E4-4AA5-9935-7C2412565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C3133-1FCC-42AE-9C70-B52788251215}" type="datetimeFigureOut">
              <a:rPr lang="en-GB" smtClean="0"/>
              <a:t>15/02/2024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A108B1-F675-4A4C-8255-0E916A825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175906-72BE-4EB8-A30D-6B753ACA9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4B775-EA32-4C52-A2C6-FA8D022014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8059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758DA2-6D3E-49EB-85BB-E08F0E27D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C3133-1FCC-42AE-9C70-B52788251215}" type="datetimeFigureOut">
              <a:rPr lang="en-GB" smtClean="0"/>
              <a:t>15/02/2024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B4B17D-D828-443E-B094-FED753891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B4F522-5265-485A-B0CC-494DB2721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4B775-EA32-4C52-A2C6-FA8D022014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4637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261B9-06A4-44DF-9685-1B8C13284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CBF31E-9BAE-4517-9976-780D3DC1E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A8A78E-8691-4756-BF1B-4CA70CBEC9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3558A5-9398-4E02-9A5B-DCF318B6C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C3133-1FCC-42AE-9C70-B52788251215}" type="datetimeFigureOut">
              <a:rPr lang="en-GB" smtClean="0"/>
              <a:t>15/02/2024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4BDF88-5560-4B6A-BE24-D9416138F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58356-32D9-40CF-8E1D-6303DDA8F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4B775-EA32-4C52-A2C6-FA8D022014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1124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B860B-D39F-4DA1-B2FD-920164E92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8DF696-168C-45F4-A14F-8E47BF0DF6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C214DC-E928-4C06-804C-1DE163FB39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2613EE-C8AA-4EA8-A826-5E27AF6B5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C3133-1FCC-42AE-9C70-B52788251215}" type="datetimeFigureOut">
              <a:rPr lang="en-GB" smtClean="0"/>
              <a:t>15/02/2024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C87088-FC14-4598-9BA8-7FB2017A2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BEE385-A959-4F9B-8124-F5D9CB81E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4B775-EA32-4C52-A2C6-FA8D022014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2005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86E9DB-D7B8-46F0-A694-149718FEF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211459-6B7A-4B14-BD76-4E8AB16289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2A07D1-6DFE-4684-BC13-1EA4A43F03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EC3133-1FCC-42AE-9C70-B52788251215}" type="datetimeFigureOut">
              <a:rPr lang="en-GB" smtClean="0"/>
              <a:t>15/02/2024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55D4B8-F1A3-482A-ACC2-DC89E81D76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CC7BE3-AEC7-40FC-B793-FBD295F2EC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4B775-EA32-4C52-A2C6-FA8D022014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7779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F4ADAD-F5D7-916E-224D-A1687CCE8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CB47B0-7424-AA24-776C-A87267DF2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F3D866-E866-EF24-B259-C3A27BD98C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9AA4433-A435-4F16-AD0A-11C026674ABC}" type="datetimeFigureOut">
              <a:rPr lang="en-GB" smtClean="0"/>
              <a:t>15/02/2024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96C73B-F55B-4B4A-F149-AB31A86BDE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23F17F-014B-18EF-BFF2-FD23C107D8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0332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9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teachlikeahero" TargetMode="External"/><Relationship Id="rId13" Type="http://schemas.openxmlformats.org/officeDocument/2006/relationships/hyperlink" Target="https://www.youtube.com/watch?v=cwADgM1llDg" TargetMode="External"/><Relationship Id="rId3" Type="http://schemas.openxmlformats.org/officeDocument/2006/relationships/hyperlink" Target="https://www.instagram.com/teachlikeahero/" TargetMode="External"/><Relationship Id="rId7" Type="http://schemas.openxmlformats.org/officeDocument/2006/relationships/hyperlink" Target="https://www.youtube.com/channel/UCusRyTOMev92b-esEk3kVew" TargetMode="External"/><Relationship Id="rId12" Type="http://schemas.openxmlformats.org/officeDocument/2006/relationships/hyperlink" Target="https://www.tes.com/teaching-resource/resource-12072966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pinterest.co.uk/isany1coming4an/" TargetMode="External"/><Relationship Id="rId11" Type="http://schemas.openxmlformats.org/officeDocument/2006/relationships/hyperlink" Target="https://www.teacherspayteachers.com/Product/Chemistry-Science-Drinking-Water-Treatment-Lesson-Activities-4387722" TargetMode="External"/><Relationship Id="rId5" Type="http://schemas.openxmlformats.org/officeDocument/2006/relationships/hyperlink" Target="https://twitter.com/teacherchalky1" TargetMode="External"/><Relationship Id="rId15" Type="http://schemas.openxmlformats.org/officeDocument/2006/relationships/image" Target="../media/image24.jpeg"/><Relationship Id="rId10" Type="http://schemas.openxmlformats.org/officeDocument/2006/relationships/image" Target="../media/image22.png"/><Relationship Id="rId4" Type="http://schemas.openxmlformats.org/officeDocument/2006/relationships/image" Target="../media/image21.jpeg"/><Relationship Id="rId9" Type="http://schemas.openxmlformats.org/officeDocument/2006/relationships/hyperlink" Target="https://mailchi.mp/b9218a58e7d3/subscribe-to-our-newsletter-to-keep-up-to-date-with-all-our-teaching-cpd-updates" TargetMode="External"/><Relationship Id="rId1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microsoft.com/office/2007/relationships/hdphoto" Target="../media/hdphoto7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microsoft.com/office/2007/relationships/hdphoto" Target="../media/hdphoto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D096B75-99E9-4EC2-88F7-4E63EDC1B4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1055"/>
          <a:stretch/>
        </p:blipFill>
        <p:spPr>
          <a:xfrm>
            <a:off x="354720" y="1863892"/>
            <a:ext cx="6827521" cy="486476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2D3C8C6-99DE-49C2-940F-34D02CFF52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99" b="100000" l="5276" r="899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120" y="-534035"/>
            <a:ext cx="7392035" cy="739203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07CD48C-BA95-44F9-9091-83ED12D25372}"/>
              </a:ext>
            </a:extLst>
          </p:cNvPr>
          <p:cNvGrpSpPr/>
          <p:nvPr/>
        </p:nvGrpSpPr>
        <p:grpSpPr>
          <a:xfrm>
            <a:off x="284478" y="121920"/>
            <a:ext cx="7213602" cy="1938992"/>
            <a:chOff x="2367278" y="91440"/>
            <a:chExt cx="6136642" cy="2653357"/>
          </a:xfrm>
        </p:grpSpPr>
        <p:sp>
          <p:nvSpPr>
            <p:cNvPr id="6" name="Speech Bubble: Rectangle with Corners Rounded 5">
              <a:extLst>
                <a:ext uri="{FF2B5EF4-FFF2-40B4-BE49-F238E27FC236}">
                  <a16:creationId xmlns:a16="http://schemas.microsoft.com/office/drawing/2014/main" id="{C180CB85-D3C9-43AF-B69D-6130A2A41A45}"/>
                </a:ext>
              </a:extLst>
            </p:cNvPr>
            <p:cNvSpPr/>
            <p:nvPr/>
          </p:nvSpPr>
          <p:spPr>
            <a:xfrm>
              <a:off x="2387600" y="101600"/>
              <a:ext cx="6116320" cy="2103120"/>
            </a:xfrm>
            <a:prstGeom prst="wedgeRoundRectCallout">
              <a:avLst>
                <a:gd name="adj1" fmla="val 74391"/>
                <a:gd name="adj2" fmla="val 87571"/>
                <a:gd name="adj3" fmla="val 1666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27EC863-A3EB-41C0-8348-FE5A710E14BF}"/>
                </a:ext>
              </a:extLst>
            </p:cNvPr>
            <p:cNvSpPr txBox="1"/>
            <p:nvPr/>
          </p:nvSpPr>
          <p:spPr>
            <a:xfrm>
              <a:off x="2367278" y="91440"/>
              <a:ext cx="6116319" cy="26533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b="1" dirty="0"/>
                <a:t>Welcome to your virtual tour of a sewage treatment plant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99579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sh Passage at the Hogsmill Sewage Treatment Works: Part 1 ...">
            <a:extLst>
              <a:ext uri="{FF2B5EF4-FFF2-40B4-BE49-F238E27FC236}">
                <a16:creationId xmlns:a16="http://schemas.microsoft.com/office/drawing/2014/main" id="{24569D89-8959-4CAE-AD9E-FEDE376515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66" b="5334"/>
          <a:stretch/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98BCAA4-197D-461F-A3E9-D6CF8F2828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99" b="100000" l="0" r="899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24480" y="172720"/>
            <a:ext cx="9367520" cy="7114614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24E366D0-142F-4311-A78D-A123587B3BE8}"/>
              </a:ext>
            </a:extLst>
          </p:cNvPr>
          <p:cNvGrpSpPr/>
          <p:nvPr/>
        </p:nvGrpSpPr>
        <p:grpSpPr>
          <a:xfrm>
            <a:off x="284478" y="121920"/>
            <a:ext cx="7853682" cy="1960880"/>
            <a:chOff x="2367278" y="91440"/>
            <a:chExt cx="6136642" cy="2113280"/>
          </a:xfrm>
        </p:grpSpPr>
        <p:sp>
          <p:nvSpPr>
            <p:cNvPr id="5" name="Speech Bubble: Rectangle with Corners Rounded 4">
              <a:extLst>
                <a:ext uri="{FF2B5EF4-FFF2-40B4-BE49-F238E27FC236}">
                  <a16:creationId xmlns:a16="http://schemas.microsoft.com/office/drawing/2014/main" id="{0477EC1A-679E-45B9-BA2E-EB6D57BAFB81}"/>
                </a:ext>
              </a:extLst>
            </p:cNvPr>
            <p:cNvSpPr/>
            <p:nvPr/>
          </p:nvSpPr>
          <p:spPr>
            <a:xfrm>
              <a:off x="2387600" y="101600"/>
              <a:ext cx="6116320" cy="2103120"/>
            </a:xfrm>
            <a:prstGeom prst="wedgeRoundRectCallout">
              <a:avLst>
                <a:gd name="adj1" fmla="val 71452"/>
                <a:gd name="adj2" fmla="val 190792"/>
                <a:gd name="adj3" fmla="val 1666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FE0BCF1-231A-451F-85DD-7D2A3C86D137}"/>
                </a:ext>
              </a:extLst>
            </p:cNvPr>
            <p:cNvSpPr txBox="1"/>
            <p:nvPr/>
          </p:nvSpPr>
          <p:spPr>
            <a:xfrm>
              <a:off x="2367278" y="91440"/>
              <a:ext cx="6116319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The water finally runs down a series of weirs until it rejoins a river or stream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35388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AE57318-E820-4897-FC32-891AE60141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F09D716-4142-4625-A7BA-B9A503FAAC1B}"/>
              </a:ext>
            </a:extLst>
          </p:cNvPr>
          <p:cNvSpPr/>
          <p:nvPr/>
        </p:nvSpPr>
        <p:spPr>
          <a:xfrm>
            <a:off x="508000" y="1798320"/>
            <a:ext cx="10942320" cy="176691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6005945-601C-953A-3713-C9231ED845E2}"/>
              </a:ext>
            </a:extLst>
          </p:cNvPr>
          <p:cNvSpPr/>
          <p:nvPr/>
        </p:nvSpPr>
        <p:spPr>
          <a:xfrm>
            <a:off x="508000" y="3657600"/>
            <a:ext cx="10942320" cy="1630680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4794452-43AA-2401-3D45-44BDC68A579E}"/>
              </a:ext>
            </a:extLst>
          </p:cNvPr>
          <p:cNvSpPr txBox="1"/>
          <p:nvPr/>
        </p:nvSpPr>
        <p:spPr>
          <a:xfrm>
            <a:off x="588580" y="1780486"/>
            <a:ext cx="79502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Click on the links below for lessons this resource can be used with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7661A2E-28D1-8FED-3C46-451F95BFA9B6}"/>
              </a:ext>
            </a:extLst>
          </p:cNvPr>
          <p:cNvSpPr txBox="1"/>
          <p:nvPr/>
        </p:nvSpPr>
        <p:spPr>
          <a:xfrm>
            <a:off x="588579" y="3657600"/>
            <a:ext cx="7416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Follow this link for a video running through this activity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29728B6-BF83-348B-79AB-AE33DBA82102}"/>
              </a:ext>
            </a:extLst>
          </p:cNvPr>
          <p:cNvSpPr txBox="1"/>
          <p:nvPr/>
        </p:nvSpPr>
        <p:spPr>
          <a:xfrm>
            <a:off x="508000" y="5380642"/>
            <a:ext cx="106305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Follow me on social media to stay in touch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BBA2451-F7A0-6199-DA1D-39EC7804FD55}"/>
              </a:ext>
            </a:extLst>
          </p:cNvPr>
          <p:cNvSpPr txBox="1"/>
          <p:nvPr/>
        </p:nvSpPr>
        <p:spPr>
          <a:xfrm>
            <a:off x="508000" y="6008241"/>
            <a:ext cx="106305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Keep up to date with my new content: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Creating Social Media Share Buttons | by David Olurebi | Medium">
            <a:hlinkClick r:id="rId3"/>
            <a:extLst>
              <a:ext uri="{FF2B5EF4-FFF2-40B4-BE49-F238E27FC236}">
                <a16:creationId xmlns:a16="http://schemas.microsoft.com/office/drawing/2014/main" id="{47925F6F-A584-77B9-6716-05D5CB7B50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745" b="50000"/>
          <a:stretch/>
        </p:blipFill>
        <p:spPr bwMode="auto">
          <a:xfrm>
            <a:off x="7254768" y="5366782"/>
            <a:ext cx="585949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reating Social Media Share Buttons | by David Olurebi | Medium">
            <a:hlinkClick r:id="rId5"/>
            <a:extLst>
              <a:ext uri="{FF2B5EF4-FFF2-40B4-BE49-F238E27FC236}">
                <a16:creationId xmlns:a16="http://schemas.microsoft.com/office/drawing/2014/main" id="{87572B9B-A89C-98D8-5493-0749774E01B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2" r="34165" b="51080"/>
          <a:stretch/>
        </p:blipFill>
        <p:spPr bwMode="auto">
          <a:xfrm>
            <a:off x="8005379" y="5380642"/>
            <a:ext cx="533400" cy="62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reating Social Media Share Buttons | by David Olurebi | Medium">
            <a:hlinkClick r:id="rId6"/>
            <a:extLst>
              <a:ext uri="{FF2B5EF4-FFF2-40B4-BE49-F238E27FC236}">
                <a16:creationId xmlns:a16="http://schemas.microsoft.com/office/drawing/2014/main" id="{5089F1DF-22D9-22F5-B154-552E0CE35D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45" b="50000"/>
          <a:stretch/>
        </p:blipFill>
        <p:spPr bwMode="auto">
          <a:xfrm>
            <a:off x="8772548" y="5380642"/>
            <a:ext cx="585949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reating Social Media Share Buttons | by David Olurebi | Medium">
            <a:hlinkClick r:id="rId7"/>
            <a:extLst>
              <a:ext uri="{FF2B5EF4-FFF2-40B4-BE49-F238E27FC236}">
                <a16:creationId xmlns:a16="http://schemas.microsoft.com/office/drawing/2014/main" id="{81F2C6A6-0466-E869-D106-99888C19D4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5" t="50000" r="34563"/>
          <a:stretch/>
        </p:blipFill>
        <p:spPr bwMode="auto">
          <a:xfrm>
            <a:off x="9500827" y="5431680"/>
            <a:ext cx="533400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reating Social Media Share Buttons | by David Olurebi | Medium">
            <a:hlinkClick r:id="rId8"/>
            <a:extLst>
              <a:ext uri="{FF2B5EF4-FFF2-40B4-BE49-F238E27FC236}">
                <a16:creationId xmlns:a16="http://schemas.microsoft.com/office/drawing/2014/main" id="{3CA01506-71EE-A240-2EA2-5F78B34584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49" t="50000"/>
          <a:stretch/>
        </p:blipFill>
        <p:spPr bwMode="auto">
          <a:xfrm>
            <a:off x="10356504" y="5431679"/>
            <a:ext cx="568783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>
            <a:hlinkClick r:id="rId9"/>
            <a:extLst>
              <a:ext uri="{FF2B5EF4-FFF2-40B4-BE49-F238E27FC236}">
                <a16:creationId xmlns:a16="http://schemas.microsoft.com/office/drawing/2014/main" id="{34666138-8AE8-C917-AC0D-A931D9B6A78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06673" y="6041224"/>
            <a:ext cx="3517697" cy="493819"/>
          </a:xfrm>
          <a:prstGeom prst="rect">
            <a:avLst/>
          </a:prstGeom>
        </p:spPr>
      </p:pic>
      <p:sp>
        <p:nvSpPr>
          <p:cNvPr id="24" name="TextBox 23">
            <a:hlinkClick r:id="rId11"/>
            <a:extLst>
              <a:ext uri="{FF2B5EF4-FFF2-40B4-BE49-F238E27FC236}">
                <a16:creationId xmlns:a16="http://schemas.microsoft.com/office/drawing/2014/main" id="{8AF6D5C2-A8D0-D9EA-EDFB-8ABC28F70521}"/>
              </a:ext>
            </a:extLst>
          </p:cNvPr>
          <p:cNvSpPr txBox="1"/>
          <p:nvPr/>
        </p:nvSpPr>
        <p:spPr>
          <a:xfrm>
            <a:off x="741680" y="2581541"/>
            <a:ext cx="4327452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TPT lesson on drinking water</a:t>
            </a:r>
          </a:p>
        </p:txBody>
      </p:sp>
      <p:sp>
        <p:nvSpPr>
          <p:cNvPr id="25" name="TextBox 24">
            <a:hlinkClick r:id="rId12"/>
            <a:extLst>
              <a:ext uri="{FF2B5EF4-FFF2-40B4-BE49-F238E27FC236}">
                <a16:creationId xmlns:a16="http://schemas.microsoft.com/office/drawing/2014/main" id="{57F7C237-D4CF-20B1-BEC2-59B80FD38973}"/>
              </a:ext>
            </a:extLst>
          </p:cNvPr>
          <p:cNvSpPr txBox="1"/>
          <p:nvPr/>
        </p:nvSpPr>
        <p:spPr>
          <a:xfrm>
            <a:off x="741680" y="3082849"/>
            <a:ext cx="4327452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TES lesson on water treatment</a:t>
            </a:r>
          </a:p>
        </p:txBody>
      </p:sp>
      <p:sp>
        <p:nvSpPr>
          <p:cNvPr id="26" name="TextBox 25">
            <a:hlinkClick r:id="rId13"/>
            <a:extLst>
              <a:ext uri="{FF2B5EF4-FFF2-40B4-BE49-F238E27FC236}">
                <a16:creationId xmlns:a16="http://schemas.microsoft.com/office/drawing/2014/main" id="{F0295CF3-B6E3-7B74-8664-D5805CC2E235}"/>
              </a:ext>
            </a:extLst>
          </p:cNvPr>
          <p:cNvSpPr txBox="1"/>
          <p:nvPr/>
        </p:nvSpPr>
        <p:spPr>
          <a:xfrm>
            <a:off x="741680" y="4623216"/>
            <a:ext cx="4327452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Youtube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video link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B702247-2363-EEE0-380E-903A03ECADF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524170" y="3781526"/>
            <a:ext cx="2339427" cy="131592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98C4F9E-5ACD-BCC2-DDC7-DA7E7D3CF8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7785" y="1922021"/>
            <a:ext cx="2045406" cy="1534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3989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ock Link Bar Screen, मैकेनिकल बार स्क्रीन ...">
            <a:extLst>
              <a:ext uri="{FF2B5EF4-FFF2-40B4-BE49-F238E27FC236}">
                <a16:creationId xmlns:a16="http://schemas.microsoft.com/office/drawing/2014/main" id="{3CDF2769-53DE-4B99-B114-31871B5640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34" b="13600"/>
          <a:stretch/>
        </p:blipFill>
        <p:spPr bwMode="auto">
          <a:xfrm>
            <a:off x="0" y="0"/>
            <a:ext cx="12192000" cy="683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7A8BAC7-5517-4176-ADF9-FDE1D3F0D5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560" y="-563880"/>
            <a:ext cx="7503795" cy="750379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8B95D33F-E5ED-4432-8970-799D1FEB67F9}"/>
              </a:ext>
            </a:extLst>
          </p:cNvPr>
          <p:cNvGrpSpPr/>
          <p:nvPr/>
        </p:nvGrpSpPr>
        <p:grpSpPr>
          <a:xfrm>
            <a:off x="284478" y="121920"/>
            <a:ext cx="8138162" cy="2113280"/>
            <a:chOff x="2367278" y="91440"/>
            <a:chExt cx="6136642" cy="2113280"/>
          </a:xfrm>
        </p:grpSpPr>
        <p:sp>
          <p:nvSpPr>
            <p:cNvPr id="5" name="Speech Bubble: Rectangle with Corners Rounded 4">
              <a:extLst>
                <a:ext uri="{FF2B5EF4-FFF2-40B4-BE49-F238E27FC236}">
                  <a16:creationId xmlns:a16="http://schemas.microsoft.com/office/drawing/2014/main" id="{CDB330CA-197E-4649-B81C-52224D734FED}"/>
                </a:ext>
              </a:extLst>
            </p:cNvPr>
            <p:cNvSpPr/>
            <p:nvPr/>
          </p:nvSpPr>
          <p:spPr>
            <a:xfrm>
              <a:off x="2387600" y="101600"/>
              <a:ext cx="6116320" cy="2103120"/>
            </a:xfrm>
            <a:prstGeom prst="wedgeRoundRectCallout">
              <a:avLst>
                <a:gd name="adj1" fmla="val 79281"/>
                <a:gd name="adj2" fmla="val 52355"/>
                <a:gd name="adj3" fmla="val 1666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0CF8C3B-ABAF-4F79-BEB9-31A1F459B4F3}"/>
                </a:ext>
              </a:extLst>
            </p:cNvPr>
            <p:cNvSpPr txBox="1"/>
            <p:nvPr/>
          </p:nvSpPr>
          <p:spPr>
            <a:xfrm>
              <a:off x="2367278" y="91440"/>
              <a:ext cx="6116319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Waste water is pumped to the plant and large waste is removed by a rotating grid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30E3AD4-DB05-4B7B-A7A0-38AD07614829}"/>
              </a:ext>
            </a:extLst>
          </p:cNvPr>
          <p:cNvGrpSpPr/>
          <p:nvPr/>
        </p:nvGrpSpPr>
        <p:grpSpPr>
          <a:xfrm>
            <a:off x="0" y="3332480"/>
            <a:ext cx="4578812" cy="3525520"/>
            <a:chOff x="7735108" y="3332480"/>
            <a:chExt cx="4578812" cy="352552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250E0B2-5589-40B7-A273-8EDB260C8498}"/>
                </a:ext>
              </a:extLst>
            </p:cNvPr>
            <p:cNvSpPr/>
            <p:nvPr/>
          </p:nvSpPr>
          <p:spPr>
            <a:xfrm>
              <a:off x="7735108" y="3332480"/>
              <a:ext cx="3881120" cy="347472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12E4B3B-C0BF-46E8-87DA-FA3C5C0483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15" t="8537" r="29095" b="23737"/>
            <a:stretch/>
          </p:blipFill>
          <p:spPr>
            <a:xfrm>
              <a:off x="10119359" y="4303454"/>
              <a:ext cx="2194561" cy="2554546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BB274EA-0EF5-4992-A1DE-2E82B01DBEBD}"/>
                </a:ext>
              </a:extLst>
            </p:cNvPr>
            <p:cNvSpPr txBox="1"/>
            <p:nvPr/>
          </p:nvSpPr>
          <p:spPr>
            <a:xfrm>
              <a:off x="7735108" y="3429000"/>
              <a:ext cx="38811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/>
                <a:t>Key questions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2D40FE9-17DF-4245-9A70-4A3369CA44BB}"/>
                </a:ext>
              </a:extLst>
            </p:cNvPr>
            <p:cNvSpPr txBox="1"/>
            <p:nvPr/>
          </p:nvSpPr>
          <p:spPr>
            <a:xfrm>
              <a:off x="7796068" y="4013775"/>
              <a:ext cx="3207212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indent="-514350">
                <a:buFont typeface="+mj-lt"/>
                <a:buAutoNum type="arabicPeriod"/>
              </a:pPr>
              <a:r>
                <a:rPr lang="en-GB" sz="2200" b="1" dirty="0"/>
                <a:t>What sort of matter could the grids remove?</a:t>
              </a:r>
            </a:p>
            <a:p>
              <a:pPr marL="514350" indent="-514350">
                <a:buFont typeface="+mj-lt"/>
                <a:buAutoNum type="arabicPeriod"/>
              </a:pPr>
              <a:r>
                <a:rPr lang="en-GB" sz="2200" b="1" dirty="0"/>
                <a:t>Why is it important that this material is removed?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35616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e end of primary sedimentation tanks in wastewater treatment ...">
            <a:extLst>
              <a:ext uri="{FF2B5EF4-FFF2-40B4-BE49-F238E27FC236}">
                <a16:creationId xmlns:a16="http://schemas.microsoft.com/office/drawing/2014/main" id="{AE8FD1AE-87A5-412A-8B2E-A5C9A6CFE9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63" b="9481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72639AA-B54D-4490-86E2-503A8DBCC6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99" b="100000" l="0" r="899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720" y="-635635"/>
            <a:ext cx="7493635" cy="749363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B1903106-0C7B-4C6C-A683-AFAD6DEA3AAC}"/>
              </a:ext>
            </a:extLst>
          </p:cNvPr>
          <p:cNvGrpSpPr/>
          <p:nvPr/>
        </p:nvGrpSpPr>
        <p:grpSpPr>
          <a:xfrm>
            <a:off x="284478" y="121920"/>
            <a:ext cx="7853682" cy="2113280"/>
            <a:chOff x="2367278" y="91440"/>
            <a:chExt cx="6136642" cy="2113280"/>
          </a:xfrm>
        </p:grpSpPr>
        <p:sp>
          <p:nvSpPr>
            <p:cNvPr id="5" name="Speech Bubble: Rectangle with Corners Rounded 4">
              <a:extLst>
                <a:ext uri="{FF2B5EF4-FFF2-40B4-BE49-F238E27FC236}">
                  <a16:creationId xmlns:a16="http://schemas.microsoft.com/office/drawing/2014/main" id="{D9510ED5-E9D3-4E04-946C-03A460CAF3DD}"/>
                </a:ext>
              </a:extLst>
            </p:cNvPr>
            <p:cNvSpPr/>
            <p:nvPr/>
          </p:nvSpPr>
          <p:spPr>
            <a:xfrm>
              <a:off x="2387600" y="101600"/>
              <a:ext cx="6116320" cy="2103120"/>
            </a:xfrm>
            <a:prstGeom prst="wedgeRoundRectCallout">
              <a:avLst>
                <a:gd name="adj1" fmla="val 67168"/>
                <a:gd name="adj2" fmla="val 48973"/>
                <a:gd name="adj3" fmla="val 1666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405FC29-3BEA-4191-A5E8-BAB0469FA535}"/>
                </a:ext>
              </a:extLst>
            </p:cNvPr>
            <p:cNvSpPr txBox="1"/>
            <p:nvPr/>
          </p:nvSpPr>
          <p:spPr>
            <a:xfrm>
              <a:off x="2367278" y="91440"/>
              <a:ext cx="6116319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Primary settling basins allow heavier material to sink and be scrapped away.  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3F7C316-C3EC-41EE-8295-30D7455CCDDD}"/>
              </a:ext>
            </a:extLst>
          </p:cNvPr>
          <p:cNvGrpSpPr/>
          <p:nvPr/>
        </p:nvGrpSpPr>
        <p:grpSpPr>
          <a:xfrm>
            <a:off x="0" y="3332480"/>
            <a:ext cx="4578812" cy="3525520"/>
            <a:chOff x="7735108" y="3332480"/>
            <a:chExt cx="4578812" cy="352552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E2DCFFB-9077-4D32-92A5-5B7259DA92DD}"/>
                </a:ext>
              </a:extLst>
            </p:cNvPr>
            <p:cNvSpPr/>
            <p:nvPr/>
          </p:nvSpPr>
          <p:spPr>
            <a:xfrm>
              <a:off x="7735108" y="3332480"/>
              <a:ext cx="3881120" cy="347472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5DD7E89-5114-4B19-AB82-4DFAA74020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15" t="8537" r="29095" b="23737"/>
            <a:stretch/>
          </p:blipFill>
          <p:spPr>
            <a:xfrm>
              <a:off x="10119359" y="4303454"/>
              <a:ext cx="2194561" cy="2554546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E1F8A1C-893D-4042-BDDE-F5009DB1E706}"/>
                </a:ext>
              </a:extLst>
            </p:cNvPr>
            <p:cNvSpPr txBox="1"/>
            <p:nvPr/>
          </p:nvSpPr>
          <p:spPr>
            <a:xfrm>
              <a:off x="7735108" y="3429000"/>
              <a:ext cx="38811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/>
                <a:t>Key questions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F6D1CFF-F719-42BA-88D5-7C425F4B3CD1}"/>
                </a:ext>
              </a:extLst>
            </p:cNvPr>
            <p:cNvSpPr txBox="1"/>
            <p:nvPr/>
          </p:nvSpPr>
          <p:spPr>
            <a:xfrm>
              <a:off x="7796068" y="4013775"/>
              <a:ext cx="3207212" cy="24622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indent="-514350">
                <a:buFont typeface="+mj-lt"/>
                <a:buAutoNum type="arabicPeriod"/>
              </a:pPr>
              <a:r>
                <a:rPr lang="en-GB" sz="2200" b="1" dirty="0"/>
                <a:t>What sort of material might sink to the bottom?</a:t>
              </a:r>
            </a:p>
            <a:p>
              <a:pPr marL="514350" indent="-514350">
                <a:buFont typeface="+mj-lt"/>
                <a:buAutoNum type="arabicPeriod"/>
              </a:pPr>
              <a:r>
                <a:rPr lang="en-GB" sz="2200" b="1" dirty="0"/>
                <a:t>What could the material that sinks to the bottom be used for?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15143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olid Waste Filtration, Separation and Treatment Systems">
            <a:extLst>
              <a:ext uri="{FF2B5EF4-FFF2-40B4-BE49-F238E27FC236}">
                <a16:creationId xmlns:a16="http://schemas.microsoft.com/office/drawing/2014/main" id="{C38E1062-3493-4C94-BC00-DFE8D031FE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26"/>
          <a:stretch/>
        </p:blipFill>
        <p:spPr bwMode="auto">
          <a:xfrm>
            <a:off x="-1" y="-7089"/>
            <a:ext cx="12192001" cy="6865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57D1E28-8C98-4B40-BB00-750112CAC7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749" t="8051" r="35161" b="52744"/>
          <a:stretch/>
        </p:blipFill>
        <p:spPr>
          <a:xfrm>
            <a:off x="-561286" y="2423762"/>
            <a:ext cx="3629606" cy="4434238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52DEADCC-1A9B-4EA7-8A1E-6BA0BFCAA392}"/>
              </a:ext>
            </a:extLst>
          </p:cNvPr>
          <p:cNvGrpSpPr/>
          <p:nvPr/>
        </p:nvGrpSpPr>
        <p:grpSpPr>
          <a:xfrm>
            <a:off x="4236718" y="4511040"/>
            <a:ext cx="7853682" cy="2113280"/>
            <a:chOff x="2367278" y="91440"/>
            <a:chExt cx="6136642" cy="2113280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67837E43-B40A-4276-AF3A-5C90356104A8}"/>
                </a:ext>
              </a:extLst>
            </p:cNvPr>
            <p:cNvSpPr/>
            <p:nvPr/>
          </p:nvSpPr>
          <p:spPr>
            <a:xfrm>
              <a:off x="2387600" y="101600"/>
              <a:ext cx="6116320" cy="2103120"/>
            </a:xfrm>
            <a:prstGeom prst="wedgeRoundRectCallout">
              <a:avLst>
                <a:gd name="adj1" fmla="val -80800"/>
                <a:gd name="adj2" fmla="val 16123"/>
                <a:gd name="adj3" fmla="val 1666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82B1F8C-C56B-4726-B0EA-CBD06DB101DD}"/>
                </a:ext>
              </a:extLst>
            </p:cNvPr>
            <p:cNvSpPr txBox="1"/>
            <p:nvPr/>
          </p:nvSpPr>
          <p:spPr>
            <a:xfrm>
              <a:off x="2367278" y="91440"/>
              <a:ext cx="6116319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The solid material can now be processed and turned into fertilizer to be used on farms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46747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dequacy Assessment of Sewage Treatment Plants in the Kingdom of ...">
            <a:extLst>
              <a:ext uri="{FF2B5EF4-FFF2-40B4-BE49-F238E27FC236}">
                <a16:creationId xmlns:a16="http://schemas.microsoft.com/office/drawing/2014/main" id="{0454B2E1-4A66-4A9D-8C08-2A617F2F00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36"/>
          <a:stretch/>
        </p:blipFill>
        <p:spPr bwMode="auto">
          <a:xfrm>
            <a:off x="0" y="0"/>
            <a:ext cx="121929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665B55-FDCC-4B33-BA29-3CE9390F77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99" b="100000" l="0" r="899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22196" y="929005"/>
            <a:ext cx="6050915" cy="605091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7B89063-7F1E-40F9-9F87-F2266C10B110}"/>
              </a:ext>
            </a:extLst>
          </p:cNvPr>
          <p:cNvGrpSpPr/>
          <p:nvPr/>
        </p:nvGrpSpPr>
        <p:grpSpPr>
          <a:xfrm>
            <a:off x="2245358" y="71120"/>
            <a:ext cx="7430310" cy="2103120"/>
            <a:chOff x="2367278" y="30480"/>
            <a:chExt cx="6347818" cy="2103120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A1BC8852-6792-45BC-A7C5-8E4533252787}"/>
                </a:ext>
              </a:extLst>
            </p:cNvPr>
            <p:cNvSpPr/>
            <p:nvPr/>
          </p:nvSpPr>
          <p:spPr>
            <a:xfrm>
              <a:off x="2598776" y="30480"/>
              <a:ext cx="6116320" cy="2103120"/>
            </a:xfrm>
            <a:prstGeom prst="wedgeRoundRectCallout">
              <a:avLst>
                <a:gd name="adj1" fmla="val -70156"/>
                <a:gd name="adj2" fmla="val 98732"/>
                <a:gd name="adj3" fmla="val 1666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BA0176C-4BCE-4122-886D-B91477ED504B}"/>
                </a:ext>
              </a:extLst>
            </p:cNvPr>
            <p:cNvSpPr txBox="1"/>
            <p:nvPr/>
          </p:nvSpPr>
          <p:spPr>
            <a:xfrm>
              <a:off x="2367278" y="91440"/>
              <a:ext cx="6116319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b="1" dirty="0"/>
                <a:t>The water flows through a series of channels to a secondary settling basin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55017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iogas Settler | SSWM">
            <a:extLst>
              <a:ext uri="{FF2B5EF4-FFF2-40B4-BE49-F238E27FC236}">
                <a16:creationId xmlns:a16="http://schemas.microsoft.com/office/drawing/2014/main" id="{E603506C-C00C-4C95-B435-9B300C041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69A55F8-91BF-4749-9439-15CD8C7242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53360" y="-513080"/>
            <a:ext cx="7503795" cy="750379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3079C33-918E-4F1D-9EAD-34191846131D}"/>
              </a:ext>
            </a:extLst>
          </p:cNvPr>
          <p:cNvGrpSpPr/>
          <p:nvPr/>
        </p:nvGrpSpPr>
        <p:grpSpPr>
          <a:xfrm>
            <a:off x="2966718" y="71120"/>
            <a:ext cx="8138162" cy="1371600"/>
            <a:chOff x="2367278" y="91440"/>
            <a:chExt cx="6136642" cy="2113280"/>
          </a:xfrm>
        </p:grpSpPr>
        <p:sp>
          <p:nvSpPr>
            <p:cNvPr id="5" name="Speech Bubble: Rectangle with Corners Rounded 4">
              <a:extLst>
                <a:ext uri="{FF2B5EF4-FFF2-40B4-BE49-F238E27FC236}">
                  <a16:creationId xmlns:a16="http://schemas.microsoft.com/office/drawing/2014/main" id="{20CE6BAC-15AD-4D08-A753-0C831291A067}"/>
                </a:ext>
              </a:extLst>
            </p:cNvPr>
            <p:cNvSpPr/>
            <p:nvPr/>
          </p:nvSpPr>
          <p:spPr>
            <a:xfrm>
              <a:off x="2387600" y="101600"/>
              <a:ext cx="6116320" cy="2103120"/>
            </a:xfrm>
            <a:prstGeom prst="wedgeRoundRectCallout">
              <a:avLst>
                <a:gd name="adj1" fmla="val -70779"/>
                <a:gd name="adj2" fmla="val 115282"/>
                <a:gd name="adj3" fmla="val 1666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62E659E-CC53-4F75-B674-397DE45431BC}"/>
                </a:ext>
              </a:extLst>
            </p:cNvPr>
            <p:cNvSpPr txBox="1"/>
            <p:nvPr/>
          </p:nvSpPr>
          <p:spPr>
            <a:xfrm>
              <a:off x="2367278" y="91440"/>
              <a:ext cx="6116319" cy="20390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/>
                <a:t>Secondary settling basins allow small particles to sediment out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53A47F1-CECA-44DD-926A-1C50B40DFB2C}"/>
              </a:ext>
            </a:extLst>
          </p:cNvPr>
          <p:cNvGrpSpPr/>
          <p:nvPr/>
        </p:nvGrpSpPr>
        <p:grpSpPr>
          <a:xfrm>
            <a:off x="7735108" y="3332480"/>
            <a:ext cx="4578812" cy="3525520"/>
            <a:chOff x="7735108" y="3332480"/>
            <a:chExt cx="4578812" cy="352552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E5C17BA-467A-476A-93A4-FE3332FD1496}"/>
                </a:ext>
              </a:extLst>
            </p:cNvPr>
            <p:cNvSpPr/>
            <p:nvPr/>
          </p:nvSpPr>
          <p:spPr>
            <a:xfrm>
              <a:off x="7735108" y="3332480"/>
              <a:ext cx="3881120" cy="347472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D5C397C-DCE4-4071-B817-489B9DD803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15" t="8537" r="29095" b="23737"/>
            <a:stretch/>
          </p:blipFill>
          <p:spPr>
            <a:xfrm>
              <a:off x="10119359" y="4303454"/>
              <a:ext cx="2194561" cy="2554546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C66C972-59FF-4C6D-BE29-F7BA39B54E7E}"/>
                </a:ext>
              </a:extLst>
            </p:cNvPr>
            <p:cNvSpPr txBox="1"/>
            <p:nvPr/>
          </p:nvSpPr>
          <p:spPr>
            <a:xfrm>
              <a:off x="7735108" y="3429000"/>
              <a:ext cx="38811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/>
                <a:t>Key questions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C82E8B8-C456-4265-B873-4AC3FA5CC534}"/>
                </a:ext>
              </a:extLst>
            </p:cNvPr>
            <p:cNvSpPr txBox="1"/>
            <p:nvPr/>
          </p:nvSpPr>
          <p:spPr>
            <a:xfrm>
              <a:off x="7796068" y="4013775"/>
              <a:ext cx="3207212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indent="-514350">
                <a:buFont typeface="+mj-lt"/>
                <a:buAutoNum type="arabicPeriod"/>
              </a:pPr>
              <a:r>
                <a:rPr lang="en-GB" sz="2200" b="1" dirty="0"/>
                <a:t>How long do you think the water is left for?</a:t>
              </a:r>
            </a:p>
            <a:p>
              <a:pPr marL="514350" indent="-514350">
                <a:buFont typeface="+mj-lt"/>
                <a:buAutoNum type="arabicPeriod"/>
              </a:pPr>
              <a:r>
                <a:rPr lang="en-GB" sz="2200" b="1" dirty="0"/>
                <a:t>Could anything be added to clump small particles together?</a:t>
              </a:r>
            </a:p>
            <a:p>
              <a:pPr marL="514350" indent="-514350">
                <a:buFont typeface="+mj-lt"/>
                <a:buAutoNum type="arabicPeriod"/>
              </a:pPr>
              <a:r>
                <a:rPr lang="en-GB" sz="2200" b="1" dirty="0"/>
                <a:t>What is still left              in the water?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21041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What Is a Biological Wastewater Treatment System and How Does It Work?">
            <a:extLst>
              <a:ext uri="{FF2B5EF4-FFF2-40B4-BE49-F238E27FC236}">
                <a16:creationId xmlns:a16="http://schemas.microsoft.com/office/drawing/2014/main" id="{AF960657-1189-4E65-9D9C-C3D14C2F3E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12"/>
          <a:stretch/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D5CCDB4-492D-4B56-9D49-E9B7BF50E6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99" b="100000" l="0" r="899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" y="2265680"/>
            <a:ext cx="4592320" cy="459232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35D48A4A-1326-4F3E-BB17-86F89857CD92}"/>
              </a:ext>
            </a:extLst>
          </p:cNvPr>
          <p:cNvGrpSpPr/>
          <p:nvPr/>
        </p:nvGrpSpPr>
        <p:grpSpPr>
          <a:xfrm>
            <a:off x="1422400" y="121920"/>
            <a:ext cx="10485123" cy="2021840"/>
            <a:chOff x="3505200" y="91440"/>
            <a:chExt cx="10485123" cy="2947330"/>
          </a:xfrm>
        </p:grpSpPr>
        <p:sp>
          <p:nvSpPr>
            <p:cNvPr id="5" name="Speech Bubble: Rectangle with Corners Rounded 4">
              <a:extLst>
                <a:ext uri="{FF2B5EF4-FFF2-40B4-BE49-F238E27FC236}">
                  <a16:creationId xmlns:a16="http://schemas.microsoft.com/office/drawing/2014/main" id="{036C8885-AD72-4BDF-9CFA-1B56372A56FF}"/>
                </a:ext>
              </a:extLst>
            </p:cNvPr>
            <p:cNvSpPr/>
            <p:nvPr/>
          </p:nvSpPr>
          <p:spPr>
            <a:xfrm>
              <a:off x="3606800" y="91440"/>
              <a:ext cx="10383522" cy="2947330"/>
            </a:xfrm>
            <a:prstGeom prst="wedgeRoundRectCallout">
              <a:avLst>
                <a:gd name="adj1" fmla="val -54899"/>
                <a:gd name="adj2" fmla="val 197855"/>
                <a:gd name="adj3" fmla="val 1666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DB32683-8CC3-4116-A257-55130A95E776}"/>
                </a:ext>
              </a:extLst>
            </p:cNvPr>
            <p:cNvSpPr txBox="1"/>
            <p:nvPr/>
          </p:nvSpPr>
          <p:spPr>
            <a:xfrm>
              <a:off x="3505200" y="91440"/>
              <a:ext cx="10485123" cy="28265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Effluent is then pumped to the bio-reactors for 9 hours.  Through a series of stages bacteria break down harmful matter &amp; clean water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59F35C2-CA1A-4C19-81EA-B6B2C58110DA}"/>
              </a:ext>
            </a:extLst>
          </p:cNvPr>
          <p:cNvGrpSpPr/>
          <p:nvPr/>
        </p:nvGrpSpPr>
        <p:grpSpPr>
          <a:xfrm>
            <a:off x="7735108" y="3332480"/>
            <a:ext cx="4578812" cy="3525520"/>
            <a:chOff x="7735108" y="3332480"/>
            <a:chExt cx="4578812" cy="352552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2483AC1-F262-43C9-88C4-86478B40F411}"/>
                </a:ext>
              </a:extLst>
            </p:cNvPr>
            <p:cNvSpPr/>
            <p:nvPr/>
          </p:nvSpPr>
          <p:spPr>
            <a:xfrm>
              <a:off x="7735108" y="3332480"/>
              <a:ext cx="3881120" cy="347472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C53164B-DAF9-4454-ABD0-FD41AD4736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15" t="8537" r="29095" b="23737"/>
            <a:stretch/>
          </p:blipFill>
          <p:spPr>
            <a:xfrm>
              <a:off x="10119359" y="4303454"/>
              <a:ext cx="2194561" cy="2554546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98E8BCA-7614-4E2B-BCE6-C763FAAA4DBD}"/>
                </a:ext>
              </a:extLst>
            </p:cNvPr>
            <p:cNvSpPr txBox="1"/>
            <p:nvPr/>
          </p:nvSpPr>
          <p:spPr>
            <a:xfrm>
              <a:off x="7735108" y="3429000"/>
              <a:ext cx="38811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/>
                <a:t>Key questions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43B3230-C5FA-45C5-A302-B03FF71FB15E}"/>
                </a:ext>
              </a:extLst>
            </p:cNvPr>
            <p:cNvSpPr txBox="1"/>
            <p:nvPr/>
          </p:nvSpPr>
          <p:spPr>
            <a:xfrm>
              <a:off x="7796068" y="4013775"/>
              <a:ext cx="3207212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indent="-514350">
                <a:buFont typeface="+mj-lt"/>
                <a:buAutoNum type="arabicPeriod"/>
              </a:pPr>
              <a:r>
                <a:rPr lang="en-GB" sz="2200" b="1" dirty="0"/>
                <a:t>What sort of biological matter broken down be?</a:t>
              </a:r>
            </a:p>
            <a:p>
              <a:pPr marL="514350" indent="-514350">
                <a:buFont typeface="+mj-lt"/>
                <a:buAutoNum type="arabicPeriod"/>
              </a:pPr>
              <a:r>
                <a:rPr lang="en-GB" sz="2200" b="1" dirty="0"/>
                <a:t>Why do the bacteria break the matter down?</a:t>
              </a:r>
            </a:p>
            <a:p>
              <a:pPr marL="514350" indent="-514350">
                <a:buFont typeface="+mj-lt"/>
                <a:buAutoNum type="arabicPeriod"/>
              </a:pPr>
              <a:r>
                <a:rPr lang="en-GB" sz="2200" b="1" dirty="0"/>
                <a:t>Why is it cost effective?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56113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2D6F11D-0EC8-498E-8C47-05EA0A433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7295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FDD5AF1-F101-43B5-990F-D07936DA55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89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4676" y="1559560"/>
            <a:ext cx="5400675" cy="540067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86984443-0A55-4D77-8CD9-F36FBC26BE36}"/>
              </a:ext>
            </a:extLst>
          </p:cNvPr>
          <p:cNvGrpSpPr/>
          <p:nvPr/>
        </p:nvGrpSpPr>
        <p:grpSpPr>
          <a:xfrm>
            <a:off x="1503680" y="152399"/>
            <a:ext cx="6136639" cy="2636610"/>
            <a:chOff x="2387600" y="101599"/>
            <a:chExt cx="6136639" cy="2636610"/>
          </a:xfrm>
        </p:grpSpPr>
        <p:sp>
          <p:nvSpPr>
            <p:cNvPr id="5" name="Speech Bubble: Rectangle with Corners Rounded 4">
              <a:extLst>
                <a:ext uri="{FF2B5EF4-FFF2-40B4-BE49-F238E27FC236}">
                  <a16:creationId xmlns:a16="http://schemas.microsoft.com/office/drawing/2014/main" id="{34053C05-1469-49BD-905E-DC8F86089C2A}"/>
                </a:ext>
              </a:extLst>
            </p:cNvPr>
            <p:cNvSpPr/>
            <p:nvPr/>
          </p:nvSpPr>
          <p:spPr>
            <a:xfrm>
              <a:off x="2387600" y="101599"/>
              <a:ext cx="6116320" cy="2636609"/>
            </a:xfrm>
            <a:prstGeom prst="wedgeRoundRectCallout">
              <a:avLst>
                <a:gd name="adj1" fmla="val -54886"/>
                <a:gd name="adj2" fmla="val 78538"/>
                <a:gd name="adj3" fmla="val 1666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908FEE9-E6E5-4985-A828-F2EABC064B1F}"/>
                </a:ext>
              </a:extLst>
            </p:cNvPr>
            <p:cNvSpPr txBox="1"/>
            <p:nvPr/>
          </p:nvSpPr>
          <p:spPr>
            <a:xfrm>
              <a:off x="2407920" y="183664"/>
              <a:ext cx="6116319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Secondary clarifiers gravity feed the water through, this removes more biological matter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944409D-C6FA-4F35-ACB2-4DBE391F0990}"/>
              </a:ext>
            </a:extLst>
          </p:cNvPr>
          <p:cNvGrpSpPr/>
          <p:nvPr/>
        </p:nvGrpSpPr>
        <p:grpSpPr>
          <a:xfrm>
            <a:off x="7735108" y="3332480"/>
            <a:ext cx="4578812" cy="3525520"/>
            <a:chOff x="7735108" y="3332480"/>
            <a:chExt cx="4578812" cy="352552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1AAAE39-CA08-4B87-BFA2-F8E912CCE12C}"/>
                </a:ext>
              </a:extLst>
            </p:cNvPr>
            <p:cNvSpPr/>
            <p:nvPr/>
          </p:nvSpPr>
          <p:spPr>
            <a:xfrm>
              <a:off x="7735108" y="3332480"/>
              <a:ext cx="3881120" cy="347472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778B666-D170-42C3-A50F-C4E2159B8D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15" t="8537" r="29095" b="23737"/>
            <a:stretch/>
          </p:blipFill>
          <p:spPr>
            <a:xfrm>
              <a:off x="10119359" y="4303454"/>
              <a:ext cx="2194561" cy="2554546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A54A522-1B49-4EE4-971C-0DA4D530D36B}"/>
                </a:ext>
              </a:extLst>
            </p:cNvPr>
            <p:cNvSpPr txBox="1"/>
            <p:nvPr/>
          </p:nvSpPr>
          <p:spPr>
            <a:xfrm>
              <a:off x="7735108" y="3429000"/>
              <a:ext cx="38811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/>
                <a:t>Key questions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4A7DFA4-4FB9-47E9-A53A-102394052125}"/>
                </a:ext>
              </a:extLst>
            </p:cNvPr>
            <p:cNvSpPr txBox="1"/>
            <p:nvPr/>
          </p:nvSpPr>
          <p:spPr>
            <a:xfrm>
              <a:off x="7796068" y="4013775"/>
              <a:ext cx="3207212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indent="-514350">
                <a:buFont typeface="+mj-lt"/>
                <a:buAutoNum type="arabicPeriod"/>
              </a:pPr>
              <a:r>
                <a:rPr lang="en-GB" sz="2200" b="1" dirty="0"/>
                <a:t>What sort of coal is used?</a:t>
              </a:r>
            </a:p>
            <a:p>
              <a:pPr marL="514350" indent="-514350">
                <a:buFont typeface="+mj-lt"/>
                <a:buAutoNum type="arabicPeriod"/>
              </a:pPr>
              <a:r>
                <a:rPr lang="en-GB" sz="2200" b="1" dirty="0"/>
                <a:t>Why do we want to remove as much bacteria as possible?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0465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 TECH SYSTEMS">
            <a:extLst>
              <a:ext uri="{FF2B5EF4-FFF2-40B4-BE49-F238E27FC236}">
                <a16:creationId xmlns:a16="http://schemas.microsoft.com/office/drawing/2014/main" id="{3C1F39BF-5FD3-4BE8-AE43-4C89D8D418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99"/>
          <a:stretch/>
        </p:blipFill>
        <p:spPr bwMode="auto">
          <a:xfrm>
            <a:off x="-53316" y="0"/>
            <a:ext cx="122346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A1CF551-ED2C-41AD-8663-97E16EF123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67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3262" y="1034037"/>
            <a:ext cx="5959475" cy="595947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D610C87-792A-45CD-A2CD-6F64AA36FDDC}"/>
              </a:ext>
            </a:extLst>
          </p:cNvPr>
          <p:cNvGrpSpPr/>
          <p:nvPr/>
        </p:nvGrpSpPr>
        <p:grpSpPr>
          <a:xfrm>
            <a:off x="2087877" y="0"/>
            <a:ext cx="6136642" cy="2564704"/>
            <a:chOff x="2367278" y="91440"/>
            <a:chExt cx="6136642" cy="2564704"/>
          </a:xfrm>
        </p:grpSpPr>
        <p:sp>
          <p:nvSpPr>
            <p:cNvPr id="5" name="Speech Bubble: Rectangle with Corners Rounded 4">
              <a:extLst>
                <a:ext uri="{FF2B5EF4-FFF2-40B4-BE49-F238E27FC236}">
                  <a16:creationId xmlns:a16="http://schemas.microsoft.com/office/drawing/2014/main" id="{290A7CB1-1DAE-4FF1-9FF1-8AFFFDDB3496}"/>
                </a:ext>
              </a:extLst>
            </p:cNvPr>
            <p:cNvSpPr/>
            <p:nvPr/>
          </p:nvSpPr>
          <p:spPr>
            <a:xfrm>
              <a:off x="2387600" y="101599"/>
              <a:ext cx="6116320" cy="2554545"/>
            </a:xfrm>
            <a:prstGeom prst="wedgeRoundRectCallout">
              <a:avLst>
                <a:gd name="adj1" fmla="val -63358"/>
                <a:gd name="adj2" fmla="val 78136"/>
                <a:gd name="adj3" fmla="val 1666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A1E319C-97E2-4BB8-AD33-1B0C726A25D6}"/>
                </a:ext>
              </a:extLst>
            </p:cNvPr>
            <p:cNvSpPr txBox="1"/>
            <p:nvPr/>
          </p:nvSpPr>
          <p:spPr>
            <a:xfrm>
              <a:off x="2367278" y="91440"/>
              <a:ext cx="6116319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The water is finally chemically treated with chlorine to ensure it is free from bacteria</a:t>
              </a:r>
              <a:endParaRPr lang="en-US" sz="4000" b="1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31CC9BD-1EE6-4423-B570-AA8EE56863B8}"/>
              </a:ext>
            </a:extLst>
          </p:cNvPr>
          <p:cNvGrpSpPr/>
          <p:nvPr/>
        </p:nvGrpSpPr>
        <p:grpSpPr>
          <a:xfrm>
            <a:off x="7735108" y="3332480"/>
            <a:ext cx="4578812" cy="3525520"/>
            <a:chOff x="7735108" y="3332480"/>
            <a:chExt cx="4578812" cy="352552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CF73E3E-0283-49B7-AD86-1D12AB64E875}"/>
                </a:ext>
              </a:extLst>
            </p:cNvPr>
            <p:cNvSpPr/>
            <p:nvPr/>
          </p:nvSpPr>
          <p:spPr>
            <a:xfrm>
              <a:off x="7735108" y="3332480"/>
              <a:ext cx="3881120" cy="347472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B84A474-A70A-4B7B-8EAD-1F38B9711D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15" t="8537" r="29095" b="23737"/>
            <a:stretch/>
          </p:blipFill>
          <p:spPr>
            <a:xfrm>
              <a:off x="10119359" y="4303454"/>
              <a:ext cx="2194561" cy="2554546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8D40BB1-DA58-4CDF-A3F4-594CBCB9BACE}"/>
                </a:ext>
              </a:extLst>
            </p:cNvPr>
            <p:cNvSpPr txBox="1"/>
            <p:nvPr/>
          </p:nvSpPr>
          <p:spPr>
            <a:xfrm>
              <a:off x="7735108" y="3429000"/>
              <a:ext cx="38811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/>
                <a:t>Key questions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5A1F96E-27C1-41B4-A5CD-98D89AABB249}"/>
                </a:ext>
              </a:extLst>
            </p:cNvPr>
            <p:cNvSpPr txBox="1"/>
            <p:nvPr/>
          </p:nvSpPr>
          <p:spPr>
            <a:xfrm>
              <a:off x="7796068" y="4013775"/>
              <a:ext cx="3207212" cy="24622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indent="-514350">
                <a:buFont typeface="+mj-lt"/>
                <a:buAutoNum type="arabicPeriod"/>
              </a:pPr>
              <a:r>
                <a:rPr lang="en-GB" sz="2200" b="1" dirty="0"/>
                <a:t>Why is chlorine added?</a:t>
              </a:r>
            </a:p>
            <a:p>
              <a:pPr marL="514350" indent="-514350">
                <a:buFont typeface="+mj-lt"/>
                <a:buAutoNum type="arabicPeriod"/>
              </a:pPr>
              <a:r>
                <a:rPr lang="en-GB" sz="2200" b="1" dirty="0"/>
                <a:t>What problems could bacteria cause?</a:t>
              </a:r>
            </a:p>
            <a:p>
              <a:pPr marL="514350" indent="-514350">
                <a:buFont typeface="+mj-lt"/>
                <a:buAutoNum type="arabicPeriod"/>
              </a:pPr>
              <a:r>
                <a:rPr lang="en-GB" sz="2200" b="1" dirty="0"/>
                <a:t>Why must the level of chlorine used not be too high?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30920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1164</TotalTime>
  <Words>348</Words>
  <Application>Microsoft Office PowerPoint</Application>
  <PresentationFormat>Widescreen</PresentationFormat>
  <Paragraphs>38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Aptos</vt:lpstr>
      <vt:lpstr>Aptos Display</vt:lpstr>
      <vt:lpstr>Arial</vt:lpstr>
      <vt:lpstr>Calibri</vt:lpstr>
      <vt:lpstr>Calibri Light</vt:lpstr>
      <vt:lpstr>Comic Sans MS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Chalky Chalk</dc:creator>
  <cp:lastModifiedBy>Mr D Chalk</cp:lastModifiedBy>
  <cp:revision>11</cp:revision>
  <dcterms:created xsi:type="dcterms:W3CDTF">2020-05-28T19:02:17Z</dcterms:created>
  <dcterms:modified xsi:type="dcterms:W3CDTF">2024-02-15T13:57:41Z</dcterms:modified>
</cp:coreProperties>
</file>