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2" r:id="rId3"/>
    <p:sldId id="256" r:id="rId4"/>
    <p:sldId id="257" r:id="rId5"/>
    <p:sldId id="258" r:id="rId6"/>
    <p:sldId id="259" r:id="rId7"/>
    <p:sldId id="261" r:id="rId8"/>
    <p:sldId id="260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63" d="100"/>
          <a:sy n="63" d="100"/>
        </p:scale>
        <p:origin x="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70A68-622D-490C-9D47-4D57AD919B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D1347D-A440-45BA-934E-725A9D07A6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D1337-D003-4542-A44C-E68AC87F0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2EBC-F8A8-4940-A7A6-FD2802289D08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404CF-C862-4C9C-AB01-878F2435A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975C1-2F9C-41DC-A984-CF3082B6B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F021-E938-434D-837D-907BF0AAF6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428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5E77E-AAF3-4E0C-8EFE-C4DB5129A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6C3FCA-0718-4CE7-985F-6F0FB95918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AB281-62FD-41C4-8C50-DD1E657D7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2EBC-F8A8-4940-A7A6-FD2802289D08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2F191-D8BF-4F3B-8123-755717F75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8C3C8-29EC-41F3-A5E2-A782335CD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F021-E938-434D-837D-907BF0AAF6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469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444515-CBE9-46EC-82E8-39D854EDA6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5F5D4C-DC3A-4B50-B340-EB58201D6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F0BA2-010F-4136-9114-9011D7926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2EBC-F8A8-4940-A7A6-FD2802289D08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2057E-3EB6-4588-8B6F-8D483C618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E0F46-819F-499E-A80E-80653F661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F021-E938-434D-837D-907BF0AAF6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626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C3806-A4D1-138E-CCD2-A64950912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D094E2-3DBA-FA15-A382-286702E8AA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7A6B3-691A-D360-FDE9-139EA04B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67E56-BA17-7E61-ECCF-C04D64E9B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595B0-865C-F2F0-AA69-607E85754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670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14782-2214-0FB9-9010-6FB9E5123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8EB9E-DDE6-7BD7-4EEB-4BE0E56D7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83AE6-6BB2-546A-5E59-F6F273D01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39523-B108-58C5-3054-62D7B444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FA84D-655D-1388-E66F-C83C43535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895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18EB3-72D8-0836-4993-7C57FB6EE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39A238-07CD-9E15-4576-05EC63FA6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E6A7F-51C9-AF6B-09B7-B31FBAD32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B3FA2-D5C2-B848-BADB-CC780131D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F5E2E-5E82-42EE-E160-DD8B5A847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414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AE188-260D-54D8-A412-0EE6AD343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F0630-5CFF-0F1B-75EB-D9F6DEC926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593D4-343C-765F-EDA8-0E8003FB42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61FC83-37CA-578C-C5BC-750C8A17B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2DAE99-E483-6713-F658-46A3F33B5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3F7D47-8299-AD24-E5E2-0BD68006F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943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C6DA6-ECF8-B112-9B01-304FC626F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C746B-C33A-E8CB-E16D-5DEE083E7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4C988C-3A24-1206-A936-4BCF0E33F2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7EA050-EFFA-DDAA-9432-B521DD6574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973A87-A7E3-61EA-6FD7-41ED1F3644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45CDD-15F1-321D-DABA-855F9D0E8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CF2B17-5467-7A2D-0374-FBBA5530D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B432D2-D8E6-B90D-FFB7-B3BFBB07A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643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934C3-BE19-07EF-CD24-C0AFC2A26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BBAA46-E2CC-C3CB-AC63-2A7842E8A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A5D6B9-FFD9-2338-DBCF-7597C0CED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060FA1-05CE-C058-004F-D6B78850C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09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BEE653-E4B1-7E33-1F07-C66B0BE68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BBD2C3-2E1C-C03A-8CC1-0D6A20E13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5AE6A-16C1-E835-46C9-A5C2EBBC8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469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D511F-7FEF-C5D1-0AEB-72A2812E3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83DCA-59AE-7C61-F76D-09975CA44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87C19D-8614-D86A-0DD5-3E2C2B3C3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82E041-D797-2EA9-A2E5-740CF0CB7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0C6F5F-5413-59BC-E04D-39A4A21BB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7751E-6B49-8301-AE48-C21EB87BD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68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4A442-34CD-462A-ACA8-7C792B6AA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E2008-DF14-43C7-899A-F1BD8AA39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A1FC4-5D15-4B74-85E5-AAB75FE18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2EBC-F8A8-4940-A7A6-FD2802289D08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8B1E2-79EB-41FD-B6D1-2E4430773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6AC32-D677-4D78-997A-594347D91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F021-E938-434D-837D-907BF0AAF6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8626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7BEF1-87A7-55D6-F0FD-A9F2458E6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0BD753-0479-9442-5D2E-EC3B23FC19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EEB3FD-EC0B-72FB-D3DD-42B4B0BC04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90F4-5286-BBCF-F95C-8A9D43558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234954-CF36-EA41-454B-93C049993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9DFE9B-9E45-7867-40D2-359FED52A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440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07E98-12D6-9643-9A13-C9196750D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DADEA6-FF64-6719-1385-F92EB5BFC9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F7A0D-FD61-301F-8216-A43412543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85A97-FFED-B3F7-49FA-18B814DAB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5E520-011F-63BB-F9C6-2D7040B63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90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BFE3BC-2370-5515-E8FE-5C74F3006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58E9AB-2DEC-B9AE-D347-F413E11064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478E2-D4E6-03C6-CE5C-29F72BA2B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996A7-5574-1889-48E2-19DD62197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15E05-1198-2F2F-AB87-0BF4FADC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578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4A123-4F03-4557-8D29-AEA683EE1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9F620C-9846-4C5B-BBDA-AF5945D32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9E065-C214-42A4-ADDB-2161DB2C3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2EBC-F8A8-4940-A7A6-FD2802289D08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23F63-048F-49AD-A7A7-206997538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2EB01-FE65-4DA4-BAED-D07CF5120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F021-E938-434D-837D-907BF0AAF6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030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4126D-73F1-4958-B0DC-09356CFF2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33E42-7FDB-491A-9469-BAFB4B584D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AB5C5C-BE7F-404E-A513-CEF02FE78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7A464F-D52D-4170-8861-0FC047A01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2EBC-F8A8-4940-A7A6-FD2802289D08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14D46E-0DCC-4AB1-9C38-CCEE98D75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464A37-3CB3-494E-9686-6868C3BC2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F021-E938-434D-837D-907BF0AAF6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25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67928-57FE-4C69-9C15-F82352A12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216534-B6D2-494C-AD7A-061F8914E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FA9D3F-B7DB-436D-A547-1D50EE485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AEAE8C-7760-4359-8665-AF5E864BB2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5B21DE-7D8F-46FB-9106-FB897C9C03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9D89B3-0512-448A-A6F6-6DEFD36D7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2EBC-F8A8-4940-A7A6-FD2802289D08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58DA44-E7B7-4E52-877D-4BBE6046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64160A-99BA-4093-8379-B5327785F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F021-E938-434D-837D-907BF0AAF6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261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B7B7A-C509-4EE9-8B57-EDD37DAC8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A26601-F78F-4198-906A-6061ADB0A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2EBC-F8A8-4940-A7A6-FD2802289D08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C51E0-CE61-4A51-B406-5FAD4FA75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B039FF-F42F-43D6-8B20-3154F6D7C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F021-E938-434D-837D-907BF0AAF6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478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561CB4-E0C2-4CA2-B770-380823A04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2EBC-F8A8-4940-A7A6-FD2802289D08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47BE1D-20C7-41AE-BE40-0F2750C23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2A4DA5-3B45-4182-BB37-803829E42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F021-E938-434D-837D-907BF0AAF6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314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53ED3-C402-42CD-ABCB-4F55283F7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09A3D-E3C6-4675-A252-4B0529D53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3EE7D7-58F5-4185-A6D1-89C55B727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1E44A3-261D-4289-9B0A-3FEBA39AB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2EBC-F8A8-4940-A7A6-FD2802289D08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4DCCC9-A4FD-4B08-805E-9ACFB9DBF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17BE53-D68F-4BF0-A071-DA0237263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F021-E938-434D-837D-907BF0AAF6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378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EC414-5F14-475E-B0DE-A8E15A01F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23DD17-6440-4B66-937A-2D2BB69BF6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D2F64F-2FB0-4B89-82EA-0367D7C079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86D28C-0DE9-4F27-AECE-244435F91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2EBC-F8A8-4940-A7A6-FD2802289D08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B04A27-2157-4006-B790-B1DE0337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5AC09B-C4FF-49E7-9C9A-1A8963151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F021-E938-434D-837D-907BF0AAF6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450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29F9AC-EE21-4B31-AAF7-99AB4130E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6C3CA-4D28-46FB-B409-EF9EC924C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8D47F-3EE1-411F-A28B-7DB2DBC0E6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C2EBC-F8A8-4940-A7A6-FD2802289D08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54472-188C-45E5-8067-ADD39BDA2B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3D786E-31D2-4B29-8A0C-BC79DAE4EA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6F021-E938-434D-837D-907BF0AAF6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898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F4ADAD-F5D7-916E-224D-A1687CCE8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B47B0-7424-AA24-776C-A87267DF2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3D866-E866-EF24-B259-C3A27BD98C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AA4433-A435-4F16-AD0A-11C026674ABC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6C73B-F55B-4B4A-F149-AB31A86BDE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3F17F-014B-18EF-BFF2-FD23C107D8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96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chlikeahero" TargetMode="External"/><Relationship Id="rId13" Type="http://schemas.openxmlformats.org/officeDocument/2006/relationships/hyperlink" Target="https://www.youtube.com/watch?v=Gy9U-g0yeuQ" TargetMode="External"/><Relationship Id="rId3" Type="http://schemas.openxmlformats.org/officeDocument/2006/relationships/hyperlink" Target="https://www.instagram.com/teachlikeahero/" TargetMode="External"/><Relationship Id="rId7" Type="http://schemas.openxmlformats.org/officeDocument/2006/relationships/hyperlink" Target="https://www.youtube.com/channel/UCusRyTOMev92b-esEk3kVew" TargetMode="External"/><Relationship Id="rId12" Type="http://schemas.openxmlformats.org/officeDocument/2006/relationships/hyperlink" Target="https://www.tes.com/teaching-resource/resource-12072966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pinterest.co.uk/isany1coming4an/" TargetMode="External"/><Relationship Id="rId11" Type="http://schemas.openxmlformats.org/officeDocument/2006/relationships/hyperlink" Target="https://www.teacherspayteachers.com/Product/Chemistry-Science-Drinking-Water-Treatment-Lesson-Activities-4387722" TargetMode="External"/><Relationship Id="rId5" Type="http://schemas.openxmlformats.org/officeDocument/2006/relationships/hyperlink" Target="https://twitter.com/teacherchalky1" TargetMode="External"/><Relationship Id="rId15" Type="http://schemas.openxmlformats.org/officeDocument/2006/relationships/image" Target="../media/image18.png"/><Relationship Id="rId10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hyperlink" Target="https://mailchi.mp/b9218a58e7d3/subscribe-to-our-newsletter-to-keep-up-to-date-with-all-our-teaching-cpd-updates" TargetMode="External"/><Relationship Id="rId1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8D5BEA-0E7B-4A32-A28D-5D303B7064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94" t="9405" b="9171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ln w="57150">
            <a:noFill/>
          </a:ln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3D990CDC-1A98-42DA-9CBE-84C09A2C5BF9}"/>
              </a:ext>
            </a:extLst>
          </p:cNvPr>
          <p:cNvSpPr/>
          <p:nvPr/>
        </p:nvSpPr>
        <p:spPr>
          <a:xfrm>
            <a:off x="493300" y="170442"/>
            <a:ext cx="7189714" cy="1938991"/>
          </a:xfrm>
          <a:prstGeom prst="wedgeRoundRectCallout">
            <a:avLst>
              <a:gd name="adj1" fmla="val 67830"/>
              <a:gd name="adj2" fmla="val 106693"/>
              <a:gd name="adj3" fmla="val 1666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4522CF-205B-4742-ABEB-8E82E7BA8E0E}"/>
              </a:ext>
            </a:extLst>
          </p:cNvPr>
          <p:cNvSpPr txBox="1"/>
          <p:nvPr/>
        </p:nvSpPr>
        <p:spPr>
          <a:xfrm>
            <a:off x="469412" y="163018"/>
            <a:ext cx="71897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In a </a:t>
            </a:r>
            <a:r>
              <a:rPr lang="en-GB" sz="4000"/>
              <a:t>world where </a:t>
            </a:r>
            <a:r>
              <a:rPr lang="en-GB" sz="4000" dirty="0"/>
              <a:t>we are using more water, lets have a look how it’s produced</a:t>
            </a:r>
          </a:p>
        </p:txBody>
      </p:sp>
    </p:spTree>
    <p:extLst>
      <p:ext uri="{BB962C8B-B14F-4D97-AF65-F5344CB8AC3E}">
        <p14:creationId xmlns:p14="http://schemas.microsoft.com/office/powerpoint/2010/main" val="420546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ssive Calif. reservoir spillway draws tourists - YouTube">
            <a:extLst>
              <a:ext uri="{FF2B5EF4-FFF2-40B4-BE49-F238E27FC236}">
                <a16:creationId xmlns:a16="http://schemas.microsoft.com/office/drawing/2014/main" id="{39CC3FD1-8F76-4652-95F7-F361FBE49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ABF0FB8-2FFF-45B4-ABD2-0B34544A9E2E}"/>
              </a:ext>
            </a:extLst>
          </p:cNvPr>
          <p:cNvGrpSpPr/>
          <p:nvPr/>
        </p:nvGrpSpPr>
        <p:grpSpPr>
          <a:xfrm>
            <a:off x="-110691" y="3332480"/>
            <a:ext cx="4068443" cy="3790950"/>
            <a:chOff x="-110691" y="3332480"/>
            <a:chExt cx="4068443" cy="379095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03C0A95-826E-428A-A1C7-38551DC5921A}"/>
                </a:ext>
              </a:extLst>
            </p:cNvPr>
            <p:cNvSpPr/>
            <p:nvPr/>
          </p:nvSpPr>
          <p:spPr>
            <a:xfrm>
              <a:off x="-110691" y="5375434"/>
              <a:ext cx="983197" cy="711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89AFF97-92F5-4C74-83BB-7633D9FFA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75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3332480"/>
              <a:ext cx="3957752" cy="379095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2932591-3667-45F4-AB71-B7EB4605C194}"/>
              </a:ext>
            </a:extLst>
          </p:cNvPr>
          <p:cNvGrpSpPr/>
          <p:nvPr/>
        </p:nvGrpSpPr>
        <p:grpSpPr>
          <a:xfrm>
            <a:off x="1422399" y="121920"/>
            <a:ext cx="10485124" cy="1425456"/>
            <a:chOff x="3505199" y="91440"/>
            <a:chExt cx="10485124" cy="3154680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A98B13E8-C375-462C-AD04-D83CA1B2ABF6}"/>
                </a:ext>
              </a:extLst>
            </p:cNvPr>
            <p:cNvSpPr/>
            <p:nvPr/>
          </p:nvSpPr>
          <p:spPr>
            <a:xfrm>
              <a:off x="3505199" y="91440"/>
              <a:ext cx="10485123" cy="3154680"/>
            </a:xfrm>
            <a:prstGeom prst="wedgeRoundRectCallout">
              <a:avLst>
                <a:gd name="adj1" fmla="val -55403"/>
                <a:gd name="adj2" fmla="val 345473"/>
                <a:gd name="adj3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D9D37DD-1BB1-4354-B0D1-336C0AAAD709}"/>
                </a:ext>
              </a:extLst>
            </p:cNvPr>
            <p:cNvSpPr txBox="1"/>
            <p:nvPr/>
          </p:nvSpPr>
          <p:spPr>
            <a:xfrm>
              <a:off x="3505200" y="91440"/>
              <a:ext cx="10485123" cy="1971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Screening and grit removal to remove large particles  The coarse filter removes medium sized particles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C2D824B-0972-4B1B-8D7E-06648D01FC40}"/>
              </a:ext>
            </a:extLst>
          </p:cNvPr>
          <p:cNvGrpSpPr/>
          <p:nvPr/>
        </p:nvGrpSpPr>
        <p:grpSpPr>
          <a:xfrm>
            <a:off x="7735108" y="3332480"/>
            <a:ext cx="4578812" cy="3525520"/>
            <a:chOff x="7735108" y="3332480"/>
            <a:chExt cx="4578812" cy="352552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7B9ADEC-432B-4DF2-B654-50F2BEFD99C7}"/>
                </a:ext>
              </a:extLst>
            </p:cNvPr>
            <p:cNvSpPr/>
            <p:nvPr/>
          </p:nvSpPr>
          <p:spPr>
            <a:xfrm>
              <a:off x="7735108" y="3332480"/>
              <a:ext cx="3881120" cy="34747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FD2CFEA-5E86-4D13-B078-A176FDAFE7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15" t="8537" r="29095" b="23737"/>
            <a:stretch/>
          </p:blipFill>
          <p:spPr>
            <a:xfrm>
              <a:off x="10119359" y="4303454"/>
              <a:ext cx="2194561" cy="2554546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6AB403F-EA77-4FEE-9221-86288940BE10}"/>
                </a:ext>
              </a:extLst>
            </p:cNvPr>
            <p:cNvSpPr txBox="1"/>
            <p:nvPr/>
          </p:nvSpPr>
          <p:spPr>
            <a:xfrm>
              <a:off x="7735108" y="3429000"/>
              <a:ext cx="38811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/>
                <a:t>Key questions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005B920-33EC-43E3-B4A6-5AD3CBBB40F1}"/>
                </a:ext>
              </a:extLst>
            </p:cNvPr>
            <p:cNvSpPr txBox="1"/>
            <p:nvPr/>
          </p:nvSpPr>
          <p:spPr>
            <a:xfrm>
              <a:off x="7796068" y="4013775"/>
              <a:ext cx="320721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Font typeface="+mj-lt"/>
                <a:buAutoNum type="arabicPeriod"/>
              </a:pPr>
              <a:r>
                <a:rPr lang="en-GB" sz="2200" b="1" dirty="0"/>
                <a:t>Where does the water in the reservoirs come from?</a:t>
              </a:r>
            </a:p>
            <a:p>
              <a:pPr marL="514350" indent="-514350">
                <a:buFont typeface="+mj-lt"/>
                <a:buAutoNum type="arabicPeriod"/>
              </a:pPr>
              <a:r>
                <a:rPr lang="en-GB" sz="2200" b="1" dirty="0"/>
                <a:t>What else might fall into the water?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498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7 - Water Technology">
            <a:extLst>
              <a:ext uri="{FF2B5EF4-FFF2-40B4-BE49-F238E27FC236}">
                <a16:creationId xmlns:a16="http://schemas.microsoft.com/office/drawing/2014/main" id="{52C8EEEB-EDF1-4C39-AB63-718A361DE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3" b="8978"/>
          <a:stretch/>
        </p:blipFill>
        <p:spPr bwMode="auto">
          <a:xfrm>
            <a:off x="-1" y="-14638"/>
            <a:ext cx="12192001" cy="687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6B6FA1-1CA9-4254-8045-0B26004996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560" y="-563880"/>
            <a:ext cx="7503795" cy="750379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7663052-40D5-4C5E-B98B-70741497B34D}"/>
              </a:ext>
            </a:extLst>
          </p:cNvPr>
          <p:cNvGrpSpPr/>
          <p:nvPr/>
        </p:nvGrpSpPr>
        <p:grpSpPr>
          <a:xfrm>
            <a:off x="284478" y="121920"/>
            <a:ext cx="8138162" cy="2651064"/>
            <a:chOff x="2367278" y="91440"/>
            <a:chExt cx="6136642" cy="2651064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8E8396E3-B3D1-4698-A54D-2C8CD6B7603A}"/>
                </a:ext>
              </a:extLst>
            </p:cNvPr>
            <p:cNvSpPr/>
            <p:nvPr/>
          </p:nvSpPr>
          <p:spPr>
            <a:xfrm>
              <a:off x="2387600" y="101599"/>
              <a:ext cx="6116320" cy="2640905"/>
            </a:xfrm>
            <a:prstGeom prst="wedgeRoundRectCallout">
              <a:avLst>
                <a:gd name="adj1" fmla="val 79281"/>
                <a:gd name="adj2" fmla="val 32350"/>
                <a:gd name="adj3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5A59E4D-C2F7-4B41-9BEC-AA739D357EAC}"/>
                </a:ext>
              </a:extLst>
            </p:cNvPr>
            <p:cNvSpPr txBox="1"/>
            <p:nvPr/>
          </p:nvSpPr>
          <p:spPr>
            <a:xfrm>
              <a:off x="2367278" y="91440"/>
              <a:ext cx="6116319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Sedimentation allows tiny particles to settle out from still water, which produces sewage sludge and effluent (the liquid which remains on top)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5ADD93F-2649-4F35-9D10-2CA6AC1457F2}"/>
              </a:ext>
            </a:extLst>
          </p:cNvPr>
          <p:cNvGrpSpPr/>
          <p:nvPr/>
        </p:nvGrpSpPr>
        <p:grpSpPr>
          <a:xfrm>
            <a:off x="0" y="3332480"/>
            <a:ext cx="4578812" cy="3525520"/>
            <a:chOff x="7735108" y="3332480"/>
            <a:chExt cx="4578812" cy="352552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09DE003-597A-4B39-8221-D50F508C77D7}"/>
                </a:ext>
              </a:extLst>
            </p:cNvPr>
            <p:cNvSpPr/>
            <p:nvPr/>
          </p:nvSpPr>
          <p:spPr>
            <a:xfrm>
              <a:off x="7735108" y="3332480"/>
              <a:ext cx="3881120" cy="34747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49A7189-2C95-4B61-95D2-285E8DE76B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15" t="8537" r="29095" b="23737"/>
            <a:stretch/>
          </p:blipFill>
          <p:spPr>
            <a:xfrm>
              <a:off x="10119359" y="4303454"/>
              <a:ext cx="2194561" cy="255454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523DF15-A107-486D-B0C6-B5895EBF7693}"/>
                </a:ext>
              </a:extLst>
            </p:cNvPr>
            <p:cNvSpPr txBox="1"/>
            <p:nvPr/>
          </p:nvSpPr>
          <p:spPr>
            <a:xfrm>
              <a:off x="7735108" y="3429000"/>
              <a:ext cx="38811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/>
                <a:t>Key questions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2389B52-2AB1-4FE0-AF51-BED0E9E2ED79}"/>
                </a:ext>
              </a:extLst>
            </p:cNvPr>
            <p:cNvSpPr txBox="1"/>
            <p:nvPr/>
          </p:nvSpPr>
          <p:spPr>
            <a:xfrm>
              <a:off x="7796068" y="4013775"/>
              <a:ext cx="320721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Font typeface="+mj-lt"/>
                <a:buAutoNum type="arabicPeriod"/>
              </a:pPr>
              <a:r>
                <a:rPr lang="en-GB" sz="2200" b="1" dirty="0"/>
                <a:t>How long do you thing this process takes?</a:t>
              </a:r>
            </a:p>
            <a:p>
              <a:pPr marL="514350" indent="-514350">
                <a:buFont typeface="+mj-lt"/>
                <a:buAutoNum type="arabicPeriod"/>
              </a:pPr>
              <a:r>
                <a:rPr lang="en-GB" sz="2200" b="1" dirty="0"/>
                <a:t>Does this process take any extra energy?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671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edimentation Tank At A Water Treatment Works Photograph by Dr ...">
            <a:extLst>
              <a:ext uri="{FF2B5EF4-FFF2-40B4-BE49-F238E27FC236}">
                <a16:creationId xmlns:a16="http://schemas.microsoft.com/office/drawing/2014/main" id="{A3A91D20-6CB9-4371-97B9-93ACEE7CB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6A4338-B52F-40E5-B8D4-6EB00857C8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100000" l="0" r="89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" y="2265680"/>
            <a:ext cx="4592320" cy="459232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B3AAB11-6ED4-41FD-B4ED-7C12D112FFD4}"/>
              </a:ext>
            </a:extLst>
          </p:cNvPr>
          <p:cNvGrpSpPr/>
          <p:nvPr/>
        </p:nvGrpSpPr>
        <p:grpSpPr>
          <a:xfrm>
            <a:off x="1422400" y="121919"/>
            <a:ext cx="10485123" cy="1391921"/>
            <a:chOff x="3505200" y="91439"/>
            <a:chExt cx="10485123" cy="3125060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F0CECE33-6592-4237-94F1-2A74262EB9C9}"/>
                </a:ext>
              </a:extLst>
            </p:cNvPr>
            <p:cNvSpPr/>
            <p:nvPr/>
          </p:nvSpPr>
          <p:spPr>
            <a:xfrm>
              <a:off x="3556000" y="91439"/>
              <a:ext cx="10383522" cy="3125060"/>
            </a:xfrm>
            <a:prstGeom prst="wedgeRoundRectCallout">
              <a:avLst>
                <a:gd name="adj1" fmla="val -54311"/>
                <a:gd name="adj2" fmla="val 305089"/>
                <a:gd name="adj3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C22458A-A220-4458-A884-7F669266E7D3}"/>
                </a:ext>
              </a:extLst>
            </p:cNvPr>
            <p:cNvSpPr txBox="1"/>
            <p:nvPr/>
          </p:nvSpPr>
          <p:spPr>
            <a:xfrm>
              <a:off x="3505200" y="91440"/>
              <a:ext cx="10485123" cy="1929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Aluminium sulphate is added to clump together tiny particles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C23E61D-8B5A-4D87-8E58-B4E694FBA0BA}"/>
              </a:ext>
            </a:extLst>
          </p:cNvPr>
          <p:cNvGrpSpPr/>
          <p:nvPr/>
        </p:nvGrpSpPr>
        <p:grpSpPr>
          <a:xfrm>
            <a:off x="7735108" y="3332480"/>
            <a:ext cx="4578812" cy="3525520"/>
            <a:chOff x="7735108" y="3332480"/>
            <a:chExt cx="4578812" cy="352552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6A69F22-9090-40E7-8857-48C7C6FADCBE}"/>
                </a:ext>
              </a:extLst>
            </p:cNvPr>
            <p:cNvSpPr/>
            <p:nvPr/>
          </p:nvSpPr>
          <p:spPr>
            <a:xfrm>
              <a:off x="7735108" y="3332480"/>
              <a:ext cx="3881120" cy="34747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BD1775E-2412-44E4-A151-C7F5183411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15" t="8537" r="29095" b="23737"/>
            <a:stretch/>
          </p:blipFill>
          <p:spPr>
            <a:xfrm>
              <a:off x="10119359" y="4303454"/>
              <a:ext cx="2194561" cy="255454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0D7CB9-578A-4639-A775-0B1E2571386F}"/>
                </a:ext>
              </a:extLst>
            </p:cNvPr>
            <p:cNvSpPr txBox="1"/>
            <p:nvPr/>
          </p:nvSpPr>
          <p:spPr>
            <a:xfrm>
              <a:off x="7735108" y="3429000"/>
              <a:ext cx="38811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/>
                <a:t>Key questions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9E6C092-83A6-48B1-B87C-4378AECB619F}"/>
                </a:ext>
              </a:extLst>
            </p:cNvPr>
            <p:cNvSpPr txBox="1"/>
            <p:nvPr/>
          </p:nvSpPr>
          <p:spPr>
            <a:xfrm>
              <a:off x="7796068" y="4013775"/>
              <a:ext cx="3207212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Font typeface="+mj-lt"/>
                <a:buAutoNum type="arabicPeriod"/>
              </a:pPr>
              <a:r>
                <a:rPr lang="en-GB" sz="2200" b="1" dirty="0"/>
                <a:t>Why do the small particles need clumping together?</a:t>
              </a:r>
            </a:p>
            <a:p>
              <a:pPr marL="514350" indent="-514350">
                <a:buFont typeface="+mj-lt"/>
                <a:buAutoNum type="arabicPeriod"/>
              </a:pPr>
              <a:r>
                <a:rPr lang="en-GB" sz="2200" b="1" dirty="0"/>
                <a:t>What might the small particles be made of?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541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and Filtration – 5 Interesting Facts Most People Don't Know | Cropaia">
            <a:extLst>
              <a:ext uri="{FF2B5EF4-FFF2-40B4-BE49-F238E27FC236}">
                <a16:creationId xmlns:a16="http://schemas.microsoft.com/office/drawing/2014/main" id="{3E8699D0-6022-4829-A09E-418B7D1CE9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3" r="8584"/>
          <a:stretch/>
        </p:blipFill>
        <p:spPr bwMode="auto">
          <a:xfrm>
            <a:off x="0" y="0"/>
            <a:ext cx="12212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0E8E05-02B7-48CD-854F-FE7E1C0EB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9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88526" y="1518860"/>
            <a:ext cx="5634212" cy="540067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F188FBB-DF57-4B30-9479-02CBCDBC35E2}"/>
              </a:ext>
            </a:extLst>
          </p:cNvPr>
          <p:cNvGrpSpPr/>
          <p:nvPr/>
        </p:nvGrpSpPr>
        <p:grpSpPr>
          <a:xfrm>
            <a:off x="85137" y="-10612"/>
            <a:ext cx="9211264" cy="1446791"/>
            <a:chOff x="2480349" y="-4575125"/>
            <a:chExt cx="10034626" cy="2694385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F4521AA6-F19F-4842-BF31-56A5AFFADAB5}"/>
                </a:ext>
              </a:extLst>
            </p:cNvPr>
            <p:cNvSpPr/>
            <p:nvPr/>
          </p:nvSpPr>
          <p:spPr>
            <a:xfrm>
              <a:off x="2593697" y="-4517349"/>
              <a:ext cx="9921278" cy="2636609"/>
            </a:xfrm>
            <a:prstGeom prst="wedgeRoundRectCallout">
              <a:avLst>
                <a:gd name="adj1" fmla="val 66304"/>
                <a:gd name="adj2" fmla="val 188877"/>
                <a:gd name="adj3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A443B25-AF4E-4627-B041-EE0318F6455C}"/>
                </a:ext>
              </a:extLst>
            </p:cNvPr>
            <p:cNvSpPr txBox="1"/>
            <p:nvPr/>
          </p:nvSpPr>
          <p:spPr>
            <a:xfrm>
              <a:off x="2480349" y="-4575125"/>
              <a:ext cx="9921276" cy="1799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The fine filter is a sand bed and removes any remaining small particles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D5C9D0A-9623-47B7-96A4-283765112F9F}"/>
              </a:ext>
            </a:extLst>
          </p:cNvPr>
          <p:cNvGrpSpPr/>
          <p:nvPr/>
        </p:nvGrpSpPr>
        <p:grpSpPr>
          <a:xfrm>
            <a:off x="85137" y="3300599"/>
            <a:ext cx="4578812" cy="3525520"/>
            <a:chOff x="7735108" y="3332480"/>
            <a:chExt cx="4578812" cy="352552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1ECA010-8CEA-42E1-94CA-02BC4AFF9CFA}"/>
                </a:ext>
              </a:extLst>
            </p:cNvPr>
            <p:cNvSpPr/>
            <p:nvPr/>
          </p:nvSpPr>
          <p:spPr>
            <a:xfrm>
              <a:off x="7735108" y="3332480"/>
              <a:ext cx="3881120" cy="34747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03250A1-A188-4F03-95A2-8E367985A4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15" t="8537" r="29095" b="23737"/>
            <a:stretch/>
          </p:blipFill>
          <p:spPr>
            <a:xfrm>
              <a:off x="10119359" y="4303454"/>
              <a:ext cx="2194561" cy="255454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FE06D99-F908-400C-A16E-329348CF0BB4}"/>
                </a:ext>
              </a:extLst>
            </p:cNvPr>
            <p:cNvSpPr txBox="1"/>
            <p:nvPr/>
          </p:nvSpPr>
          <p:spPr>
            <a:xfrm>
              <a:off x="7735108" y="3429000"/>
              <a:ext cx="38811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/>
                <a:t>Key questions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49FCBCB-DA43-4731-94BB-620A031C04BB}"/>
                </a:ext>
              </a:extLst>
            </p:cNvPr>
            <p:cNvSpPr txBox="1"/>
            <p:nvPr/>
          </p:nvSpPr>
          <p:spPr>
            <a:xfrm>
              <a:off x="7796068" y="4013775"/>
              <a:ext cx="320721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Font typeface="+mj-lt"/>
                <a:buAutoNum type="arabicPeriod"/>
              </a:pPr>
              <a:r>
                <a:rPr lang="en-GB" sz="2200" b="1" dirty="0"/>
                <a:t>How does the sand filter out small particles?</a:t>
              </a:r>
            </a:p>
            <a:p>
              <a:pPr marL="514350" indent="-514350">
                <a:buFont typeface="+mj-lt"/>
                <a:buAutoNum type="arabicPeriod"/>
              </a:pPr>
              <a:r>
                <a:rPr lang="en-GB" sz="2200" b="1" dirty="0"/>
                <a:t>What does the phrase ‘gravity fed’ mean?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034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hlorine Dioxide System | Cheme Solutions">
            <a:extLst>
              <a:ext uri="{FF2B5EF4-FFF2-40B4-BE49-F238E27FC236}">
                <a16:creationId xmlns:a16="http://schemas.microsoft.com/office/drawing/2014/main" id="{83AE5995-7878-4932-AFC9-C3C687C20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3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0BE5A0-4755-451A-9A90-BABED6DED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100000" l="0" r="89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840" y="-635635"/>
            <a:ext cx="7493635" cy="749363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34BB0E3-BBBA-453E-9250-51CA01088A22}"/>
              </a:ext>
            </a:extLst>
          </p:cNvPr>
          <p:cNvGrpSpPr/>
          <p:nvPr/>
        </p:nvGrpSpPr>
        <p:grpSpPr>
          <a:xfrm>
            <a:off x="2631440" y="121920"/>
            <a:ext cx="6786880" cy="844867"/>
            <a:chOff x="2367278" y="91440"/>
            <a:chExt cx="6136642" cy="2554544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FB3C7EB0-F681-45EF-9BCA-AE6D7E42AFBB}"/>
                </a:ext>
              </a:extLst>
            </p:cNvPr>
            <p:cNvSpPr/>
            <p:nvPr/>
          </p:nvSpPr>
          <p:spPr>
            <a:xfrm>
              <a:off x="2387600" y="101599"/>
              <a:ext cx="6116320" cy="2544385"/>
            </a:xfrm>
            <a:prstGeom prst="wedgeRoundRectCallout">
              <a:avLst>
                <a:gd name="adj1" fmla="val 68757"/>
                <a:gd name="adj2" fmla="val 191757"/>
                <a:gd name="adj3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C2242FD-2D1F-4075-876E-9EF0CFB2DDDC}"/>
                </a:ext>
              </a:extLst>
            </p:cNvPr>
            <p:cNvSpPr txBox="1"/>
            <p:nvPr/>
          </p:nvSpPr>
          <p:spPr>
            <a:xfrm>
              <a:off x="2367278" y="91440"/>
              <a:ext cx="6116319" cy="703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Chlorine is added to kill bacteria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A3844AC-34C1-4B07-BEF4-174C0A81DBC6}"/>
              </a:ext>
            </a:extLst>
          </p:cNvPr>
          <p:cNvGrpSpPr/>
          <p:nvPr/>
        </p:nvGrpSpPr>
        <p:grpSpPr>
          <a:xfrm>
            <a:off x="0" y="3332480"/>
            <a:ext cx="4578812" cy="3525520"/>
            <a:chOff x="7735108" y="3332480"/>
            <a:chExt cx="4578812" cy="352552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E74473-5F7E-4ABB-A5ED-62B0DC30ED49}"/>
                </a:ext>
              </a:extLst>
            </p:cNvPr>
            <p:cNvSpPr/>
            <p:nvPr/>
          </p:nvSpPr>
          <p:spPr>
            <a:xfrm>
              <a:off x="7735108" y="3332480"/>
              <a:ext cx="3881120" cy="34747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AC63CB7-7844-4117-A28D-BADA2D3FC5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15" t="8537" r="29095" b="23737"/>
            <a:stretch/>
          </p:blipFill>
          <p:spPr>
            <a:xfrm>
              <a:off x="10119359" y="4303454"/>
              <a:ext cx="2194561" cy="255454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B969C42-7099-49BE-8E36-C6F7E7B95216}"/>
                </a:ext>
              </a:extLst>
            </p:cNvPr>
            <p:cNvSpPr txBox="1"/>
            <p:nvPr/>
          </p:nvSpPr>
          <p:spPr>
            <a:xfrm>
              <a:off x="7735108" y="3429000"/>
              <a:ext cx="38811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/>
                <a:t>Key questions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3C5DC24-EC21-480A-B045-91A71480B714}"/>
                </a:ext>
              </a:extLst>
            </p:cNvPr>
            <p:cNvSpPr txBox="1"/>
            <p:nvPr/>
          </p:nvSpPr>
          <p:spPr>
            <a:xfrm>
              <a:off x="7796068" y="4013775"/>
              <a:ext cx="3207212" cy="246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Font typeface="+mj-lt"/>
                <a:buAutoNum type="arabicPeriod"/>
              </a:pPr>
              <a:r>
                <a:rPr lang="en-GB" sz="2200" b="1" dirty="0"/>
                <a:t>What does the chlorine kill?</a:t>
              </a:r>
            </a:p>
            <a:p>
              <a:pPr marL="514350" indent="-514350">
                <a:buFont typeface="+mj-lt"/>
                <a:buAutoNum type="arabicPeriod"/>
              </a:pPr>
              <a:r>
                <a:rPr lang="en-GB" sz="2200" b="1" dirty="0"/>
                <a:t>Why is this process important?</a:t>
              </a:r>
            </a:p>
            <a:p>
              <a:pPr marL="514350" indent="-514350">
                <a:buFont typeface="+mj-lt"/>
                <a:buAutoNum type="arabicPeriod"/>
              </a:pPr>
              <a:r>
                <a:rPr lang="en-GB" sz="2200" b="1" dirty="0"/>
                <a:t>What might happen if the bacteria wasn’t killed?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904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Water Storage Tank: Type Of Water Storage Tank">
            <a:extLst>
              <a:ext uri="{FF2B5EF4-FFF2-40B4-BE49-F238E27FC236}">
                <a16:creationId xmlns:a16="http://schemas.microsoft.com/office/drawing/2014/main" id="{ECD3EE26-6790-47B7-B86B-7E6F9229F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401B2D-ADF9-4E0A-80AB-809D0ADAB5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100000" l="0" r="89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" y="2265680"/>
            <a:ext cx="4592320" cy="459232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5A25396-8153-423B-A80A-654DF6F0D634}"/>
              </a:ext>
            </a:extLst>
          </p:cNvPr>
          <p:cNvGrpSpPr/>
          <p:nvPr/>
        </p:nvGrpSpPr>
        <p:grpSpPr>
          <a:xfrm>
            <a:off x="1422400" y="121920"/>
            <a:ext cx="10485123" cy="1270000"/>
            <a:chOff x="3505200" y="91440"/>
            <a:chExt cx="10485123" cy="2947330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5FF2AD2C-E883-43DE-ABEF-7F770651FA40}"/>
                </a:ext>
              </a:extLst>
            </p:cNvPr>
            <p:cNvSpPr/>
            <p:nvPr/>
          </p:nvSpPr>
          <p:spPr>
            <a:xfrm>
              <a:off x="3606800" y="91440"/>
              <a:ext cx="10383522" cy="2947330"/>
            </a:xfrm>
            <a:prstGeom prst="wedgeRoundRectCallout">
              <a:avLst>
                <a:gd name="adj1" fmla="val -54605"/>
                <a:gd name="adj2" fmla="val 341055"/>
                <a:gd name="adj3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7DB01F1-0C54-41F6-9F64-286B882E8956}"/>
                </a:ext>
              </a:extLst>
            </p:cNvPr>
            <p:cNvSpPr txBox="1"/>
            <p:nvPr/>
          </p:nvSpPr>
          <p:spPr>
            <a:xfrm>
              <a:off x="3505200" y="91440"/>
              <a:ext cx="10485123" cy="1929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The water is then stored ready to be pumped to homes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8C3FFF6-6226-4B91-BAFF-67AAD2E76A4E}"/>
              </a:ext>
            </a:extLst>
          </p:cNvPr>
          <p:cNvGrpSpPr/>
          <p:nvPr/>
        </p:nvGrpSpPr>
        <p:grpSpPr>
          <a:xfrm>
            <a:off x="7735108" y="3332480"/>
            <a:ext cx="4578812" cy="3525520"/>
            <a:chOff x="7735108" y="3332480"/>
            <a:chExt cx="4578812" cy="352552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1B70BE5-5A2B-4EF6-8776-5FD56DDDEDA0}"/>
                </a:ext>
              </a:extLst>
            </p:cNvPr>
            <p:cNvSpPr/>
            <p:nvPr/>
          </p:nvSpPr>
          <p:spPr>
            <a:xfrm>
              <a:off x="7735108" y="3332480"/>
              <a:ext cx="3881120" cy="34747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BB61342-D451-4263-A5C7-8C34D54037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15" t="8537" r="29095" b="23737"/>
            <a:stretch/>
          </p:blipFill>
          <p:spPr>
            <a:xfrm>
              <a:off x="10119359" y="4303454"/>
              <a:ext cx="2194561" cy="255454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7092A63-48D1-48C7-B956-0F2CD81DCA24}"/>
                </a:ext>
              </a:extLst>
            </p:cNvPr>
            <p:cNvSpPr txBox="1"/>
            <p:nvPr/>
          </p:nvSpPr>
          <p:spPr>
            <a:xfrm>
              <a:off x="7735108" y="3429000"/>
              <a:ext cx="38811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/>
                <a:t>Key questions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B1C63DA-85EB-4FC6-877E-719D001B395F}"/>
                </a:ext>
              </a:extLst>
            </p:cNvPr>
            <p:cNvSpPr txBox="1"/>
            <p:nvPr/>
          </p:nvSpPr>
          <p:spPr>
            <a:xfrm>
              <a:off x="7796068" y="4013775"/>
              <a:ext cx="320721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Font typeface="+mj-lt"/>
                <a:buAutoNum type="arabicPeriod"/>
              </a:pPr>
              <a:r>
                <a:rPr lang="en-GB" sz="2200" b="1" dirty="0"/>
                <a:t>Where is water stored?</a:t>
              </a:r>
            </a:p>
            <a:p>
              <a:pPr marL="514350" indent="-514350">
                <a:buFont typeface="+mj-lt"/>
                <a:buAutoNum type="arabicPeriod"/>
              </a:pPr>
              <a:r>
                <a:rPr lang="en-GB" sz="2200" b="1" dirty="0"/>
                <a:t>When is more water stored?</a:t>
              </a:r>
            </a:p>
            <a:p>
              <a:pPr marL="514350" indent="-514350">
                <a:buFont typeface="+mj-lt"/>
                <a:buAutoNum type="arabicPeriod"/>
              </a:pPr>
              <a:r>
                <a:rPr lang="en-GB" sz="2200" b="1" dirty="0"/>
                <a:t>When might we need to use more water?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820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AE57318-E820-4897-FC32-891AE6014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F09D716-4142-4625-A7BA-B9A503FAAC1B}"/>
              </a:ext>
            </a:extLst>
          </p:cNvPr>
          <p:cNvSpPr/>
          <p:nvPr/>
        </p:nvSpPr>
        <p:spPr>
          <a:xfrm>
            <a:off x="508000" y="1798320"/>
            <a:ext cx="10942320" cy="176691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005945-601C-953A-3713-C9231ED845E2}"/>
              </a:ext>
            </a:extLst>
          </p:cNvPr>
          <p:cNvSpPr/>
          <p:nvPr/>
        </p:nvSpPr>
        <p:spPr>
          <a:xfrm>
            <a:off x="508000" y="3657600"/>
            <a:ext cx="10942320" cy="163068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794452-43AA-2401-3D45-44BDC68A579E}"/>
              </a:ext>
            </a:extLst>
          </p:cNvPr>
          <p:cNvSpPr txBox="1"/>
          <p:nvPr/>
        </p:nvSpPr>
        <p:spPr>
          <a:xfrm>
            <a:off x="588580" y="1780486"/>
            <a:ext cx="7950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Click on the links below for lessons this resource can be used with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661A2E-28D1-8FED-3C46-451F95BFA9B6}"/>
              </a:ext>
            </a:extLst>
          </p:cNvPr>
          <p:cNvSpPr txBox="1"/>
          <p:nvPr/>
        </p:nvSpPr>
        <p:spPr>
          <a:xfrm>
            <a:off x="588579" y="3657600"/>
            <a:ext cx="7416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 this link for a video running through this activity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9728B6-BF83-348B-79AB-AE33DBA82102}"/>
              </a:ext>
            </a:extLst>
          </p:cNvPr>
          <p:cNvSpPr txBox="1"/>
          <p:nvPr/>
        </p:nvSpPr>
        <p:spPr>
          <a:xfrm>
            <a:off x="508000" y="5380642"/>
            <a:ext cx="10630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 me on social media to stay in touch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BA2451-F7A0-6199-DA1D-39EC7804FD55}"/>
              </a:ext>
            </a:extLst>
          </p:cNvPr>
          <p:cNvSpPr txBox="1"/>
          <p:nvPr/>
        </p:nvSpPr>
        <p:spPr>
          <a:xfrm>
            <a:off x="508000" y="6008241"/>
            <a:ext cx="10630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Keep up to date with my new content: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Creating Social Media Share Buttons | by David Olurebi | Medium">
            <a:hlinkClick r:id="rId3"/>
            <a:extLst>
              <a:ext uri="{FF2B5EF4-FFF2-40B4-BE49-F238E27FC236}">
                <a16:creationId xmlns:a16="http://schemas.microsoft.com/office/drawing/2014/main" id="{47925F6F-A584-77B9-6716-05D5CB7B50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5" b="50000"/>
          <a:stretch/>
        </p:blipFill>
        <p:spPr bwMode="auto">
          <a:xfrm>
            <a:off x="7254768" y="5366782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reating Social Media Share Buttons | by David Olurebi | Medium">
            <a:hlinkClick r:id="rId5"/>
            <a:extLst>
              <a:ext uri="{FF2B5EF4-FFF2-40B4-BE49-F238E27FC236}">
                <a16:creationId xmlns:a16="http://schemas.microsoft.com/office/drawing/2014/main" id="{87572B9B-A89C-98D8-5493-0749774E01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2" r="34165" b="51080"/>
          <a:stretch/>
        </p:blipFill>
        <p:spPr bwMode="auto">
          <a:xfrm>
            <a:off x="8005379" y="5380642"/>
            <a:ext cx="533400" cy="6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reating Social Media Share Buttons | by David Olurebi | Medium">
            <a:hlinkClick r:id="rId6"/>
            <a:extLst>
              <a:ext uri="{FF2B5EF4-FFF2-40B4-BE49-F238E27FC236}">
                <a16:creationId xmlns:a16="http://schemas.microsoft.com/office/drawing/2014/main" id="{5089F1DF-22D9-22F5-B154-552E0CE35D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5" b="50000"/>
          <a:stretch/>
        </p:blipFill>
        <p:spPr bwMode="auto">
          <a:xfrm>
            <a:off x="8772548" y="5380642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reating Social Media Share Buttons | by David Olurebi | Medium">
            <a:hlinkClick r:id="rId7"/>
            <a:extLst>
              <a:ext uri="{FF2B5EF4-FFF2-40B4-BE49-F238E27FC236}">
                <a16:creationId xmlns:a16="http://schemas.microsoft.com/office/drawing/2014/main" id="{81F2C6A6-0466-E869-D106-99888C19D4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5" t="50000" r="34563"/>
          <a:stretch/>
        </p:blipFill>
        <p:spPr bwMode="auto">
          <a:xfrm>
            <a:off x="9500827" y="5431680"/>
            <a:ext cx="533400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reating Social Media Share Buttons | by David Olurebi | Medium">
            <a:hlinkClick r:id="rId8"/>
            <a:extLst>
              <a:ext uri="{FF2B5EF4-FFF2-40B4-BE49-F238E27FC236}">
                <a16:creationId xmlns:a16="http://schemas.microsoft.com/office/drawing/2014/main" id="{3CA01506-71EE-A240-2EA2-5F78B34584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9" t="50000"/>
          <a:stretch/>
        </p:blipFill>
        <p:spPr bwMode="auto">
          <a:xfrm>
            <a:off x="10356504" y="5431679"/>
            <a:ext cx="568783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hlinkClick r:id="rId9"/>
            <a:extLst>
              <a:ext uri="{FF2B5EF4-FFF2-40B4-BE49-F238E27FC236}">
                <a16:creationId xmlns:a16="http://schemas.microsoft.com/office/drawing/2014/main" id="{34666138-8AE8-C917-AC0D-A931D9B6A7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06673" y="6041224"/>
            <a:ext cx="3517697" cy="493819"/>
          </a:xfrm>
          <a:prstGeom prst="rect">
            <a:avLst/>
          </a:prstGeom>
        </p:spPr>
      </p:pic>
      <p:sp>
        <p:nvSpPr>
          <p:cNvPr id="24" name="TextBox 23">
            <a:hlinkClick r:id="rId11"/>
            <a:extLst>
              <a:ext uri="{FF2B5EF4-FFF2-40B4-BE49-F238E27FC236}">
                <a16:creationId xmlns:a16="http://schemas.microsoft.com/office/drawing/2014/main" id="{8AF6D5C2-A8D0-D9EA-EDFB-8ABC28F70521}"/>
              </a:ext>
            </a:extLst>
          </p:cNvPr>
          <p:cNvSpPr txBox="1"/>
          <p:nvPr/>
        </p:nvSpPr>
        <p:spPr>
          <a:xfrm>
            <a:off x="741680" y="2581541"/>
            <a:ext cx="4327452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TPT lesson on drinking water</a:t>
            </a:r>
          </a:p>
        </p:txBody>
      </p:sp>
      <p:sp>
        <p:nvSpPr>
          <p:cNvPr id="25" name="TextBox 24">
            <a:hlinkClick r:id="rId12"/>
            <a:extLst>
              <a:ext uri="{FF2B5EF4-FFF2-40B4-BE49-F238E27FC236}">
                <a16:creationId xmlns:a16="http://schemas.microsoft.com/office/drawing/2014/main" id="{57F7C237-D4CF-20B1-BEC2-59B80FD38973}"/>
              </a:ext>
            </a:extLst>
          </p:cNvPr>
          <p:cNvSpPr txBox="1"/>
          <p:nvPr/>
        </p:nvSpPr>
        <p:spPr>
          <a:xfrm>
            <a:off x="741680" y="3082849"/>
            <a:ext cx="4327452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TES lesson on water treatment</a:t>
            </a:r>
          </a:p>
        </p:txBody>
      </p:sp>
      <p:sp>
        <p:nvSpPr>
          <p:cNvPr id="26" name="TextBox 25">
            <a:hlinkClick r:id="rId13"/>
            <a:extLst>
              <a:ext uri="{FF2B5EF4-FFF2-40B4-BE49-F238E27FC236}">
                <a16:creationId xmlns:a16="http://schemas.microsoft.com/office/drawing/2014/main" id="{F0295CF3-B6E3-7B74-8664-D5805CC2E235}"/>
              </a:ext>
            </a:extLst>
          </p:cNvPr>
          <p:cNvSpPr txBox="1"/>
          <p:nvPr/>
        </p:nvSpPr>
        <p:spPr>
          <a:xfrm>
            <a:off x="741680" y="4623216"/>
            <a:ext cx="4327452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Youtube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video link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8C4F9E-5ACD-BCC2-DDC7-DA7E7D3CF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785" y="1922021"/>
            <a:ext cx="2045406" cy="153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AC5948-D017-D673-9D8A-62AC112FCA8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78063" y="3788408"/>
            <a:ext cx="2347224" cy="132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989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1565</TotalTime>
  <Words>275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Comic Sans MS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Chalky Chalk</dc:creator>
  <cp:lastModifiedBy>Mr D Chalk</cp:lastModifiedBy>
  <cp:revision>10</cp:revision>
  <dcterms:created xsi:type="dcterms:W3CDTF">2020-06-01T09:44:28Z</dcterms:created>
  <dcterms:modified xsi:type="dcterms:W3CDTF">2024-02-15T14:02:41Z</dcterms:modified>
</cp:coreProperties>
</file>