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7" r:id="rId3"/>
    <p:sldId id="259"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47" d="100"/>
          <a:sy n="47" d="100"/>
        </p:scale>
        <p:origin x="212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377C4E-E024-48FA-8573-FE6645764305}"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2403357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77C4E-E024-48FA-8573-FE6645764305}"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355243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77C4E-E024-48FA-8573-FE6645764305}"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565406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3643652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3795311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AA4433-A435-4F16-AD0A-11C026674ABC}"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200616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AA4433-A435-4F16-AD0A-11C026674ABC}"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4141955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AA4433-A435-4F16-AD0A-11C026674ABC}" type="datetimeFigureOut">
              <a:rPr lang="en-GB" smtClean="0"/>
              <a:t>27/04/2024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3358527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AA4433-A435-4F16-AD0A-11C026674ABC}" type="datetimeFigureOut">
              <a:rPr lang="en-GB" smtClean="0"/>
              <a:t>27/04/2024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21198848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A4433-A435-4F16-AD0A-11C026674ABC}" type="datetimeFigureOut">
              <a:rPr lang="en-GB" smtClean="0"/>
              <a:t>27/04/2024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2687539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9AA4433-A435-4F16-AD0A-11C026674ABC}"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255569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77C4E-E024-48FA-8573-FE6645764305}"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1244051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9AA4433-A435-4F16-AD0A-11C026674ABC}"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1965605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2115082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3043719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377C4E-E024-48FA-8573-FE6645764305}"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2663035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377C4E-E024-48FA-8573-FE6645764305}"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1062928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377C4E-E024-48FA-8573-FE6645764305}" type="datetimeFigureOut">
              <a:rPr lang="en-GB" smtClean="0"/>
              <a:t>27/04/2024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91193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377C4E-E024-48FA-8573-FE6645764305}" type="datetimeFigureOut">
              <a:rPr lang="en-GB" smtClean="0"/>
              <a:t>27/04/2024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3517464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77C4E-E024-48FA-8573-FE6645764305}" type="datetimeFigureOut">
              <a:rPr lang="en-GB" smtClean="0"/>
              <a:t>27/04/2024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10291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E377C4E-E024-48FA-8573-FE6645764305}"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3947926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E377C4E-E024-48FA-8573-FE6645764305}"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B01241-C8E6-4DCD-8264-22BB957141B3}" type="slidenum">
              <a:rPr lang="en-GB" smtClean="0"/>
              <a:t>‹#›</a:t>
            </a:fld>
            <a:endParaRPr lang="en-GB"/>
          </a:p>
        </p:txBody>
      </p:sp>
    </p:spTree>
    <p:extLst>
      <p:ext uri="{BB962C8B-B14F-4D97-AF65-F5344CB8AC3E}">
        <p14:creationId xmlns:p14="http://schemas.microsoft.com/office/powerpoint/2010/main" val="504950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E377C4E-E024-48FA-8573-FE6645764305}" type="datetimeFigureOut">
              <a:rPr lang="en-GB" smtClean="0"/>
              <a:t>27/04/2024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2B01241-C8E6-4DCD-8264-22BB957141B3}" type="slidenum">
              <a:rPr lang="en-GB" smtClean="0"/>
              <a:t>‹#›</a:t>
            </a:fld>
            <a:endParaRPr lang="en-GB"/>
          </a:p>
        </p:txBody>
      </p:sp>
    </p:spTree>
    <p:extLst>
      <p:ext uri="{BB962C8B-B14F-4D97-AF65-F5344CB8AC3E}">
        <p14:creationId xmlns:p14="http://schemas.microsoft.com/office/powerpoint/2010/main" val="37719427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09AA4433-A435-4F16-AD0A-11C026674ABC}" type="datetimeFigureOut">
              <a:rPr lang="en-GB" smtClean="0"/>
              <a:t>27/04/2024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043347DD-AFF3-410F-9857-6D81E87CA2D7}" type="slidenum">
              <a:rPr lang="en-GB" smtClean="0"/>
              <a:t>‹#›</a:t>
            </a:fld>
            <a:endParaRPr lang="en-GB"/>
          </a:p>
        </p:txBody>
      </p:sp>
    </p:spTree>
    <p:extLst>
      <p:ext uri="{BB962C8B-B14F-4D97-AF65-F5344CB8AC3E}">
        <p14:creationId xmlns:p14="http://schemas.microsoft.com/office/powerpoint/2010/main" val="2417064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5.png"/><Relationship Id="rId12"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microsoft.com/office/2007/relationships/hdphoto" Target="../media/hdphoto4.wdp"/><Relationship Id="rId10" Type="http://schemas.openxmlformats.org/officeDocument/2006/relationships/image" Target="../media/image7.png"/><Relationship Id="rId4" Type="http://schemas.microsoft.com/office/2007/relationships/hdphoto" Target="../media/hdphoto1.wdp"/><Relationship Id="rId9" Type="http://schemas.microsoft.com/office/2007/relationships/hdphoto" Target="../media/hdphoto2.wdp"/><Relationship Id="rId14"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openxmlformats.org/officeDocument/2006/relationships/hyperlink" Target="https://www.facebook.com/teachlikeahero" TargetMode="External"/><Relationship Id="rId13" Type="http://schemas.openxmlformats.org/officeDocument/2006/relationships/hyperlink" Target="https://www.teacherspayteachers.com/Store/Mr-Chalks-Science-Resources/Search:waves" TargetMode="External"/><Relationship Id="rId3" Type="http://schemas.openxmlformats.org/officeDocument/2006/relationships/hyperlink" Target="https://www.instagram.com/teachlikeahero/" TargetMode="External"/><Relationship Id="rId7" Type="http://schemas.openxmlformats.org/officeDocument/2006/relationships/hyperlink" Target="https://www.youtube.com/channel/UCusRyTOMev92b-esEk3kVew" TargetMode="External"/><Relationship Id="rId12" Type="http://schemas.openxmlformats.org/officeDocument/2006/relationships/hyperlink" Target="https://www.tes.com/resources/search/?authorId=429930&amp;q=waves&amp;shop=chalky1234567" TargetMode="External"/><Relationship Id="rId2" Type="http://schemas.openxmlformats.org/officeDocument/2006/relationships/image" Target="../media/image11.png"/><Relationship Id="rId1" Type="http://schemas.openxmlformats.org/officeDocument/2006/relationships/slideLayout" Target="../slideLayouts/slideLayout13.xml"/><Relationship Id="rId6" Type="http://schemas.openxmlformats.org/officeDocument/2006/relationships/hyperlink" Target="https://www.pinterest.co.uk/isany1coming4an/" TargetMode="External"/><Relationship Id="rId11" Type="http://schemas.openxmlformats.org/officeDocument/2006/relationships/hyperlink" Target="https://www.youtube.com/@MrChalksRevisionTips/search?query=waves" TargetMode="External"/><Relationship Id="rId5" Type="http://schemas.openxmlformats.org/officeDocument/2006/relationships/hyperlink" Target="https://twitter.com/teacherchalky1" TargetMode="External"/><Relationship Id="rId10" Type="http://schemas.openxmlformats.org/officeDocument/2006/relationships/image" Target="../media/image13.png"/><Relationship Id="rId4" Type="http://schemas.openxmlformats.org/officeDocument/2006/relationships/image" Target="../media/image12.jpeg"/><Relationship Id="rId9" Type="http://schemas.openxmlformats.org/officeDocument/2006/relationships/hyperlink" Target="https://mailchi.mp/b9218a58e7d3/subscribe-to-our-newsletter-to-keep-up-to-date-with-all-our-teaching-cpd-updates" TargetMode="External"/><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FB6ABEB-76A2-4F38-AF25-05D119E712A9}"/>
              </a:ext>
            </a:extLst>
          </p:cNvPr>
          <p:cNvSpPr/>
          <p:nvPr/>
        </p:nvSpPr>
        <p:spPr>
          <a:xfrm>
            <a:off x="0" y="-61670"/>
            <a:ext cx="6858000" cy="989556"/>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0" name="Picture 99">
            <a:extLst>
              <a:ext uri="{FF2B5EF4-FFF2-40B4-BE49-F238E27FC236}">
                <a16:creationId xmlns:a16="http://schemas.microsoft.com/office/drawing/2014/main" id="{BD4F26EF-4C09-4AF4-BF65-2500442ECAFB}"/>
              </a:ext>
            </a:extLst>
          </p:cNvPr>
          <p:cNvPicPr>
            <a:picLocks noChangeAspect="1"/>
          </p:cNvPicPr>
          <p:nvPr/>
        </p:nvPicPr>
        <p:blipFill>
          <a:blip r:embed="rId2"/>
          <a:stretch>
            <a:fillRect/>
          </a:stretch>
        </p:blipFill>
        <p:spPr>
          <a:xfrm rot="5400000">
            <a:off x="1537177" y="-441993"/>
            <a:ext cx="491882" cy="1351229"/>
          </a:xfrm>
          <a:prstGeom prst="rect">
            <a:avLst/>
          </a:prstGeom>
        </p:spPr>
      </p:pic>
      <p:grpSp>
        <p:nvGrpSpPr>
          <p:cNvPr id="20" name="Group 19">
            <a:extLst>
              <a:ext uri="{FF2B5EF4-FFF2-40B4-BE49-F238E27FC236}">
                <a16:creationId xmlns:a16="http://schemas.microsoft.com/office/drawing/2014/main" id="{92ACEAE7-0011-408F-9BCE-498CB80F1D96}"/>
              </a:ext>
            </a:extLst>
          </p:cNvPr>
          <p:cNvGrpSpPr/>
          <p:nvPr/>
        </p:nvGrpSpPr>
        <p:grpSpPr>
          <a:xfrm flipH="1">
            <a:off x="4424746" y="-386090"/>
            <a:ext cx="2442574" cy="2396516"/>
            <a:chOff x="1533525" y="2676525"/>
            <a:chExt cx="3790950" cy="3790950"/>
          </a:xfrm>
        </p:grpSpPr>
        <p:sp>
          <p:nvSpPr>
            <p:cNvPr id="19" name="Rectangle 18">
              <a:extLst>
                <a:ext uri="{FF2B5EF4-FFF2-40B4-BE49-F238E27FC236}">
                  <a16:creationId xmlns:a16="http://schemas.microsoft.com/office/drawing/2014/main" id="{562F221C-846E-4462-A8EA-CF1D36D53519}"/>
                </a:ext>
              </a:extLst>
            </p:cNvPr>
            <p:cNvSpPr/>
            <p:nvPr/>
          </p:nvSpPr>
          <p:spPr>
            <a:xfrm rot="1397024">
              <a:off x="1801081" y="4079000"/>
              <a:ext cx="1052187" cy="496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Picture 17">
              <a:extLst>
                <a:ext uri="{FF2B5EF4-FFF2-40B4-BE49-F238E27FC236}">
                  <a16:creationId xmlns:a16="http://schemas.microsoft.com/office/drawing/2014/main" id="{EE2027F8-2006-4B5E-A1C8-F35F76641A0E}"/>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2312" b="91960" l="0" r="49749"/>
                      </a14:imgEffect>
                    </a14:imgLayer>
                  </a14:imgProps>
                </a:ext>
                <a:ext uri="{28A0092B-C50C-407E-A947-70E740481C1C}">
                  <a14:useLocalDpi xmlns:a14="http://schemas.microsoft.com/office/drawing/2010/main" val="0"/>
                </a:ext>
              </a:extLst>
            </a:blip>
            <a:stretch>
              <a:fillRect/>
            </a:stretch>
          </p:blipFill>
          <p:spPr>
            <a:xfrm>
              <a:off x="1533525" y="2676525"/>
              <a:ext cx="3790950" cy="3790950"/>
            </a:xfrm>
            <a:prstGeom prst="rect">
              <a:avLst/>
            </a:prstGeom>
          </p:spPr>
        </p:pic>
      </p:grpSp>
      <p:sp>
        <p:nvSpPr>
          <p:cNvPr id="16" name="Speech Bubble: Rectangle with Corners Rounded 15">
            <a:extLst>
              <a:ext uri="{FF2B5EF4-FFF2-40B4-BE49-F238E27FC236}">
                <a16:creationId xmlns:a16="http://schemas.microsoft.com/office/drawing/2014/main" id="{3D10BD40-0352-45F0-BDE9-6752CF50DA75}"/>
              </a:ext>
            </a:extLst>
          </p:cNvPr>
          <p:cNvSpPr/>
          <p:nvPr/>
        </p:nvSpPr>
        <p:spPr>
          <a:xfrm>
            <a:off x="749300" y="1022671"/>
            <a:ext cx="5135898" cy="848484"/>
          </a:xfrm>
          <a:prstGeom prst="wedgeRoundRectCallout">
            <a:avLst>
              <a:gd name="adj1" fmla="val 59586"/>
              <a:gd name="adj2" fmla="val -40556"/>
              <a:gd name="adj3" fmla="val 1666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0B281D1-5703-4953-8F84-2AB85F5A24FD}"/>
              </a:ext>
            </a:extLst>
          </p:cNvPr>
          <p:cNvSpPr txBox="1"/>
          <p:nvPr/>
        </p:nvSpPr>
        <p:spPr>
          <a:xfrm>
            <a:off x="2279737" y="-49166"/>
            <a:ext cx="358487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alibri" panose="020F0502020204030204"/>
              </a:rPr>
              <a:t>Waves </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Notes</a:t>
            </a:r>
          </a:p>
        </p:txBody>
      </p:sp>
      <p:sp>
        <p:nvSpPr>
          <p:cNvPr id="9" name="Rectangle: Rounded Corners 8">
            <a:extLst>
              <a:ext uri="{FF2B5EF4-FFF2-40B4-BE49-F238E27FC236}">
                <a16:creationId xmlns:a16="http://schemas.microsoft.com/office/drawing/2014/main" id="{A6937834-42EB-46F3-A260-F98DDAB66A84}"/>
              </a:ext>
            </a:extLst>
          </p:cNvPr>
          <p:cNvSpPr/>
          <p:nvPr/>
        </p:nvSpPr>
        <p:spPr>
          <a:xfrm>
            <a:off x="425886" y="494778"/>
            <a:ext cx="5298510" cy="652961"/>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40D8BC30-B541-4DAE-8AAA-1B063CB9AEDD}"/>
              </a:ext>
            </a:extLst>
          </p:cNvPr>
          <p:cNvSpPr txBox="1"/>
          <p:nvPr/>
        </p:nvSpPr>
        <p:spPr>
          <a:xfrm>
            <a:off x="433561" y="505258"/>
            <a:ext cx="5298510" cy="600164"/>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In a transverse wave, the particles of the medium move perpendicular to the wave's direction of travel. This type of wave gets its name from the fact that the particles move in a direction transverse to the direction of the wave.</a:t>
            </a:r>
          </a:p>
        </p:txBody>
      </p:sp>
      <p:sp>
        <p:nvSpPr>
          <p:cNvPr id="40" name="TextBox 39">
            <a:extLst>
              <a:ext uri="{FF2B5EF4-FFF2-40B4-BE49-F238E27FC236}">
                <a16:creationId xmlns:a16="http://schemas.microsoft.com/office/drawing/2014/main" id="{53881757-CC93-4E1C-A6AD-D90FFA720F4A}"/>
              </a:ext>
            </a:extLst>
          </p:cNvPr>
          <p:cNvSpPr txBox="1"/>
          <p:nvPr/>
        </p:nvSpPr>
        <p:spPr>
          <a:xfrm>
            <a:off x="878345" y="1135425"/>
            <a:ext cx="5006853" cy="769441"/>
          </a:xfrm>
          <a:prstGeom prst="rect">
            <a:avLst/>
          </a:prstGeom>
          <a:noFill/>
        </p:spPr>
        <p:txBody>
          <a:bodyPr wrap="square">
            <a:spAutoFit/>
          </a:bodyPr>
          <a:lstStyle/>
          <a:p>
            <a:pPr marR="0" lvl="0" algn="just" defTabSz="457200" rtl="0" eaLnBrk="1" fontAlgn="auto" latinLnBrk="0" hangingPunct="1">
              <a:lnSpc>
                <a:spcPct val="100000"/>
              </a:lnSpc>
              <a:spcBef>
                <a:spcPts val="0"/>
              </a:spcBef>
              <a:spcAft>
                <a:spcPts val="0"/>
              </a:spcAft>
              <a:buClrTx/>
              <a:buSzTx/>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Sound waves and waves in a stretched spring are longitudinal waves. P waves (relatively fast moving longitudinal seismic waves that travel through liquids and solids) are also longitudinal waves. In longitudinal waves, the vibrations are along the same direction as the direction of travel.</a:t>
            </a:r>
          </a:p>
        </p:txBody>
      </p:sp>
      <p:pic>
        <p:nvPicPr>
          <p:cNvPr id="98" name="Picture 97">
            <a:extLst>
              <a:ext uri="{FF2B5EF4-FFF2-40B4-BE49-F238E27FC236}">
                <a16:creationId xmlns:a16="http://schemas.microsoft.com/office/drawing/2014/main" id="{FBD12BBC-8BE3-48BC-B1E6-D961880C08B3}"/>
              </a:ext>
            </a:extLst>
          </p:cNvPr>
          <p:cNvPicPr>
            <a:picLocks noChangeAspect="1"/>
          </p:cNvPicPr>
          <p:nvPr/>
        </p:nvPicPr>
        <p:blipFill>
          <a:blip r:embed="rId5"/>
          <a:stretch>
            <a:fillRect/>
          </a:stretch>
        </p:blipFill>
        <p:spPr>
          <a:xfrm>
            <a:off x="-91658" y="-101613"/>
            <a:ext cx="1309315" cy="1393515"/>
          </a:xfrm>
          <a:prstGeom prst="rect">
            <a:avLst/>
          </a:prstGeom>
        </p:spPr>
      </p:pic>
      <p:pic>
        <p:nvPicPr>
          <p:cNvPr id="43" name="Picture 42">
            <a:extLst>
              <a:ext uri="{FF2B5EF4-FFF2-40B4-BE49-F238E27FC236}">
                <a16:creationId xmlns:a16="http://schemas.microsoft.com/office/drawing/2014/main" id="{1D8DB5FE-0D53-1F4B-51C1-E540E160549A}"/>
              </a:ext>
            </a:extLst>
          </p:cNvPr>
          <p:cNvPicPr>
            <a:picLocks noChangeAspect="1"/>
          </p:cNvPicPr>
          <p:nvPr/>
        </p:nvPicPr>
        <p:blipFill rotWithShape="1">
          <a:blip r:embed="rId6"/>
          <a:srcRect l="13809" t="8360" r="3308" b="6533"/>
          <a:stretch/>
        </p:blipFill>
        <p:spPr>
          <a:xfrm>
            <a:off x="3452187" y="2210175"/>
            <a:ext cx="3405813" cy="192565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4" name="Rectangle 43">
            <a:extLst>
              <a:ext uri="{FF2B5EF4-FFF2-40B4-BE49-F238E27FC236}">
                <a16:creationId xmlns:a16="http://schemas.microsoft.com/office/drawing/2014/main" id="{4F80439C-0313-F770-C34C-B114CA2F7DF8}"/>
              </a:ext>
            </a:extLst>
          </p:cNvPr>
          <p:cNvSpPr/>
          <p:nvPr/>
        </p:nvSpPr>
        <p:spPr>
          <a:xfrm>
            <a:off x="3423419" y="1945306"/>
            <a:ext cx="3443901" cy="30777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lvl="0" algn="ctr" defTabSz="914400">
              <a:defRPr/>
            </a:pPr>
            <a:r>
              <a:rPr lang="en-GB" sz="1400" b="1" kern="0" dirty="0">
                <a:solidFill>
                  <a:prstClr val="black"/>
                </a:solidFill>
              </a:rPr>
              <a:t>Transverse Waves</a:t>
            </a:r>
            <a:endParaRPr lang="en-GB" sz="1200" kern="0" dirty="0">
              <a:solidFill>
                <a:sysClr val="windowText" lastClr="000000"/>
              </a:solidFill>
            </a:endParaRPr>
          </a:p>
        </p:txBody>
      </p:sp>
      <p:pic>
        <p:nvPicPr>
          <p:cNvPr id="45" name="Picture 44">
            <a:extLst>
              <a:ext uri="{FF2B5EF4-FFF2-40B4-BE49-F238E27FC236}">
                <a16:creationId xmlns:a16="http://schemas.microsoft.com/office/drawing/2014/main" id="{21E882CE-CFF4-0D82-A982-11C618FFEDBB}"/>
              </a:ext>
            </a:extLst>
          </p:cNvPr>
          <p:cNvPicPr>
            <a:picLocks noChangeAspect="1"/>
          </p:cNvPicPr>
          <p:nvPr/>
        </p:nvPicPr>
        <p:blipFill rotWithShape="1">
          <a:blip r:embed="rId7"/>
          <a:srcRect t="24066"/>
          <a:stretch/>
        </p:blipFill>
        <p:spPr>
          <a:xfrm>
            <a:off x="0" y="2729751"/>
            <a:ext cx="3291930" cy="14060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6" name="Rectangle 45">
            <a:extLst>
              <a:ext uri="{FF2B5EF4-FFF2-40B4-BE49-F238E27FC236}">
                <a16:creationId xmlns:a16="http://schemas.microsoft.com/office/drawing/2014/main" id="{2EE9014D-943B-9D88-F5C1-DC21DEB7157E}"/>
              </a:ext>
            </a:extLst>
          </p:cNvPr>
          <p:cNvSpPr/>
          <p:nvPr/>
        </p:nvSpPr>
        <p:spPr>
          <a:xfrm>
            <a:off x="-1" y="2398220"/>
            <a:ext cx="3326055" cy="30777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lvl="0" algn="ctr" defTabSz="914400">
              <a:defRPr/>
            </a:pPr>
            <a:r>
              <a:rPr lang="en-GB" sz="1400" b="1" kern="0" dirty="0">
                <a:solidFill>
                  <a:prstClr val="black"/>
                </a:solidFill>
              </a:rPr>
              <a:t>Longitudinal Waves</a:t>
            </a:r>
            <a:endParaRPr lang="en-GB" sz="1200" kern="0" dirty="0">
              <a:solidFill>
                <a:sysClr val="windowText" lastClr="000000"/>
              </a:solidFill>
            </a:endParaRPr>
          </a:p>
        </p:txBody>
      </p:sp>
      <p:grpSp>
        <p:nvGrpSpPr>
          <p:cNvPr id="38" name="Group 37">
            <a:extLst>
              <a:ext uri="{FF2B5EF4-FFF2-40B4-BE49-F238E27FC236}">
                <a16:creationId xmlns:a16="http://schemas.microsoft.com/office/drawing/2014/main" id="{2ECFECE1-144C-4CC5-B3CE-4526A5ABFB34}"/>
              </a:ext>
            </a:extLst>
          </p:cNvPr>
          <p:cNvGrpSpPr/>
          <p:nvPr/>
        </p:nvGrpSpPr>
        <p:grpSpPr>
          <a:xfrm>
            <a:off x="-407032" y="881598"/>
            <a:ext cx="1782507" cy="1746033"/>
            <a:chOff x="-3365065" y="2264036"/>
            <a:chExt cx="3790950" cy="3790950"/>
          </a:xfrm>
        </p:grpSpPr>
        <p:sp>
          <p:nvSpPr>
            <p:cNvPr id="37" name="Rectangle 36">
              <a:extLst>
                <a:ext uri="{FF2B5EF4-FFF2-40B4-BE49-F238E27FC236}">
                  <a16:creationId xmlns:a16="http://schemas.microsoft.com/office/drawing/2014/main" id="{07ADFBEA-7FB1-4E2A-B6B8-8918DA7F5B1F}"/>
                </a:ext>
              </a:extLst>
            </p:cNvPr>
            <p:cNvSpPr/>
            <p:nvPr/>
          </p:nvSpPr>
          <p:spPr>
            <a:xfrm rot="1674590">
              <a:off x="-1995432" y="3729976"/>
              <a:ext cx="1014609" cy="5832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6" name="Picture 35">
              <a:extLst>
                <a:ext uri="{FF2B5EF4-FFF2-40B4-BE49-F238E27FC236}">
                  <a16:creationId xmlns:a16="http://schemas.microsoft.com/office/drawing/2014/main" id="{46D6C02D-15D6-4F3C-9EA0-5FBA786ED313}"/>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10302" b="100000" l="20101" r="89196"/>
                      </a14:imgEffect>
                    </a14:imgLayer>
                  </a14:imgProps>
                </a:ext>
                <a:ext uri="{28A0092B-C50C-407E-A947-70E740481C1C}">
                  <a14:useLocalDpi xmlns:a14="http://schemas.microsoft.com/office/drawing/2010/main" val="0"/>
                </a:ext>
              </a:extLst>
            </a:blip>
            <a:stretch>
              <a:fillRect/>
            </a:stretch>
          </p:blipFill>
          <p:spPr>
            <a:xfrm>
              <a:off x="-3365065" y="2264036"/>
              <a:ext cx="3790950" cy="3790950"/>
            </a:xfrm>
            <a:prstGeom prst="rect">
              <a:avLst/>
            </a:prstGeom>
          </p:spPr>
        </p:pic>
      </p:grpSp>
      <p:sp>
        <p:nvSpPr>
          <p:cNvPr id="47" name="Rectangle 46">
            <a:extLst>
              <a:ext uri="{FF2B5EF4-FFF2-40B4-BE49-F238E27FC236}">
                <a16:creationId xmlns:a16="http://schemas.microsoft.com/office/drawing/2014/main" id="{4BC0830F-1FDA-9535-07F8-3E61A457675B}"/>
              </a:ext>
            </a:extLst>
          </p:cNvPr>
          <p:cNvSpPr/>
          <p:nvPr/>
        </p:nvSpPr>
        <p:spPr>
          <a:xfrm>
            <a:off x="54675" y="4340668"/>
            <a:ext cx="3637057" cy="1569660"/>
          </a:xfrm>
          <a:prstGeom prst="rect">
            <a:avLst/>
          </a:prstGeom>
          <a:ln w="38100">
            <a:solidFill>
              <a:srgbClr val="00B0F0"/>
            </a:solidFill>
            <a:prstDash val="dash"/>
          </a:ln>
        </p:spPr>
        <p:txBody>
          <a:bodyPr wrap="square">
            <a:spAutoFit/>
          </a:bodyPr>
          <a:lstStyle/>
          <a:p>
            <a:pPr algn="just"/>
            <a:r>
              <a:rPr lang="en-US" sz="1200" dirty="0"/>
              <a:t>Sound waves are longitudinal waves. They cause particles to vibrate parallel to the direction of wave travel. The vibrations can travel through solids, liquids or gases. The speed of sound depends on the medium through which it is travelling. When travelling through air, the speed of sound is about 330 metres per second (m/s). Sound cannot travel through a vacuum because there are no particles to carry the vibrations.</a:t>
            </a:r>
            <a:endParaRPr lang="en-GB" sz="1200" dirty="0"/>
          </a:p>
        </p:txBody>
      </p:sp>
      <p:pic>
        <p:nvPicPr>
          <p:cNvPr id="48" name="Picture 47">
            <a:extLst>
              <a:ext uri="{FF2B5EF4-FFF2-40B4-BE49-F238E27FC236}">
                <a16:creationId xmlns:a16="http://schemas.microsoft.com/office/drawing/2014/main" id="{81DDA6FD-7E2A-1BC5-6EED-ABD28EA7031D}"/>
              </a:ext>
            </a:extLst>
          </p:cNvPr>
          <p:cNvPicPr>
            <a:picLocks noChangeAspect="1"/>
          </p:cNvPicPr>
          <p:nvPr/>
        </p:nvPicPr>
        <p:blipFill rotWithShape="1">
          <a:blip r:embed="rId10"/>
          <a:srcRect l="7110" t="5803" r="16458"/>
          <a:stretch/>
        </p:blipFill>
        <p:spPr>
          <a:xfrm>
            <a:off x="3822700" y="4249484"/>
            <a:ext cx="3035300" cy="2104203"/>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3230A016-E527-4981-89F5-F75EB916E54A}"/>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7638" y1="38693" x2="44975" y2="39196"/>
                      </a14:backgroundRemoval>
                    </a14:imgEffect>
                  </a14:imgLayer>
                </a14:imgProps>
              </a:ext>
              <a:ext uri="{28A0092B-C50C-407E-A947-70E740481C1C}">
                <a14:useLocalDpi xmlns:a14="http://schemas.microsoft.com/office/drawing/2010/main" val="0"/>
              </a:ext>
            </a:extLst>
          </a:blip>
          <a:stretch>
            <a:fillRect/>
          </a:stretch>
        </p:blipFill>
        <p:spPr>
          <a:xfrm>
            <a:off x="5626100" y="3479135"/>
            <a:ext cx="1681609" cy="1726678"/>
          </a:xfrm>
          <a:prstGeom prst="rect">
            <a:avLst/>
          </a:prstGeom>
        </p:spPr>
      </p:pic>
      <p:pic>
        <p:nvPicPr>
          <p:cNvPr id="3" name="Picture 2">
            <a:extLst>
              <a:ext uri="{FF2B5EF4-FFF2-40B4-BE49-F238E27FC236}">
                <a16:creationId xmlns:a16="http://schemas.microsoft.com/office/drawing/2014/main" id="{BD1BC33D-F107-2ECA-65CB-D7A8AE59B97C}"/>
              </a:ext>
            </a:extLst>
          </p:cNvPr>
          <p:cNvPicPr>
            <a:picLocks noChangeAspect="1"/>
          </p:cNvPicPr>
          <p:nvPr/>
        </p:nvPicPr>
        <p:blipFill>
          <a:blip r:embed="rId13"/>
          <a:stretch>
            <a:fillRect/>
          </a:stretch>
        </p:blipFill>
        <p:spPr>
          <a:xfrm>
            <a:off x="54674" y="6034343"/>
            <a:ext cx="3701729" cy="457921"/>
          </a:xfrm>
          <a:prstGeom prst="rect">
            <a:avLst/>
          </a:prstGeom>
        </p:spPr>
      </p:pic>
      <p:sp>
        <p:nvSpPr>
          <p:cNvPr id="66" name="TextBox 65">
            <a:extLst>
              <a:ext uri="{FF2B5EF4-FFF2-40B4-BE49-F238E27FC236}">
                <a16:creationId xmlns:a16="http://schemas.microsoft.com/office/drawing/2014/main" id="{8935EA54-CC4B-519B-8DBA-64255B032AB5}"/>
              </a:ext>
            </a:extLst>
          </p:cNvPr>
          <p:cNvSpPr txBox="1"/>
          <p:nvPr/>
        </p:nvSpPr>
        <p:spPr>
          <a:xfrm>
            <a:off x="86745" y="6565479"/>
            <a:ext cx="3701729" cy="784830"/>
          </a:xfrm>
          <a:prstGeom prst="rect">
            <a:avLst/>
          </a:prstGeom>
          <a:noFill/>
          <a:ln w="38100">
            <a:solidFill>
              <a:srgbClr val="00B0F0"/>
            </a:solidFill>
            <a:prstDash val="lgDash"/>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prstClr val="black"/>
                </a:solidFill>
                <a:effectLst/>
                <a:uLnTx/>
                <a:uFillTx/>
                <a:latin typeface="Calibri"/>
                <a:ea typeface="+mn-ea"/>
                <a:cs typeface="+mn-cs"/>
              </a:rPr>
              <a:t>Amplitude</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0" cap="none" spc="0" normalizeH="0" baseline="0" noProof="0" dirty="0">
                <a:ln>
                  <a:noFill/>
                </a:ln>
                <a:solidFill>
                  <a:prstClr val="black"/>
                </a:solidFill>
                <a:effectLst/>
                <a:uLnTx/>
                <a:uFillTx/>
                <a:latin typeface="Calibri"/>
                <a:ea typeface="+mn-ea"/>
                <a:cs typeface="+mn-cs"/>
              </a:rPr>
              <a:t>As waves travel, they set up patterns of disturbance.</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0" cap="none" spc="0" normalizeH="0" baseline="0" noProof="0" dirty="0">
                <a:ln>
                  <a:noFill/>
                </a:ln>
                <a:solidFill>
                  <a:prstClr val="black"/>
                </a:solidFill>
                <a:effectLst/>
                <a:uLnTx/>
                <a:uFillTx/>
                <a:latin typeface="Calibri"/>
                <a:ea typeface="+mn-ea"/>
                <a:cs typeface="+mn-cs"/>
              </a:rPr>
              <a:t>The amplitude of a wave is its maximum disturbance from its undisturbed position.</a:t>
            </a:r>
            <a:endParaRPr kumimoji="0" lang="en-GB" sz="1050" b="0" i="0" u="none" strike="noStrike" kern="0" cap="none" spc="0" normalizeH="0" baseline="0" noProof="0" dirty="0">
              <a:ln>
                <a:noFill/>
              </a:ln>
              <a:solidFill>
                <a:prstClr val="black"/>
              </a:solidFill>
              <a:effectLst/>
              <a:uLnTx/>
              <a:uFillTx/>
              <a:latin typeface="Calibri"/>
              <a:ea typeface="+mn-ea"/>
              <a:cs typeface="+mn-cs"/>
            </a:endParaRPr>
          </a:p>
        </p:txBody>
      </p:sp>
      <p:sp>
        <p:nvSpPr>
          <p:cNvPr id="67" name="TextBox 66">
            <a:extLst>
              <a:ext uri="{FF2B5EF4-FFF2-40B4-BE49-F238E27FC236}">
                <a16:creationId xmlns:a16="http://schemas.microsoft.com/office/drawing/2014/main" id="{74B3CC46-322C-8D56-40FE-B7B676401934}"/>
              </a:ext>
            </a:extLst>
          </p:cNvPr>
          <p:cNvSpPr txBox="1"/>
          <p:nvPr/>
        </p:nvSpPr>
        <p:spPr>
          <a:xfrm>
            <a:off x="86745" y="7440816"/>
            <a:ext cx="3735955" cy="1631216"/>
          </a:xfrm>
          <a:prstGeom prst="rect">
            <a:avLst/>
          </a:prstGeom>
          <a:noFill/>
          <a:ln w="38100">
            <a:solidFill>
              <a:srgbClr val="00B0F0"/>
            </a:solidFill>
            <a:prstDash val="lgDash"/>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prstClr val="black"/>
                </a:solidFill>
                <a:effectLst/>
                <a:uLnTx/>
                <a:uFillTx/>
                <a:latin typeface="Calibri"/>
                <a:ea typeface="+mn-ea"/>
                <a:cs typeface="+mn-cs"/>
              </a:rPr>
              <a:t>Wavelength λ</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0" cap="none" spc="0" normalizeH="0" baseline="0" noProof="0" dirty="0">
                <a:ln>
                  <a:noFill/>
                </a:ln>
                <a:solidFill>
                  <a:prstClr val="black"/>
                </a:solidFill>
                <a:effectLst/>
                <a:uLnTx/>
                <a:uFillTx/>
                <a:latin typeface="Calibri"/>
                <a:ea typeface="+mn-ea"/>
                <a:cs typeface="+mn-cs"/>
              </a:rPr>
              <a:t>The wavelength of a wave is the distance between a point on one wave and the same point on the next wave.</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0" cap="none" spc="0" normalizeH="0" baseline="0" noProof="0" dirty="0">
                <a:ln>
                  <a:noFill/>
                </a:ln>
                <a:solidFill>
                  <a:prstClr val="black"/>
                </a:solidFill>
                <a:effectLst/>
                <a:uLnTx/>
                <a:uFillTx/>
                <a:latin typeface="Calibri"/>
                <a:ea typeface="+mn-ea"/>
                <a:cs typeface="+mn-cs"/>
              </a:rPr>
              <a:t>It is often easiest to measure this from the trough of one wave to the trough of the next wave, or from the crest of one wave to the crest of the next wave.</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0" cap="none" spc="0" normalizeH="0" baseline="0" noProof="0" dirty="0">
                <a:ln>
                  <a:noFill/>
                </a:ln>
                <a:solidFill>
                  <a:prstClr val="black"/>
                </a:solidFill>
                <a:effectLst/>
                <a:uLnTx/>
                <a:uFillTx/>
                <a:latin typeface="Calibri"/>
                <a:ea typeface="+mn-ea"/>
                <a:cs typeface="+mn-cs"/>
              </a:rPr>
              <a:t>But it doesn't matter where you measure it - as long as it is the same point on each wave.</a:t>
            </a:r>
          </a:p>
        </p:txBody>
      </p:sp>
      <p:sp>
        <p:nvSpPr>
          <p:cNvPr id="68" name="TextBox 67">
            <a:extLst>
              <a:ext uri="{FF2B5EF4-FFF2-40B4-BE49-F238E27FC236}">
                <a16:creationId xmlns:a16="http://schemas.microsoft.com/office/drawing/2014/main" id="{2F17C1F0-0B8B-B455-354B-6E4E409D1A39}"/>
              </a:ext>
            </a:extLst>
          </p:cNvPr>
          <p:cNvSpPr txBox="1"/>
          <p:nvPr/>
        </p:nvSpPr>
        <p:spPr>
          <a:xfrm>
            <a:off x="3901167" y="6431865"/>
            <a:ext cx="2828226" cy="1969770"/>
          </a:xfrm>
          <a:prstGeom prst="rect">
            <a:avLst/>
          </a:prstGeom>
          <a:noFill/>
          <a:ln w="38100">
            <a:solidFill>
              <a:srgbClr val="00B0F0"/>
            </a:solidFill>
            <a:prstDash val="lgDash"/>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prstClr val="black"/>
                </a:solidFill>
                <a:effectLst/>
                <a:uLnTx/>
                <a:uFillTx/>
                <a:latin typeface="Calibri"/>
                <a:ea typeface="+mn-ea"/>
                <a:cs typeface="+mn-cs"/>
              </a:rPr>
              <a:t>Frequency f</a:t>
            </a:r>
          </a:p>
          <a:p>
            <a:pPr marL="457200" marR="0" lvl="0" indent="-457200" algn="just" defTabSz="914400" rtl="0" eaLnBrk="1" fontAlgn="auto" latinLnBrk="0" hangingPunct="1">
              <a:lnSpc>
                <a:spcPct val="100000"/>
              </a:lnSpc>
              <a:spcBef>
                <a:spcPts val="0"/>
              </a:spcBef>
              <a:spcAft>
                <a:spcPts val="0"/>
              </a:spcAft>
              <a:buClrTx/>
              <a:buSzPct val="100000"/>
              <a:buFont typeface="Calibri" panose="020F0502020204030204" pitchFamily="34" charset="0"/>
              <a:buChar char="•"/>
              <a:tabLst/>
              <a:defRPr/>
            </a:pPr>
            <a:r>
              <a:rPr kumimoji="0" lang="en-GB" sz="1100" b="0" i="0" u="none" strike="noStrike" kern="0" cap="none" spc="0" normalizeH="0" baseline="0" noProof="0" dirty="0">
                <a:ln>
                  <a:noFill/>
                </a:ln>
                <a:solidFill>
                  <a:prstClr val="black"/>
                </a:solidFill>
                <a:effectLst/>
                <a:uLnTx/>
                <a:uFillTx/>
                <a:latin typeface="Calibri"/>
                <a:ea typeface="+mn-ea"/>
                <a:cs typeface="+mn-cs"/>
              </a:rPr>
              <a:t>The frequency of a wave is the number of waves produced by a source each second.</a:t>
            </a:r>
          </a:p>
          <a:p>
            <a:pPr marL="457200" marR="0" lvl="0" indent="-457200" algn="just" defTabSz="914400" rtl="0" eaLnBrk="1" fontAlgn="auto" latinLnBrk="0" hangingPunct="1">
              <a:lnSpc>
                <a:spcPct val="100000"/>
              </a:lnSpc>
              <a:spcBef>
                <a:spcPts val="0"/>
              </a:spcBef>
              <a:spcAft>
                <a:spcPts val="0"/>
              </a:spcAft>
              <a:buClrTx/>
              <a:buSzPct val="100000"/>
              <a:buFont typeface="Calibri" panose="020F0502020204030204" pitchFamily="34" charset="0"/>
              <a:buChar char="•"/>
              <a:tabLst/>
              <a:defRPr/>
            </a:pPr>
            <a:r>
              <a:rPr kumimoji="0" lang="en-GB" sz="1100" b="0" i="0" u="none" strike="noStrike" kern="0" cap="none" spc="0" normalizeH="0" baseline="0" noProof="0" dirty="0">
                <a:ln>
                  <a:noFill/>
                </a:ln>
                <a:solidFill>
                  <a:prstClr val="black"/>
                </a:solidFill>
                <a:effectLst/>
                <a:uLnTx/>
                <a:uFillTx/>
                <a:latin typeface="Calibri"/>
                <a:ea typeface="+mn-ea"/>
                <a:cs typeface="+mn-cs"/>
              </a:rPr>
              <a:t>It is also the number of waves that pass a certain point each second.</a:t>
            </a:r>
          </a:p>
          <a:p>
            <a:pPr marL="457200" marR="0" lvl="0" indent="-457200" algn="just" defTabSz="914400" rtl="0" eaLnBrk="1" fontAlgn="auto" latinLnBrk="0" hangingPunct="1">
              <a:lnSpc>
                <a:spcPct val="100000"/>
              </a:lnSpc>
              <a:spcBef>
                <a:spcPts val="0"/>
              </a:spcBef>
              <a:spcAft>
                <a:spcPts val="0"/>
              </a:spcAft>
              <a:buClrTx/>
              <a:buSzPct val="100000"/>
              <a:buFont typeface="Calibri" panose="020F0502020204030204" pitchFamily="34" charset="0"/>
              <a:buChar char="•"/>
              <a:tabLst/>
              <a:defRPr/>
            </a:pPr>
            <a:r>
              <a:rPr kumimoji="0" lang="en-GB" sz="1100" b="0" i="0" u="none" strike="noStrike" kern="0" cap="none" spc="0" normalizeH="0" baseline="0" noProof="0" dirty="0">
                <a:ln>
                  <a:noFill/>
                </a:ln>
                <a:solidFill>
                  <a:prstClr val="black"/>
                </a:solidFill>
                <a:effectLst/>
                <a:uLnTx/>
                <a:uFillTx/>
                <a:latin typeface="Calibri"/>
                <a:ea typeface="+mn-ea"/>
                <a:cs typeface="+mn-cs"/>
              </a:rPr>
              <a:t>The unit of frequency is the hertz (Hz).</a:t>
            </a:r>
          </a:p>
          <a:p>
            <a:pPr marL="457200" marR="0" lvl="0" indent="-457200" algn="just" defTabSz="914400" rtl="0" eaLnBrk="1" fontAlgn="auto" latinLnBrk="0" hangingPunct="1">
              <a:lnSpc>
                <a:spcPct val="100000"/>
              </a:lnSpc>
              <a:spcBef>
                <a:spcPts val="0"/>
              </a:spcBef>
              <a:spcAft>
                <a:spcPts val="0"/>
              </a:spcAft>
              <a:buClrTx/>
              <a:buSzPct val="100000"/>
              <a:buFont typeface="Calibri" panose="020F0502020204030204" pitchFamily="34" charset="0"/>
              <a:buChar char="•"/>
              <a:tabLst/>
              <a:defRPr/>
            </a:pPr>
            <a:r>
              <a:rPr kumimoji="0" lang="en-GB" sz="1100" b="0" i="0" u="none" strike="noStrike" kern="0" cap="none" spc="0" normalizeH="0" baseline="0" noProof="0" dirty="0">
                <a:ln>
                  <a:noFill/>
                </a:ln>
                <a:solidFill>
                  <a:prstClr val="black"/>
                </a:solidFill>
                <a:effectLst/>
                <a:uLnTx/>
                <a:uFillTx/>
                <a:latin typeface="Calibri"/>
                <a:ea typeface="+mn-ea"/>
                <a:cs typeface="+mn-cs"/>
              </a:rPr>
              <a:t>It is common for kilohertz (kHz), megahertz (MHz) and gigahertz (GHz) to be used when waves have very high frequencies.</a:t>
            </a:r>
          </a:p>
        </p:txBody>
      </p:sp>
      <p:pic>
        <p:nvPicPr>
          <p:cNvPr id="11" name="Picture 10">
            <a:extLst>
              <a:ext uri="{FF2B5EF4-FFF2-40B4-BE49-F238E27FC236}">
                <a16:creationId xmlns:a16="http://schemas.microsoft.com/office/drawing/2014/main" id="{4AC465F3-22B1-4789-BA25-10BBF74F5981}"/>
              </a:ext>
            </a:extLst>
          </p:cNvPr>
          <p:cNvPicPr>
            <a:picLocks noChangeAspect="1"/>
          </p:cNvPicPr>
          <p:nvPr/>
        </p:nvPicPr>
        <p:blipFill>
          <a:blip r:embed="rId14">
            <a:extLst>
              <a:ext uri="{BEBA8EAE-BF5A-486C-A8C5-ECC9F3942E4B}">
                <a14:imgProps xmlns:a14="http://schemas.microsoft.com/office/drawing/2010/main">
                  <a14:imgLayer r:embed="rId1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flipH="1">
            <a:off x="5522957" y="7978294"/>
            <a:ext cx="1474743" cy="1320895"/>
          </a:xfrm>
          <a:prstGeom prst="rect">
            <a:avLst/>
          </a:prstGeom>
        </p:spPr>
      </p:pic>
    </p:spTree>
    <p:extLst>
      <p:ext uri="{BB962C8B-B14F-4D97-AF65-F5344CB8AC3E}">
        <p14:creationId xmlns:p14="http://schemas.microsoft.com/office/powerpoint/2010/main" val="257493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1AB1D5-46D3-59D1-2B68-632BE9731D4E}"/>
              </a:ext>
            </a:extLst>
          </p:cNvPr>
          <p:cNvPicPr>
            <a:picLocks noChangeAspect="1"/>
          </p:cNvPicPr>
          <p:nvPr/>
        </p:nvPicPr>
        <p:blipFill>
          <a:blip r:embed="rId2"/>
          <a:stretch>
            <a:fillRect/>
          </a:stretch>
        </p:blipFill>
        <p:spPr>
          <a:xfrm>
            <a:off x="0" y="0"/>
            <a:ext cx="6858000" cy="9144000"/>
          </a:xfrm>
          <a:prstGeom prst="rect">
            <a:avLst/>
          </a:prstGeom>
        </p:spPr>
      </p:pic>
      <p:sp>
        <p:nvSpPr>
          <p:cNvPr id="5" name="TextBox 4">
            <a:extLst>
              <a:ext uri="{FF2B5EF4-FFF2-40B4-BE49-F238E27FC236}">
                <a16:creationId xmlns:a16="http://schemas.microsoft.com/office/drawing/2014/main" id="{CD88466C-4A7F-6581-C065-0F7F1AEC9599}"/>
              </a:ext>
            </a:extLst>
          </p:cNvPr>
          <p:cNvSpPr txBox="1"/>
          <p:nvPr/>
        </p:nvSpPr>
        <p:spPr>
          <a:xfrm>
            <a:off x="181866" y="6593553"/>
            <a:ext cx="10630513"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B050"/>
                </a:solidFill>
                <a:effectLst/>
                <a:uLnTx/>
                <a:uFillTx/>
                <a:latin typeface="Comic Sans MS" panose="030F0702030302020204" pitchFamily="66" charset="0"/>
                <a:ea typeface="+mn-ea"/>
                <a:cs typeface="+mn-cs"/>
              </a:rPr>
              <a:t>Follow me on social media to stay in touch</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2C1EAFA8-0B77-BD02-E1B8-BE5054BB4AA7}"/>
              </a:ext>
            </a:extLst>
          </p:cNvPr>
          <p:cNvSpPr txBox="1"/>
          <p:nvPr/>
        </p:nvSpPr>
        <p:spPr>
          <a:xfrm>
            <a:off x="181867" y="7888002"/>
            <a:ext cx="6555818"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B050"/>
                </a:solidFill>
                <a:effectLst/>
                <a:uLnTx/>
                <a:uFillTx/>
                <a:latin typeface="Comic Sans MS" panose="030F0702030302020204" pitchFamily="66" charset="0"/>
                <a:ea typeface="+mn-ea"/>
                <a:cs typeface="+mn-cs"/>
              </a:rPr>
              <a:t>Keep up to date with my new content:</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2" descr="Creating Social Media Share Buttons | by David Olurebi | Medium">
            <a:hlinkClick r:id="rId3"/>
            <a:extLst>
              <a:ext uri="{FF2B5EF4-FFF2-40B4-BE49-F238E27FC236}">
                <a16:creationId xmlns:a16="http://schemas.microsoft.com/office/drawing/2014/main" id="{8709037B-2D2A-2871-6025-219AB18D8A6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65745" b="50000"/>
          <a:stretch/>
        </p:blipFill>
        <p:spPr bwMode="auto">
          <a:xfrm>
            <a:off x="1538488" y="7055218"/>
            <a:ext cx="585949" cy="64145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reating Social Media Share Buttons | by David Olurebi | Medium">
            <a:hlinkClick r:id="rId5"/>
            <a:extLst>
              <a:ext uri="{FF2B5EF4-FFF2-40B4-BE49-F238E27FC236}">
                <a16:creationId xmlns:a16="http://schemas.microsoft.com/office/drawing/2014/main" id="{FE4668F3-07B4-061C-992D-2AB8D9BFDF3C}"/>
              </a:ext>
            </a:extLst>
          </p:cNvPr>
          <p:cNvPicPr/>
          <p:nvPr/>
        </p:nvPicPr>
        <p:blipFill rotWithShape="1">
          <a:blip r:embed="rId4">
            <a:extLst>
              <a:ext uri="{28A0092B-C50C-407E-A947-70E740481C1C}">
                <a14:useLocalDpi xmlns:a14="http://schemas.microsoft.com/office/drawing/2010/main" val="0"/>
              </a:ext>
            </a:extLst>
          </a:blip>
          <a:srcRect l="34652" r="34165" b="51080"/>
          <a:stretch/>
        </p:blipFill>
        <p:spPr bwMode="auto">
          <a:xfrm>
            <a:off x="2289097" y="7069078"/>
            <a:ext cx="533400" cy="6275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reating Social Media Share Buttons | by David Olurebi | Medium">
            <a:hlinkClick r:id="rId6"/>
            <a:extLst>
              <a:ext uri="{FF2B5EF4-FFF2-40B4-BE49-F238E27FC236}">
                <a16:creationId xmlns:a16="http://schemas.microsoft.com/office/drawing/2014/main" id="{9D724994-7DC6-00DB-75CF-70F7C0A36D1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5745" b="50000"/>
          <a:stretch/>
        </p:blipFill>
        <p:spPr bwMode="auto">
          <a:xfrm>
            <a:off x="3056268" y="7069078"/>
            <a:ext cx="585949" cy="64145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reating Social Media Share Buttons | by David Olurebi | Medium">
            <a:hlinkClick r:id="rId7"/>
            <a:extLst>
              <a:ext uri="{FF2B5EF4-FFF2-40B4-BE49-F238E27FC236}">
                <a16:creationId xmlns:a16="http://schemas.microsoft.com/office/drawing/2014/main" id="{0C10102D-C99F-EFEB-B6C6-D7486B9749F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4255" t="50000" r="34563"/>
          <a:stretch/>
        </p:blipFill>
        <p:spPr bwMode="auto">
          <a:xfrm>
            <a:off x="3784545" y="7120116"/>
            <a:ext cx="533400" cy="64145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reating Social Media Share Buttons | by David Olurebi | Medium">
            <a:hlinkClick r:id="rId8"/>
            <a:extLst>
              <a:ext uri="{FF2B5EF4-FFF2-40B4-BE49-F238E27FC236}">
                <a16:creationId xmlns:a16="http://schemas.microsoft.com/office/drawing/2014/main" id="{667B59A2-C43B-952A-BD9E-96C4CC0F7F3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6749" t="50000"/>
          <a:stretch/>
        </p:blipFill>
        <p:spPr bwMode="auto">
          <a:xfrm>
            <a:off x="4640224" y="7120115"/>
            <a:ext cx="568783" cy="6414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hlinkClick r:id="rId9"/>
            <a:extLst>
              <a:ext uri="{FF2B5EF4-FFF2-40B4-BE49-F238E27FC236}">
                <a16:creationId xmlns:a16="http://schemas.microsoft.com/office/drawing/2014/main" id="{F8C9123E-1A57-C29C-3133-2D24E1C8A5FA}"/>
              </a:ext>
            </a:extLst>
          </p:cNvPr>
          <p:cNvPicPr>
            <a:picLocks noChangeAspect="1"/>
          </p:cNvPicPr>
          <p:nvPr/>
        </p:nvPicPr>
        <p:blipFill>
          <a:blip r:embed="rId10"/>
          <a:stretch>
            <a:fillRect/>
          </a:stretch>
        </p:blipFill>
        <p:spPr>
          <a:xfrm>
            <a:off x="1831462" y="8410202"/>
            <a:ext cx="3517697" cy="493819"/>
          </a:xfrm>
          <a:prstGeom prst="rect">
            <a:avLst/>
          </a:prstGeom>
        </p:spPr>
      </p:pic>
      <p:sp>
        <p:nvSpPr>
          <p:cNvPr id="13" name="Rectangle 12">
            <a:extLst>
              <a:ext uri="{FF2B5EF4-FFF2-40B4-BE49-F238E27FC236}">
                <a16:creationId xmlns:a16="http://schemas.microsoft.com/office/drawing/2014/main" id="{240C70AA-9D1A-6EBE-7D76-FC2E8B5245FC}"/>
              </a:ext>
            </a:extLst>
          </p:cNvPr>
          <p:cNvSpPr/>
          <p:nvPr/>
        </p:nvSpPr>
        <p:spPr>
          <a:xfrm>
            <a:off x="402840" y="4032301"/>
            <a:ext cx="2653427" cy="2380245"/>
          </a:xfrm>
          <a:prstGeom prst="rect">
            <a:avLst/>
          </a:prstGeom>
          <a:solidFill>
            <a:schemeClr val="bg1"/>
          </a:solidFill>
          <a:ln w="571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TextBox 13">
            <a:hlinkClick r:id="rId11"/>
            <a:extLst>
              <a:ext uri="{FF2B5EF4-FFF2-40B4-BE49-F238E27FC236}">
                <a16:creationId xmlns:a16="http://schemas.microsoft.com/office/drawing/2014/main" id="{B44B7E01-518A-5A10-A601-09209E4CEF1A}"/>
              </a:ext>
            </a:extLst>
          </p:cNvPr>
          <p:cNvSpPr txBox="1"/>
          <p:nvPr/>
        </p:nvSpPr>
        <p:spPr>
          <a:xfrm>
            <a:off x="549037" y="4181605"/>
            <a:ext cx="2338542" cy="52322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ptos" panose="02110004020202020204"/>
                <a:ea typeface="+mn-ea"/>
                <a:cs typeface="+mn-cs"/>
              </a:rPr>
              <a:t>Click here to access my waves </a:t>
            </a:r>
            <a:r>
              <a:rPr kumimoji="0" lang="en-GB" sz="1400" b="1" i="0" u="none" strike="noStrike" kern="1200" cap="none" spc="0" normalizeH="0" baseline="0" noProof="0" dirty="0" err="1">
                <a:ln>
                  <a:noFill/>
                </a:ln>
                <a:solidFill>
                  <a:prstClr val="black"/>
                </a:solidFill>
                <a:effectLst/>
                <a:uLnTx/>
                <a:uFillTx/>
                <a:latin typeface="Aptos" panose="02110004020202020204"/>
                <a:ea typeface="+mn-ea"/>
                <a:cs typeface="+mn-cs"/>
              </a:rPr>
              <a:t>youtube</a:t>
            </a:r>
            <a:r>
              <a:rPr kumimoji="0" lang="en-GB" sz="1400" b="1" i="0" u="none" strike="noStrike" kern="1200" cap="none" spc="0" normalizeH="0" baseline="0" noProof="0" dirty="0">
                <a:ln>
                  <a:noFill/>
                </a:ln>
                <a:solidFill>
                  <a:prstClr val="black"/>
                </a:solidFill>
                <a:effectLst/>
                <a:uLnTx/>
                <a:uFillTx/>
                <a:latin typeface="Aptos" panose="02110004020202020204"/>
                <a:ea typeface="+mn-ea"/>
                <a:cs typeface="+mn-cs"/>
              </a:rPr>
              <a:t> videos</a:t>
            </a:r>
          </a:p>
        </p:txBody>
      </p:sp>
      <p:sp>
        <p:nvSpPr>
          <p:cNvPr id="16" name="Rectangle 15">
            <a:extLst>
              <a:ext uri="{FF2B5EF4-FFF2-40B4-BE49-F238E27FC236}">
                <a16:creationId xmlns:a16="http://schemas.microsoft.com/office/drawing/2014/main" id="{79F371CF-2DD3-9FE4-95D6-D7F2A1B89C68}"/>
              </a:ext>
            </a:extLst>
          </p:cNvPr>
          <p:cNvSpPr/>
          <p:nvPr/>
        </p:nvSpPr>
        <p:spPr>
          <a:xfrm>
            <a:off x="3313510" y="4032301"/>
            <a:ext cx="3141650" cy="2380245"/>
          </a:xfrm>
          <a:prstGeom prst="rect">
            <a:avLst/>
          </a:prstGeom>
          <a:solidFill>
            <a:schemeClr val="bg1"/>
          </a:solidFill>
          <a:ln w="571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7" name="TextBox 16">
            <a:extLst>
              <a:ext uri="{FF2B5EF4-FFF2-40B4-BE49-F238E27FC236}">
                <a16:creationId xmlns:a16="http://schemas.microsoft.com/office/drawing/2014/main" id="{815893D7-5996-C913-F8FC-365A8A445234}"/>
              </a:ext>
            </a:extLst>
          </p:cNvPr>
          <p:cNvSpPr txBox="1"/>
          <p:nvPr/>
        </p:nvSpPr>
        <p:spPr>
          <a:xfrm>
            <a:off x="3202465" y="4086660"/>
            <a:ext cx="3252696"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B050"/>
                </a:solidFill>
                <a:effectLst/>
                <a:uLnTx/>
                <a:uFillTx/>
                <a:latin typeface="Comic Sans MS" panose="030F0702030302020204" pitchFamily="66" charset="0"/>
                <a:ea typeface="+mn-ea"/>
                <a:cs typeface="+mn-cs"/>
              </a:rPr>
              <a:t>Resources that this activity would work well with</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7">
            <a:hlinkClick r:id="rId12"/>
            <a:extLst>
              <a:ext uri="{FF2B5EF4-FFF2-40B4-BE49-F238E27FC236}">
                <a16:creationId xmlns:a16="http://schemas.microsoft.com/office/drawing/2014/main" id="{73842A33-4CC3-ED2D-3E8F-77BB3EEB177A}"/>
              </a:ext>
            </a:extLst>
          </p:cNvPr>
          <p:cNvSpPr txBox="1"/>
          <p:nvPr/>
        </p:nvSpPr>
        <p:spPr>
          <a:xfrm>
            <a:off x="3459107" y="4807498"/>
            <a:ext cx="2849856"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ptos" panose="02110004020202020204"/>
                <a:ea typeface="+mn-ea"/>
                <a:cs typeface="+mn-cs"/>
              </a:rPr>
              <a:t>Lesson on TES</a:t>
            </a:r>
          </a:p>
        </p:txBody>
      </p:sp>
      <p:sp>
        <p:nvSpPr>
          <p:cNvPr id="19" name="TextBox 18">
            <a:hlinkClick r:id="rId13"/>
            <a:extLst>
              <a:ext uri="{FF2B5EF4-FFF2-40B4-BE49-F238E27FC236}">
                <a16:creationId xmlns:a16="http://schemas.microsoft.com/office/drawing/2014/main" id="{A6B715A4-B4C1-D925-DB55-C751830CEEFE}"/>
              </a:ext>
            </a:extLst>
          </p:cNvPr>
          <p:cNvSpPr txBox="1"/>
          <p:nvPr/>
        </p:nvSpPr>
        <p:spPr>
          <a:xfrm>
            <a:off x="3459107" y="5361934"/>
            <a:ext cx="2849856"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err="1">
                <a:ln>
                  <a:noFill/>
                </a:ln>
                <a:solidFill>
                  <a:prstClr val="black"/>
                </a:solidFill>
                <a:effectLst/>
                <a:uLnTx/>
                <a:uFillTx/>
                <a:latin typeface="Aptos" panose="02110004020202020204"/>
                <a:ea typeface="+mn-ea"/>
                <a:cs typeface="+mn-cs"/>
              </a:rPr>
              <a:t>Lessons</a:t>
            </a:r>
            <a:r>
              <a:rPr kumimoji="0" lang="fr-FR" sz="1800" b="1" i="0" u="none" strike="noStrike" kern="1200" cap="none" spc="0" normalizeH="0" baseline="0" noProof="0" dirty="0">
                <a:ln>
                  <a:noFill/>
                </a:ln>
                <a:solidFill>
                  <a:prstClr val="black"/>
                </a:solidFill>
                <a:effectLst/>
                <a:uLnTx/>
                <a:uFillTx/>
                <a:latin typeface="Aptos" panose="02110004020202020204"/>
                <a:ea typeface="+mn-ea"/>
                <a:cs typeface="+mn-cs"/>
              </a:rPr>
              <a:t> on TPT</a:t>
            </a:r>
            <a:endParaRPr kumimoji="0" lang="en-GB" sz="18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15" name="Picture 14">
            <a:extLst>
              <a:ext uri="{FF2B5EF4-FFF2-40B4-BE49-F238E27FC236}">
                <a16:creationId xmlns:a16="http://schemas.microsoft.com/office/drawing/2014/main" id="{C22815A3-B579-9984-B172-1659631374DE}"/>
              </a:ext>
            </a:extLst>
          </p:cNvPr>
          <p:cNvPicPr>
            <a:picLocks noChangeAspect="1"/>
          </p:cNvPicPr>
          <p:nvPr/>
        </p:nvPicPr>
        <p:blipFill>
          <a:blip r:embed="rId14"/>
          <a:stretch>
            <a:fillRect/>
          </a:stretch>
        </p:blipFill>
        <p:spPr>
          <a:xfrm>
            <a:off x="504246" y="4934120"/>
            <a:ext cx="2383333" cy="1340625"/>
          </a:xfrm>
          <a:prstGeom prst="rect">
            <a:avLst/>
          </a:prstGeom>
        </p:spPr>
      </p:pic>
    </p:spTree>
    <p:extLst>
      <p:ext uri="{BB962C8B-B14F-4D97-AF65-F5344CB8AC3E}">
        <p14:creationId xmlns:p14="http://schemas.microsoft.com/office/powerpoint/2010/main" val="175551488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7542</TotalTime>
  <Words>399</Words>
  <Application>Microsoft Office PowerPoint</Application>
  <PresentationFormat>On-screen Show (4:3)</PresentationFormat>
  <Paragraphs>24</Paragraphs>
  <Slides>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Aptos</vt:lpstr>
      <vt:lpstr>Aptos Display</vt:lpstr>
      <vt:lpstr>Arial</vt:lpstr>
      <vt:lpstr>Calibri</vt:lpstr>
      <vt:lpstr>Calibri Light</vt:lpstr>
      <vt:lpstr>Comic Sans MS</vt:lpstr>
      <vt:lpstr>1_Office Theme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 Chalk</dc:creator>
  <cp:lastModifiedBy>Mr D Chalk</cp:lastModifiedBy>
  <cp:revision>37</cp:revision>
  <dcterms:created xsi:type="dcterms:W3CDTF">2020-12-11T10:00:07Z</dcterms:created>
  <dcterms:modified xsi:type="dcterms:W3CDTF">2024-04-27T14:43:04Z</dcterms:modified>
</cp:coreProperties>
</file>