
<file path=[Content_Types].xml><?xml version="1.0" encoding="utf-8"?>
<Types xmlns="http://schemas.openxmlformats.org/package/2006/content-types">
  <Default Extension="aac" ContentType="audio/aac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6" r:id="rId3"/>
    <p:sldId id="268" r:id="rId4"/>
    <p:sldId id="273" r:id="rId5"/>
    <p:sldId id="277" r:id="rId6"/>
    <p:sldId id="279" r:id="rId7"/>
    <p:sldId id="274" r:id="rId8"/>
    <p:sldId id="278" r:id="rId9"/>
    <p:sldId id="275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39" d="100"/>
          <a:sy n="39" d="100"/>
        </p:scale>
        <p:origin x="36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7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4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0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3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0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5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0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2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9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7458-E3B2-49F3-839E-A1E3D85A226C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audio" Target="../media/media1.aac"/><Relationship Id="rId21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microsoft.com/office/2007/relationships/media" Target="../media/media1.aac"/><Relationship Id="rId16" Type="http://schemas.microsoft.com/office/2007/relationships/hdphoto" Target="../media/hdphoto5.wdp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9.gif"/><Relationship Id="rId32" Type="http://schemas.microsoft.com/office/2007/relationships/hdphoto" Target="../media/hdphoto7.wdp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Relationship Id="rId14" Type="http://schemas.openxmlformats.org/officeDocument/2006/relationships/image" Target="../media/image11.png"/><Relationship Id="rId22" Type="http://schemas.microsoft.com/office/2007/relationships/hdphoto" Target="../media/hdphoto6.wdp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audio" Target="../media/media1.aac"/><Relationship Id="rId21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microsoft.com/office/2007/relationships/media" Target="../media/media1.aac"/><Relationship Id="rId16" Type="http://schemas.microsoft.com/office/2007/relationships/hdphoto" Target="../media/hdphoto5.wdp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9.gif"/><Relationship Id="rId32" Type="http://schemas.microsoft.com/office/2007/relationships/hdphoto" Target="../media/hdphoto7.wdp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Relationship Id="rId14" Type="http://schemas.openxmlformats.org/officeDocument/2006/relationships/image" Target="../media/image11.png"/><Relationship Id="rId22" Type="http://schemas.microsoft.com/office/2007/relationships/hdphoto" Target="../media/hdphoto6.wdp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ary Images | Free Vectors, Stock Photos &amp; PSD">
            <a:extLst>
              <a:ext uri="{FF2B5EF4-FFF2-40B4-BE49-F238E27FC236}">
                <a16:creationId xmlns:a16="http://schemas.microsoft.com/office/drawing/2014/main" id="{D466F327-765B-4F55-AFB8-E7350E31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22A0E6-5F33-469D-A246-1597ED51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533525"/>
            <a:ext cx="3790950" cy="3790950"/>
          </a:xfrm>
          <a:prstGeom prst="rect">
            <a:avLst/>
          </a:prstGeom>
        </p:spPr>
      </p:pic>
      <p:pic>
        <p:nvPicPr>
          <p:cNvPr id="2" name="Picture 2" descr="Library Images | Free Vectors, Stock Photos &amp; PSD">
            <a:extLst>
              <a:ext uri="{FF2B5EF4-FFF2-40B4-BE49-F238E27FC236}">
                <a16:creationId xmlns:a16="http://schemas.microsoft.com/office/drawing/2014/main" id="{69558F90-D914-4CDD-A858-DAA48843C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687" b="93930" l="50639" r="94569">
                        <a14:foregroundMark x1="63738" y1="45687" x2="63738" y2="45687"/>
                        <a14:foregroundMark x1="52716" y1="57827" x2="52716" y2="57827"/>
                        <a14:foregroundMark x1="50639" y1="71565" x2="50639" y2="71565"/>
                        <a14:foregroundMark x1="85623" y1="93291" x2="85623" y2="93291"/>
                        <a14:backgroundMark x1="80990" y1="47604" x2="80990" y2="47604"/>
                        <a14:backgroundMark x1="75559" y1="57188" x2="75559" y2="5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45" t="40741"/>
          <a:stretch/>
        </p:blipFill>
        <p:spPr bwMode="auto">
          <a:xfrm>
            <a:off x="6438900" y="2794000"/>
            <a:ext cx="72771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Images | Free Vectors, Stock Photos &amp; PSD">
            <a:extLst>
              <a:ext uri="{FF2B5EF4-FFF2-40B4-BE49-F238E27FC236}">
                <a16:creationId xmlns:a16="http://schemas.microsoft.com/office/drawing/2014/main" id="{7ED84154-F6AA-4606-A95A-82617C8BC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4"/>
          <a:stretch/>
        </p:blipFill>
        <p:spPr bwMode="auto">
          <a:xfrm>
            <a:off x="0" y="5080000"/>
            <a:ext cx="13716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EDB4D9-8D5A-49F4-B4A5-2386D7CDE578}"/>
              </a:ext>
            </a:extLst>
          </p:cNvPr>
          <p:cNvGrpSpPr/>
          <p:nvPr/>
        </p:nvGrpSpPr>
        <p:grpSpPr>
          <a:xfrm>
            <a:off x="5419061" y="103720"/>
            <a:ext cx="7347097" cy="853210"/>
            <a:chOff x="1637365" y="1659873"/>
            <a:chExt cx="13437395" cy="238320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C6EF854B-C32E-41FB-91E0-509484DBADA2}"/>
                </a:ext>
              </a:extLst>
            </p:cNvPr>
            <p:cNvSpPr/>
            <p:nvPr/>
          </p:nvSpPr>
          <p:spPr>
            <a:xfrm>
              <a:off x="4113528" y="1758359"/>
              <a:ext cx="8848067" cy="2284719"/>
            </a:xfrm>
            <a:prstGeom prst="wedgeRoundRectCallout">
              <a:avLst>
                <a:gd name="adj1" fmla="val -4680"/>
                <a:gd name="adj2" fmla="val 198705"/>
                <a:gd name="adj3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912BB8-209F-4B56-89FF-A9706A00C1BA}"/>
                </a:ext>
              </a:extLst>
            </p:cNvPr>
            <p:cNvSpPr txBox="1"/>
            <p:nvPr/>
          </p:nvSpPr>
          <p:spPr>
            <a:xfrm>
              <a:off x="1637365" y="1659873"/>
              <a:ext cx="13437395" cy="1977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to write about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332C820-CF87-4AD6-B3DD-E693AFBF0DB3}"/>
              </a:ext>
            </a:extLst>
          </p:cNvPr>
          <p:cNvSpPr/>
          <p:nvPr/>
        </p:nvSpPr>
        <p:spPr>
          <a:xfrm>
            <a:off x="125730" y="149612"/>
            <a:ext cx="631317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  <a:latin typeface="ReithSans"/>
              </a:rPr>
              <a:t>You’re telling admissions staff why you’re suitable to study at their university or college.</a:t>
            </a:r>
            <a:endParaRPr lang="en-GB" sz="2400" b="1" i="0" dirty="0">
              <a:solidFill>
                <a:srgbClr val="231F20"/>
              </a:solidFill>
              <a:effectLst/>
              <a:latin typeface="ReithSan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991FBD-E329-49BF-A6CD-83BD48FC2D28}"/>
              </a:ext>
            </a:extLst>
          </p:cNvPr>
          <p:cNvGrpSpPr/>
          <p:nvPr/>
        </p:nvGrpSpPr>
        <p:grpSpPr>
          <a:xfrm>
            <a:off x="6724524" y="0"/>
            <a:ext cx="4934642" cy="1077218"/>
            <a:chOff x="13922686" y="-8933465"/>
            <a:chExt cx="12465080" cy="3008910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604004A7-3320-4003-934E-352C0938301D}"/>
                </a:ext>
              </a:extLst>
            </p:cNvPr>
            <p:cNvSpPr/>
            <p:nvPr/>
          </p:nvSpPr>
          <p:spPr>
            <a:xfrm>
              <a:off x="13922686" y="-8704002"/>
              <a:ext cx="12465080" cy="2732222"/>
            </a:xfrm>
            <a:prstGeom prst="wedgeRoundRectCallout">
              <a:avLst>
                <a:gd name="adj1" fmla="val -2184"/>
                <a:gd name="adj2" fmla="val 181313"/>
                <a:gd name="adj3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9B403D-BEE4-4044-8CAA-39D0EC97FEF9}"/>
                </a:ext>
              </a:extLst>
            </p:cNvPr>
            <p:cNvSpPr txBox="1"/>
            <p:nvPr/>
          </p:nvSpPr>
          <p:spPr>
            <a:xfrm>
              <a:off x="14899365" y="-8933465"/>
              <a:ext cx="10322914" cy="300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i="0" dirty="0">
                  <a:solidFill>
                    <a:srgbClr val="333333"/>
                  </a:solidFill>
                  <a:effectLst/>
                </a:rPr>
                <a:t>Here are some ideas to help you get started: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7CA82BA-B512-419D-B90C-FC4E7E6CEC89}"/>
              </a:ext>
            </a:extLst>
          </p:cNvPr>
          <p:cNvSpPr/>
          <p:nvPr/>
        </p:nvSpPr>
        <p:spPr>
          <a:xfrm>
            <a:off x="125730" y="1130221"/>
            <a:ext cx="6313170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>
                <a:solidFill>
                  <a:srgbClr val="231F20"/>
                </a:solidFill>
              </a:rPr>
              <a:t>Look at course descriptions and identify the qualities, skills, and experience it requires – you can use these to help you decide what to write about.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45DF6F-827D-4A3F-BD7D-37EDBD833B24}"/>
              </a:ext>
            </a:extLst>
          </p:cNvPr>
          <p:cNvSpPr/>
          <p:nvPr/>
        </p:nvSpPr>
        <p:spPr>
          <a:xfrm>
            <a:off x="125730" y="2820776"/>
            <a:ext cx="6313170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Think about what makes you suitable – this could be relevant experience, skills, or achievements you’ve gained from education, work, or other activities.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5A97B4-1F14-4CE9-B01A-FEB57D133266}"/>
              </a:ext>
            </a:extLst>
          </p:cNvPr>
          <p:cNvSpPr/>
          <p:nvPr/>
        </p:nvSpPr>
        <p:spPr>
          <a:xfrm>
            <a:off x="125730" y="4511331"/>
            <a:ext cx="631317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Include any clubs or societies you belong to – sporting, creative, or musical.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8145FF-A32D-4F7B-92E2-4B87633DCBE7}"/>
              </a:ext>
            </a:extLst>
          </p:cNvPr>
          <p:cNvSpPr/>
          <p:nvPr/>
        </p:nvSpPr>
        <p:spPr>
          <a:xfrm>
            <a:off x="125730" y="5493881"/>
            <a:ext cx="631317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Mention any relevant employment experience or volunteering you’ve done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6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4609C-0C0D-4330-A309-31A334A8E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EEC714-BD63-4736-9330-F0858C722F6F}"/>
              </a:ext>
            </a:extLst>
          </p:cNvPr>
          <p:cNvGrpSpPr/>
          <p:nvPr/>
        </p:nvGrpSpPr>
        <p:grpSpPr>
          <a:xfrm>
            <a:off x="3125972" y="0"/>
            <a:ext cx="6092456" cy="4859079"/>
            <a:chOff x="3125972" y="0"/>
            <a:chExt cx="6092456" cy="485907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E31B2F1-5804-4188-885E-B3CECB76B66D}"/>
                </a:ext>
              </a:extLst>
            </p:cNvPr>
            <p:cNvSpPr/>
            <p:nvPr/>
          </p:nvSpPr>
          <p:spPr>
            <a:xfrm>
              <a:off x="4102561" y="2030819"/>
              <a:ext cx="3903755" cy="28282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85FEFD-B7C5-4464-9F45-0D65F9A91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6" t="20555" r="9259" b="17054"/>
            <a:stretch/>
          </p:blipFill>
          <p:spPr>
            <a:xfrm>
              <a:off x="3125972" y="0"/>
              <a:ext cx="6092456" cy="466769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434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ary Images | Free Vectors, Stock Photos &amp; PSD">
            <a:extLst>
              <a:ext uri="{FF2B5EF4-FFF2-40B4-BE49-F238E27FC236}">
                <a16:creationId xmlns:a16="http://schemas.microsoft.com/office/drawing/2014/main" id="{D466F327-765B-4F55-AFB8-E7350E31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22A0E6-5F33-469D-A246-1597ED51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533525"/>
            <a:ext cx="3790950" cy="3790950"/>
          </a:xfrm>
          <a:prstGeom prst="rect">
            <a:avLst/>
          </a:prstGeom>
        </p:spPr>
      </p:pic>
      <p:pic>
        <p:nvPicPr>
          <p:cNvPr id="2" name="Picture 2" descr="Library Images | Free Vectors, Stock Photos &amp; PSD">
            <a:extLst>
              <a:ext uri="{FF2B5EF4-FFF2-40B4-BE49-F238E27FC236}">
                <a16:creationId xmlns:a16="http://schemas.microsoft.com/office/drawing/2014/main" id="{69558F90-D914-4CDD-A858-DAA48843C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687" b="93930" l="50639" r="94569">
                        <a14:foregroundMark x1="63738" y1="45687" x2="63738" y2="45687"/>
                        <a14:foregroundMark x1="52716" y1="57827" x2="52716" y2="57827"/>
                        <a14:foregroundMark x1="50639" y1="71565" x2="50639" y2="71565"/>
                        <a14:foregroundMark x1="85623" y1="93291" x2="85623" y2="93291"/>
                        <a14:backgroundMark x1="80990" y1="47604" x2="80990" y2="47604"/>
                        <a14:backgroundMark x1="75559" y1="57188" x2="75559" y2="5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45" t="40741"/>
          <a:stretch/>
        </p:blipFill>
        <p:spPr bwMode="auto">
          <a:xfrm>
            <a:off x="6438900" y="2794000"/>
            <a:ext cx="72771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Images | Free Vectors, Stock Photos &amp; PSD">
            <a:extLst>
              <a:ext uri="{FF2B5EF4-FFF2-40B4-BE49-F238E27FC236}">
                <a16:creationId xmlns:a16="http://schemas.microsoft.com/office/drawing/2014/main" id="{7ED84154-F6AA-4606-A95A-82617C8BC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4"/>
          <a:stretch/>
        </p:blipFill>
        <p:spPr bwMode="auto">
          <a:xfrm>
            <a:off x="0" y="5080000"/>
            <a:ext cx="13716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32C820-CF87-4AD6-B3DD-E693AFBF0DB3}"/>
              </a:ext>
            </a:extLst>
          </p:cNvPr>
          <p:cNvSpPr/>
          <p:nvPr/>
        </p:nvSpPr>
        <p:spPr>
          <a:xfrm>
            <a:off x="125730" y="149612"/>
            <a:ext cx="6313170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  <a:latin typeface="ReithSans"/>
              </a:rPr>
              <a:t>If you’ve developed skills through Duke of Edinburgh, ASDAN, National Citizen Service, the Crest Awards scheme, or young enterprise, tell them.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ReithSans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991FBD-E329-49BF-A6CD-83BD48FC2D28}"/>
              </a:ext>
            </a:extLst>
          </p:cNvPr>
          <p:cNvGrpSpPr/>
          <p:nvPr/>
        </p:nvGrpSpPr>
        <p:grpSpPr>
          <a:xfrm>
            <a:off x="6868633" y="104397"/>
            <a:ext cx="4934642" cy="1077218"/>
            <a:chOff x="13922686" y="-8933465"/>
            <a:chExt cx="12465080" cy="3008910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604004A7-3320-4003-934E-352C0938301D}"/>
                </a:ext>
              </a:extLst>
            </p:cNvPr>
            <p:cNvSpPr/>
            <p:nvPr/>
          </p:nvSpPr>
          <p:spPr>
            <a:xfrm>
              <a:off x="13922686" y="-8704002"/>
              <a:ext cx="12465080" cy="2732222"/>
            </a:xfrm>
            <a:prstGeom prst="wedgeRoundRectCallout">
              <a:avLst>
                <a:gd name="adj1" fmla="val -2184"/>
                <a:gd name="adj2" fmla="val 181313"/>
                <a:gd name="adj3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9B403D-BEE4-4044-8CAA-39D0EC97FEF9}"/>
                </a:ext>
              </a:extLst>
            </p:cNvPr>
            <p:cNvSpPr txBox="1"/>
            <p:nvPr/>
          </p:nvSpPr>
          <p:spPr>
            <a:xfrm>
              <a:off x="14899365" y="-8933465"/>
              <a:ext cx="10322914" cy="300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Here are some ideas to help you get started: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7CA82BA-B512-419D-B90C-FC4E7E6CEC89}"/>
              </a:ext>
            </a:extLst>
          </p:cNvPr>
          <p:cNvSpPr/>
          <p:nvPr/>
        </p:nvSpPr>
        <p:spPr>
          <a:xfrm>
            <a:off x="125730" y="1939836"/>
            <a:ext cx="631317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</a:rPr>
              <a:t>If you took part in a higher education taster course, placement, or summer school, or something similar, include it.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5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6CF35EB-47FF-4211-BC8C-5CA081A09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0" y="225976"/>
            <a:ext cx="2728292" cy="363772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16A9A2E-9F34-4897-B056-E1C0EF865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8644" y="258741"/>
            <a:ext cx="5297807" cy="5309736"/>
          </a:xfrm>
          <a:prstGeom prst="rect">
            <a:avLst/>
          </a:prstGeom>
        </p:spPr>
      </p:pic>
      <p:pic>
        <p:nvPicPr>
          <p:cNvPr id="3" name="audioclip-1593151226000-14165">
            <a:hlinkClick r:id="" action="ppaction://media"/>
            <a:extLst>
              <a:ext uri="{FF2B5EF4-FFF2-40B4-BE49-F238E27FC236}">
                <a16:creationId xmlns:a16="http://schemas.microsoft.com/office/drawing/2014/main" id="{EE6D8971-1466-47BD-9F9C-462ECB4C37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0400" y="5426075"/>
            <a:ext cx="406400" cy="406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6106BF-A42A-4898-98E1-CB40EEC5F52B}"/>
              </a:ext>
            </a:extLst>
          </p:cNvPr>
          <p:cNvSpPr/>
          <p:nvPr/>
        </p:nvSpPr>
        <p:spPr>
          <a:xfrm>
            <a:off x="3457183" y="224054"/>
            <a:ext cx="8340817" cy="4134851"/>
          </a:xfrm>
          <a:prstGeom prst="roundRect">
            <a:avLst>
              <a:gd name="adj" fmla="val 9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DFD9F-851C-4D5E-838F-DBC2282F7559}"/>
              </a:ext>
            </a:extLst>
          </p:cNvPr>
          <p:cNvSpPr txBox="1"/>
          <p:nvPr/>
        </p:nvSpPr>
        <p:spPr>
          <a:xfrm>
            <a:off x="3756580" y="224052"/>
            <a:ext cx="78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228600">
              <a:defRPr/>
            </a:pPr>
            <a:r>
              <a:rPr lang="en-GB" sz="3600" b="1" dirty="0">
                <a:solidFill>
                  <a:prstClr val="black"/>
                </a:solidFill>
              </a:rPr>
              <a:t>What to write about</a:t>
            </a:r>
          </a:p>
        </p:txBody>
      </p:sp>
      <p:pic>
        <p:nvPicPr>
          <p:cNvPr id="1028" name="Picture 4" descr="Science+lab Stock Vectors, Images &amp; Vector Art | Shutterstock">
            <a:extLst>
              <a:ext uri="{FF2B5EF4-FFF2-40B4-BE49-F238E27FC236}">
                <a16:creationId xmlns:a16="http://schemas.microsoft.com/office/drawing/2014/main" id="{D5F109A1-4B66-403C-A625-9463D426B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 b="7143"/>
          <a:stretch/>
        </p:blipFill>
        <p:spPr bwMode="auto">
          <a:xfrm>
            <a:off x="397" y="4426179"/>
            <a:ext cx="6898191" cy="24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972BD-43F6-4E4D-8D6A-B0090C7CC7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5926"/>
          <a:stretch/>
        </p:blipFill>
        <p:spPr>
          <a:xfrm flipH="1">
            <a:off x="6898588" y="4426179"/>
            <a:ext cx="5734651" cy="2431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BD9FEE-75BF-49FA-BB6E-265C4DBFEE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08" b="91968" l="0" r="100000"/>
                    </a14:imgEffect>
                  </a14:imgLayer>
                </a14:imgProps>
              </a:ext>
            </a:extLst>
          </a:blip>
          <a:srcRect t="40000" b="35459"/>
          <a:stretch/>
        </p:blipFill>
        <p:spPr>
          <a:xfrm>
            <a:off x="681495" y="4116513"/>
            <a:ext cx="852541" cy="3622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47E928-BECD-4DD1-95A4-9F54923919A9}"/>
              </a:ext>
            </a:extLst>
          </p:cNvPr>
          <p:cNvSpPr/>
          <p:nvPr/>
        </p:nvSpPr>
        <p:spPr>
          <a:xfrm>
            <a:off x="5695508" y="4688489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25B340-7C8E-441A-B4E4-FDF4A07C25DC}"/>
              </a:ext>
            </a:extLst>
          </p:cNvPr>
          <p:cNvSpPr/>
          <p:nvPr/>
        </p:nvSpPr>
        <p:spPr>
          <a:xfrm>
            <a:off x="5695508" y="5522765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F316F8-170C-4BD8-AF10-D6BC21155ABA}"/>
              </a:ext>
            </a:extLst>
          </p:cNvPr>
          <p:cNvSpPr/>
          <p:nvPr/>
        </p:nvSpPr>
        <p:spPr>
          <a:xfrm>
            <a:off x="5679467" y="6312361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1E9DB-7C6B-4763-979C-5AFFF0AAB0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0372" y="6451403"/>
            <a:ext cx="1199330" cy="40637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28C50BC-3537-49BD-81E1-D465BBBDFE46}"/>
              </a:ext>
            </a:extLst>
          </p:cNvPr>
          <p:cNvSpPr/>
          <p:nvPr/>
        </p:nvSpPr>
        <p:spPr>
          <a:xfrm>
            <a:off x="843622" y="4643041"/>
            <a:ext cx="1496393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7EB1C-AEE2-4DAE-9AE8-F9B64908AF0C}"/>
              </a:ext>
            </a:extLst>
          </p:cNvPr>
          <p:cNvSpPr/>
          <p:nvPr/>
        </p:nvSpPr>
        <p:spPr>
          <a:xfrm>
            <a:off x="855634" y="5411622"/>
            <a:ext cx="1496393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1811C6C-D142-4FAE-BEF8-29832CE97C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952" y="4565903"/>
            <a:ext cx="1473063" cy="815589"/>
          </a:xfrm>
          <a:prstGeom prst="rect">
            <a:avLst/>
          </a:prstGeom>
        </p:spPr>
      </p:pic>
      <p:pic>
        <p:nvPicPr>
          <p:cNvPr id="1036" name="Picture 12" descr="Chemistry Lab Equipment Clipart">
            <a:extLst>
              <a:ext uri="{FF2B5EF4-FFF2-40B4-BE49-F238E27FC236}">
                <a16:creationId xmlns:a16="http://schemas.microsoft.com/office/drawing/2014/main" id="{572D20A7-8612-4B26-A63C-D9DD63011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025" b="100000" l="51769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28" t="35459"/>
          <a:stretch/>
        </p:blipFill>
        <p:spPr bwMode="auto">
          <a:xfrm>
            <a:off x="875721" y="5353278"/>
            <a:ext cx="977836" cy="8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D010C2B-16CA-4630-B67F-E3E206940D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39299" y="5734976"/>
            <a:ext cx="487539" cy="441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6E4CA8-6E61-4A3E-8CCD-ADDA17F13F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04808" y="6072392"/>
            <a:ext cx="946723" cy="80137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1AC6CDC-3E5D-4876-ACFC-AE453AFA32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4610" y="6410754"/>
            <a:ext cx="528467" cy="462089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129B035C-4F4D-4422-9154-E3A14A8CD825}"/>
              </a:ext>
            </a:extLst>
          </p:cNvPr>
          <p:cNvSpPr/>
          <p:nvPr/>
        </p:nvSpPr>
        <p:spPr>
          <a:xfrm>
            <a:off x="10644206" y="4673520"/>
            <a:ext cx="1331513" cy="21283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F2AE5D6-0D12-4DFC-9F47-E1CA97DF755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28318" y="5248864"/>
            <a:ext cx="1237675" cy="1558104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684D3C6E-3ADE-4D1B-AE59-64435AC326AF}"/>
              </a:ext>
            </a:extLst>
          </p:cNvPr>
          <p:cNvGrpSpPr/>
          <p:nvPr/>
        </p:nvGrpSpPr>
        <p:grpSpPr>
          <a:xfrm>
            <a:off x="351004" y="4714248"/>
            <a:ext cx="384811" cy="252759"/>
            <a:chOff x="350630" y="4714331"/>
            <a:chExt cx="384836" cy="252775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2068061-5CC9-4BB6-8BC2-AD26FACB9413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BDCF0BF4-62B8-4F95-9781-5182A03CBB5B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CF69A90-12C3-4F3E-84C3-B0593A9611E7}"/>
              </a:ext>
            </a:extLst>
          </p:cNvPr>
          <p:cNvGrpSpPr/>
          <p:nvPr/>
        </p:nvGrpSpPr>
        <p:grpSpPr>
          <a:xfrm>
            <a:off x="4346555" y="4715333"/>
            <a:ext cx="384811" cy="252759"/>
            <a:chOff x="350630" y="4714331"/>
            <a:chExt cx="384836" cy="252775"/>
          </a:xfrm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3EE003EA-95A2-40D2-AC07-E545BB41861B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3695AC74-CD55-4683-AFBB-97AD8F11FBB3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47D57A-6745-45C7-81C1-ADE4E20828CE}"/>
              </a:ext>
            </a:extLst>
          </p:cNvPr>
          <p:cNvGrpSpPr/>
          <p:nvPr/>
        </p:nvGrpSpPr>
        <p:grpSpPr>
          <a:xfrm>
            <a:off x="4881570" y="4723253"/>
            <a:ext cx="384811" cy="252759"/>
            <a:chOff x="350630" y="4714331"/>
            <a:chExt cx="384836" cy="252775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D3EAA85C-3D62-4122-B65D-22ECED1BB0F5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CE734847-02B2-41CB-B5AE-C8A9C6113411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9FC8F35-2815-41CF-BF9B-EB14B04DF9EE}"/>
              </a:ext>
            </a:extLst>
          </p:cNvPr>
          <p:cNvGrpSpPr/>
          <p:nvPr/>
        </p:nvGrpSpPr>
        <p:grpSpPr>
          <a:xfrm>
            <a:off x="8703085" y="4718686"/>
            <a:ext cx="384811" cy="252759"/>
            <a:chOff x="350630" y="4714331"/>
            <a:chExt cx="384836" cy="252775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291216BB-61C7-427A-85F5-F3A0C52BAEC4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62A016C5-2472-4D8E-B2B0-23DAE14D2F3B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313833E-FE61-44F8-9A31-39692EF0E1C4}"/>
              </a:ext>
            </a:extLst>
          </p:cNvPr>
          <p:cNvGrpSpPr/>
          <p:nvPr/>
        </p:nvGrpSpPr>
        <p:grpSpPr>
          <a:xfrm>
            <a:off x="8181919" y="4709681"/>
            <a:ext cx="384811" cy="252759"/>
            <a:chOff x="350630" y="4714331"/>
            <a:chExt cx="384836" cy="252775"/>
          </a:xfrm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AD7113FB-82B9-471E-8EE2-14F3ECF068C8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352CF1ED-9EAE-498F-AEA4-A56BDF5B57DD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0E409FC-A0F0-4E8C-86E8-DD0F4B1C23D3}"/>
              </a:ext>
            </a:extLst>
          </p:cNvPr>
          <p:cNvGrpSpPr/>
          <p:nvPr/>
        </p:nvGrpSpPr>
        <p:grpSpPr>
          <a:xfrm>
            <a:off x="12029654" y="4696014"/>
            <a:ext cx="384811" cy="252759"/>
            <a:chOff x="350630" y="4714331"/>
            <a:chExt cx="384836" cy="252775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7450FECA-535F-4261-98D2-C777EFCDF3BF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968D813F-66FC-4611-B11E-4FAE3DB8AEA5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61103-4B44-41A3-8292-A5B5BE4850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95" b="100000" l="17000" r="81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27543">
            <a:off x="6846670" y="5362559"/>
            <a:ext cx="1575773" cy="10435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504AF-67E2-4E23-B3B6-6A7517F2CB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9370205">
            <a:off x="5679328" y="6362770"/>
            <a:ext cx="1235107" cy="259918"/>
          </a:xfrm>
          <a:prstGeom prst="rect">
            <a:avLst/>
          </a:prstGeom>
        </p:spPr>
      </p:pic>
      <p:pic>
        <p:nvPicPr>
          <p:cNvPr id="55" name="Picture 2" descr="I'm sure you know about the dog that was killed named Baby - Album ...">
            <a:extLst>
              <a:ext uri="{FF2B5EF4-FFF2-40B4-BE49-F238E27FC236}">
                <a16:creationId xmlns:a16="http://schemas.microsoft.com/office/drawing/2014/main" id="{55E611C0-B14F-4F45-BE48-188C61D14A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33" y="4962198"/>
            <a:ext cx="2055270" cy="22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bot PNG">
            <a:extLst>
              <a:ext uri="{FF2B5EF4-FFF2-40B4-BE49-F238E27FC236}">
                <a16:creationId xmlns:a16="http://schemas.microsoft.com/office/drawing/2014/main" id="{A45B00C3-B1CE-4050-81A6-5704498B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89" y="5322153"/>
            <a:ext cx="738875" cy="9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B31D4C-92E9-44BB-B5DA-B81BF3D6D6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451309">
            <a:off x="6652184" y="5576257"/>
            <a:ext cx="629030" cy="6487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3589BB-E2E5-4C76-B8CC-19F058258F1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-655"/>
          <a:stretch/>
        </p:blipFill>
        <p:spPr>
          <a:xfrm>
            <a:off x="5738528" y="4742338"/>
            <a:ext cx="1759890" cy="6768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3D9110-0F0C-4B26-90ED-FFFEE89B1281}"/>
              </a:ext>
            </a:extLst>
          </p:cNvPr>
          <p:cNvSpPr/>
          <p:nvPr/>
        </p:nvSpPr>
        <p:spPr>
          <a:xfrm>
            <a:off x="5811465" y="4723448"/>
            <a:ext cx="1957757" cy="215900"/>
          </a:xfrm>
          <a:prstGeom prst="rect">
            <a:avLst/>
          </a:prstGeom>
          <a:solidFill>
            <a:srgbClr val="D1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C39759-95F7-4261-9E25-9EE84F3D457E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r="26590" b="3163"/>
          <a:stretch/>
        </p:blipFill>
        <p:spPr>
          <a:xfrm>
            <a:off x="5997090" y="5654552"/>
            <a:ext cx="747589" cy="632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DDA2D2-526E-4E3A-B2B6-89A8BE7FAE0B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3462" r="6830"/>
          <a:stretch/>
        </p:blipFill>
        <p:spPr>
          <a:xfrm>
            <a:off x="2634780" y="3612339"/>
            <a:ext cx="1876068" cy="8501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19149F-A19D-4254-8C27-992758E2924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1313177">
            <a:off x="7419706" y="4618992"/>
            <a:ext cx="965405" cy="106075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FDB5D0B-5CC4-40F6-A819-632A1A6B490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698988">
            <a:off x="5474974" y="5898851"/>
            <a:ext cx="758698" cy="3920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565DCDF-E8A5-486A-8507-44912F827757}"/>
              </a:ext>
            </a:extLst>
          </p:cNvPr>
          <p:cNvGrpSpPr/>
          <p:nvPr/>
        </p:nvGrpSpPr>
        <p:grpSpPr>
          <a:xfrm>
            <a:off x="113693" y="4100242"/>
            <a:ext cx="7912735" cy="1323439"/>
            <a:chOff x="714951" y="4965217"/>
            <a:chExt cx="7912735" cy="1846843"/>
          </a:xfrm>
        </p:grpSpPr>
        <p:sp>
          <p:nvSpPr>
            <p:cNvPr id="75" name="Speech Bubble: Rectangle with Corners Rounded 74">
              <a:extLst>
                <a:ext uri="{FF2B5EF4-FFF2-40B4-BE49-F238E27FC236}">
                  <a16:creationId xmlns:a16="http://schemas.microsoft.com/office/drawing/2014/main" id="{5172ADF0-A26C-4729-BC29-5713A9634ADB}"/>
                </a:ext>
              </a:extLst>
            </p:cNvPr>
            <p:cNvSpPr/>
            <p:nvPr/>
          </p:nvSpPr>
          <p:spPr>
            <a:xfrm>
              <a:off x="794778" y="5004619"/>
              <a:ext cx="7832908" cy="1769589"/>
            </a:xfrm>
            <a:prstGeom prst="wedgeRoundRectCallout">
              <a:avLst>
                <a:gd name="adj1" fmla="val -40606"/>
                <a:gd name="adj2" fmla="val -151996"/>
                <a:gd name="adj3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470B6B4-5E13-41DF-AF9A-250AD9285744}"/>
                </a:ext>
              </a:extLst>
            </p:cNvPr>
            <p:cNvSpPr txBox="1"/>
            <p:nvPr/>
          </p:nvSpPr>
          <p:spPr>
            <a:xfrm>
              <a:off x="714951" y="4965217"/>
              <a:ext cx="7328461" cy="184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Here are a few things to ask yourself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20B8FB-984D-48CF-B97A-F3890AF57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42176"/>
              </p:ext>
            </p:extLst>
          </p:nvPr>
        </p:nvGraphicFramePr>
        <p:xfrm>
          <a:off x="3846469" y="870383"/>
          <a:ext cx="7653129" cy="3144712"/>
        </p:xfrm>
        <a:graphic>
          <a:graphicData uri="http://schemas.openxmlformats.org/drawingml/2006/table">
            <a:tbl>
              <a:tblPr/>
              <a:tblGrid>
                <a:gridCol w="7653129">
                  <a:extLst>
                    <a:ext uri="{9D8B030D-6E8A-4147-A177-3AD203B41FA5}">
                      <a16:colId xmlns:a16="http://schemas.microsoft.com/office/drawing/2014/main" val="2481421362"/>
                    </a:ext>
                  </a:extLst>
                </a:gridCol>
              </a:tblGrid>
              <a:tr h="3144712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you want to study?</a:t>
                      </a:r>
                    </a:p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Why do you want to study it?</a:t>
                      </a:r>
                    </a:p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makes you suitable for the course?</a:t>
                      </a:r>
                    </a:p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else do you do outside of school?</a:t>
                      </a:r>
                    </a:p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your ambitions, where do you want to go?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5866597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5016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ary Images | Free Vectors, Stock Photos &amp; PSD">
            <a:extLst>
              <a:ext uri="{FF2B5EF4-FFF2-40B4-BE49-F238E27FC236}">
                <a16:creationId xmlns:a16="http://schemas.microsoft.com/office/drawing/2014/main" id="{D466F327-765B-4F55-AFB8-E7350E31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22A0E6-5F33-469D-A246-1597ED51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533525"/>
            <a:ext cx="3790950" cy="3790950"/>
          </a:xfrm>
          <a:prstGeom prst="rect">
            <a:avLst/>
          </a:prstGeom>
        </p:spPr>
      </p:pic>
      <p:pic>
        <p:nvPicPr>
          <p:cNvPr id="2" name="Picture 2" descr="Library Images | Free Vectors, Stock Photos &amp; PSD">
            <a:extLst>
              <a:ext uri="{FF2B5EF4-FFF2-40B4-BE49-F238E27FC236}">
                <a16:creationId xmlns:a16="http://schemas.microsoft.com/office/drawing/2014/main" id="{69558F90-D914-4CDD-A858-DAA48843C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687" b="93930" l="50639" r="94569">
                        <a14:foregroundMark x1="63738" y1="45687" x2="63738" y2="45687"/>
                        <a14:foregroundMark x1="52716" y1="57827" x2="52716" y2="57827"/>
                        <a14:foregroundMark x1="50639" y1="71565" x2="50639" y2="71565"/>
                        <a14:foregroundMark x1="85623" y1="93291" x2="85623" y2="93291"/>
                        <a14:backgroundMark x1="80990" y1="47604" x2="80990" y2="47604"/>
                        <a14:backgroundMark x1="75559" y1="57188" x2="75559" y2="5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45" t="40741"/>
          <a:stretch/>
        </p:blipFill>
        <p:spPr bwMode="auto">
          <a:xfrm>
            <a:off x="6438900" y="2794000"/>
            <a:ext cx="72771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Images | Free Vectors, Stock Photos &amp; PSD">
            <a:extLst>
              <a:ext uri="{FF2B5EF4-FFF2-40B4-BE49-F238E27FC236}">
                <a16:creationId xmlns:a16="http://schemas.microsoft.com/office/drawing/2014/main" id="{7ED84154-F6AA-4606-A95A-82617C8BC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4"/>
          <a:stretch/>
        </p:blipFill>
        <p:spPr bwMode="auto">
          <a:xfrm>
            <a:off x="0" y="5080000"/>
            <a:ext cx="13716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EDB4D9-8D5A-49F4-B4A5-2386D7CDE578}"/>
              </a:ext>
            </a:extLst>
          </p:cNvPr>
          <p:cNvGrpSpPr/>
          <p:nvPr/>
        </p:nvGrpSpPr>
        <p:grpSpPr>
          <a:xfrm>
            <a:off x="6667505" y="149612"/>
            <a:ext cx="3525452" cy="753675"/>
            <a:chOff x="1196581" y="1743630"/>
            <a:chExt cx="7370149" cy="124425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C6EF854B-C32E-41FB-91E0-509484DBADA2}"/>
                </a:ext>
              </a:extLst>
            </p:cNvPr>
            <p:cNvSpPr/>
            <p:nvPr/>
          </p:nvSpPr>
          <p:spPr>
            <a:xfrm>
              <a:off x="1196581" y="1743630"/>
              <a:ext cx="7370149" cy="1244251"/>
            </a:xfrm>
            <a:prstGeom prst="wedgeRoundRectCallout">
              <a:avLst>
                <a:gd name="adj1" fmla="val 43771"/>
                <a:gd name="adj2" fmla="val 193485"/>
                <a:gd name="adj3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912BB8-209F-4B56-89FF-A9706A00C1BA}"/>
                </a:ext>
              </a:extLst>
            </p:cNvPr>
            <p:cNvSpPr txBox="1"/>
            <p:nvPr/>
          </p:nvSpPr>
          <p:spPr>
            <a:xfrm>
              <a:off x="1196581" y="1819224"/>
              <a:ext cx="7370149" cy="116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to write it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75179-0A44-4649-A02E-AB03829506E6}"/>
              </a:ext>
            </a:extLst>
          </p:cNvPr>
          <p:cNvSpPr/>
          <p:nvPr/>
        </p:nvSpPr>
        <p:spPr>
          <a:xfrm>
            <a:off x="125730" y="208340"/>
            <a:ext cx="631317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Your personal statement should be unique, so there’s no definite format for you to follow here – just take your time.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9ACA41-271E-4387-B609-179B22D50D33}"/>
              </a:ext>
            </a:extLst>
          </p:cNvPr>
          <p:cNvSpPr/>
          <p:nvPr/>
        </p:nvSpPr>
        <p:spPr>
          <a:xfrm>
            <a:off x="125730" y="1563598"/>
            <a:ext cx="631317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Write in an enthusiastic, concise, and natural style – nothing too complex.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606DAB-236C-41C7-AFFE-29D7C22E1735}"/>
              </a:ext>
            </a:extLst>
          </p:cNvPr>
          <p:cNvSpPr/>
          <p:nvPr/>
        </p:nvSpPr>
        <p:spPr>
          <a:xfrm>
            <a:off x="125730" y="2564795"/>
            <a:ext cx="6313170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Try to stand out, but be careful with humour, quotes, or anything unusual – just in case the admissions tutor doesn’t have the same sense of humour as you.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81DF99-CAA9-4131-8886-7567D7665A5B}"/>
              </a:ext>
            </a:extLst>
          </p:cNvPr>
          <p:cNvSpPr/>
          <p:nvPr/>
        </p:nvSpPr>
        <p:spPr>
          <a:xfrm>
            <a:off x="125730" y="4304655"/>
            <a:ext cx="631317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Structure your info to reflect the skills and qualities the unis and colleges value most – use the course descriptions to help you.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0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ary Images | Free Vectors, Stock Photos &amp; PSD">
            <a:extLst>
              <a:ext uri="{FF2B5EF4-FFF2-40B4-BE49-F238E27FC236}">
                <a16:creationId xmlns:a16="http://schemas.microsoft.com/office/drawing/2014/main" id="{D466F327-765B-4F55-AFB8-E7350E31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22A0E6-5F33-469D-A246-1597ED51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533525"/>
            <a:ext cx="3790950" cy="3790950"/>
          </a:xfrm>
          <a:prstGeom prst="rect">
            <a:avLst/>
          </a:prstGeom>
        </p:spPr>
      </p:pic>
      <p:pic>
        <p:nvPicPr>
          <p:cNvPr id="2" name="Picture 2" descr="Library Images | Free Vectors, Stock Photos &amp; PSD">
            <a:extLst>
              <a:ext uri="{FF2B5EF4-FFF2-40B4-BE49-F238E27FC236}">
                <a16:creationId xmlns:a16="http://schemas.microsoft.com/office/drawing/2014/main" id="{69558F90-D914-4CDD-A858-DAA48843C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687" b="93930" l="50639" r="94569">
                        <a14:foregroundMark x1="63738" y1="45687" x2="63738" y2="45687"/>
                        <a14:foregroundMark x1="52716" y1="57827" x2="52716" y2="57827"/>
                        <a14:foregroundMark x1="50639" y1="71565" x2="50639" y2="71565"/>
                        <a14:foregroundMark x1="85623" y1="93291" x2="85623" y2="93291"/>
                        <a14:backgroundMark x1="80990" y1="47604" x2="80990" y2="47604"/>
                        <a14:backgroundMark x1="75559" y1="57188" x2="75559" y2="5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45" t="40741"/>
          <a:stretch/>
        </p:blipFill>
        <p:spPr bwMode="auto">
          <a:xfrm>
            <a:off x="6438900" y="2794000"/>
            <a:ext cx="72771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Images | Free Vectors, Stock Photos &amp; PSD">
            <a:extLst>
              <a:ext uri="{FF2B5EF4-FFF2-40B4-BE49-F238E27FC236}">
                <a16:creationId xmlns:a16="http://schemas.microsoft.com/office/drawing/2014/main" id="{7ED84154-F6AA-4606-A95A-82617C8BC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4"/>
          <a:stretch/>
        </p:blipFill>
        <p:spPr bwMode="auto">
          <a:xfrm>
            <a:off x="0" y="5080000"/>
            <a:ext cx="13716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EDB4D9-8D5A-49F4-B4A5-2386D7CDE578}"/>
              </a:ext>
            </a:extLst>
          </p:cNvPr>
          <p:cNvGrpSpPr/>
          <p:nvPr/>
        </p:nvGrpSpPr>
        <p:grpSpPr>
          <a:xfrm>
            <a:off x="6667505" y="149612"/>
            <a:ext cx="3525452" cy="753675"/>
            <a:chOff x="1196581" y="1743630"/>
            <a:chExt cx="7370149" cy="124425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C6EF854B-C32E-41FB-91E0-509484DBADA2}"/>
                </a:ext>
              </a:extLst>
            </p:cNvPr>
            <p:cNvSpPr/>
            <p:nvPr/>
          </p:nvSpPr>
          <p:spPr>
            <a:xfrm>
              <a:off x="1196581" y="1743630"/>
              <a:ext cx="7370149" cy="1244251"/>
            </a:xfrm>
            <a:prstGeom prst="wedgeRoundRectCallout">
              <a:avLst>
                <a:gd name="adj1" fmla="val 43771"/>
                <a:gd name="adj2" fmla="val 193485"/>
                <a:gd name="adj3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912BB8-209F-4B56-89FF-A9706A00C1BA}"/>
                </a:ext>
              </a:extLst>
            </p:cNvPr>
            <p:cNvSpPr txBox="1"/>
            <p:nvPr/>
          </p:nvSpPr>
          <p:spPr>
            <a:xfrm>
              <a:off x="1196581" y="1819224"/>
              <a:ext cx="7370149" cy="116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to write it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75179-0A44-4649-A02E-AB03829506E6}"/>
              </a:ext>
            </a:extLst>
          </p:cNvPr>
          <p:cNvSpPr/>
          <p:nvPr/>
        </p:nvSpPr>
        <p:spPr>
          <a:xfrm>
            <a:off x="125730" y="208340"/>
            <a:ext cx="6313170" cy="193899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</a:rPr>
              <a:t>Check the character and line limit – you have 4,000 characters and 47 lines. Some word processors get different values if they don’t count tabs and paragraph spacing as individual characters.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606DAB-236C-41C7-AFFE-29D7C22E1735}"/>
              </a:ext>
            </a:extLst>
          </p:cNvPr>
          <p:cNvSpPr/>
          <p:nvPr/>
        </p:nvSpPr>
        <p:spPr>
          <a:xfrm>
            <a:off x="125730" y="2564795"/>
            <a:ext cx="6313170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</a:rPr>
              <a:t>Proofread aloud, and get your teachers, advisers, and family to check. Then redraft it until you’re happy with it, and the spelling, punctuation, and grammar are correct.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6CF35EB-47FF-4211-BC8C-5CA081A09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0" y="225976"/>
            <a:ext cx="2728292" cy="363772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16A9A2E-9F34-4897-B056-E1C0EF865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8644" y="258741"/>
            <a:ext cx="5297807" cy="5309736"/>
          </a:xfrm>
          <a:prstGeom prst="rect">
            <a:avLst/>
          </a:prstGeom>
        </p:spPr>
      </p:pic>
      <p:pic>
        <p:nvPicPr>
          <p:cNvPr id="3" name="audioclip-1593151226000-14165">
            <a:hlinkClick r:id="" action="ppaction://media"/>
            <a:extLst>
              <a:ext uri="{FF2B5EF4-FFF2-40B4-BE49-F238E27FC236}">
                <a16:creationId xmlns:a16="http://schemas.microsoft.com/office/drawing/2014/main" id="{EE6D8971-1466-47BD-9F9C-462ECB4C37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0400" y="5426075"/>
            <a:ext cx="406400" cy="406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6106BF-A42A-4898-98E1-CB40EEC5F52B}"/>
              </a:ext>
            </a:extLst>
          </p:cNvPr>
          <p:cNvSpPr/>
          <p:nvPr/>
        </p:nvSpPr>
        <p:spPr>
          <a:xfrm>
            <a:off x="3457183" y="224054"/>
            <a:ext cx="8340817" cy="4134851"/>
          </a:xfrm>
          <a:prstGeom prst="roundRect">
            <a:avLst>
              <a:gd name="adj" fmla="val 9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DFD9F-851C-4D5E-838F-DBC2282F7559}"/>
              </a:ext>
            </a:extLst>
          </p:cNvPr>
          <p:cNvSpPr txBox="1"/>
          <p:nvPr/>
        </p:nvSpPr>
        <p:spPr>
          <a:xfrm>
            <a:off x="3756580" y="224052"/>
            <a:ext cx="78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to write about</a:t>
            </a:r>
          </a:p>
        </p:txBody>
      </p:sp>
      <p:pic>
        <p:nvPicPr>
          <p:cNvPr id="1028" name="Picture 4" descr="Science+lab Stock Vectors, Images &amp; Vector Art | Shutterstock">
            <a:extLst>
              <a:ext uri="{FF2B5EF4-FFF2-40B4-BE49-F238E27FC236}">
                <a16:creationId xmlns:a16="http://schemas.microsoft.com/office/drawing/2014/main" id="{D5F109A1-4B66-403C-A625-9463D426B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 b="7143"/>
          <a:stretch/>
        </p:blipFill>
        <p:spPr bwMode="auto">
          <a:xfrm>
            <a:off x="397" y="4426179"/>
            <a:ext cx="6898191" cy="24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972BD-43F6-4E4D-8D6A-B0090C7CC7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5926"/>
          <a:stretch/>
        </p:blipFill>
        <p:spPr>
          <a:xfrm flipH="1">
            <a:off x="6898588" y="4426179"/>
            <a:ext cx="5734651" cy="2431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BD9FEE-75BF-49FA-BB6E-265C4DBFEE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08" b="91968" l="0" r="100000"/>
                    </a14:imgEffect>
                  </a14:imgLayer>
                </a14:imgProps>
              </a:ext>
            </a:extLst>
          </a:blip>
          <a:srcRect t="40000" b="35459"/>
          <a:stretch/>
        </p:blipFill>
        <p:spPr>
          <a:xfrm>
            <a:off x="681495" y="4116513"/>
            <a:ext cx="852541" cy="3622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47E928-BECD-4DD1-95A4-9F54923919A9}"/>
              </a:ext>
            </a:extLst>
          </p:cNvPr>
          <p:cNvSpPr/>
          <p:nvPr/>
        </p:nvSpPr>
        <p:spPr>
          <a:xfrm>
            <a:off x="5695508" y="4688489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25B340-7C8E-441A-B4E4-FDF4A07C25DC}"/>
              </a:ext>
            </a:extLst>
          </p:cNvPr>
          <p:cNvSpPr/>
          <p:nvPr/>
        </p:nvSpPr>
        <p:spPr>
          <a:xfrm>
            <a:off x="5695508" y="5522765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F316F8-170C-4BD8-AF10-D6BC21155ABA}"/>
              </a:ext>
            </a:extLst>
          </p:cNvPr>
          <p:cNvSpPr/>
          <p:nvPr/>
        </p:nvSpPr>
        <p:spPr>
          <a:xfrm>
            <a:off x="5679467" y="6312361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1E9DB-7C6B-4763-979C-5AFFF0AAB0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0372" y="6451403"/>
            <a:ext cx="1199330" cy="40637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28C50BC-3537-49BD-81E1-D465BBBDFE46}"/>
              </a:ext>
            </a:extLst>
          </p:cNvPr>
          <p:cNvSpPr/>
          <p:nvPr/>
        </p:nvSpPr>
        <p:spPr>
          <a:xfrm>
            <a:off x="843622" y="4643041"/>
            <a:ext cx="1496393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7EB1C-AEE2-4DAE-9AE8-F9B64908AF0C}"/>
              </a:ext>
            </a:extLst>
          </p:cNvPr>
          <p:cNvSpPr/>
          <p:nvPr/>
        </p:nvSpPr>
        <p:spPr>
          <a:xfrm>
            <a:off x="855634" y="5411622"/>
            <a:ext cx="1496393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1811C6C-D142-4FAE-BEF8-29832CE97C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952" y="4565903"/>
            <a:ext cx="1473063" cy="815589"/>
          </a:xfrm>
          <a:prstGeom prst="rect">
            <a:avLst/>
          </a:prstGeom>
        </p:spPr>
      </p:pic>
      <p:pic>
        <p:nvPicPr>
          <p:cNvPr id="1036" name="Picture 12" descr="Chemistry Lab Equipment Clipart">
            <a:extLst>
              <a:ext uri="{FF2B5EF4-FFF2-40B4-BE49-F238E27FC236}">
                <a16:creationId xmlns:a16="http://schemas.microsoft.com/office/drawing/2014/main" id="{572D20A7-8612-4B26-A63C-D9DD63011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025" b="100000" l="51769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28" t="35459"/>
          <a:stretch/>
        </p:blipFill>
        <p:spPr bwMode="auto">
          <a:xfrm>
            <a:off x="875721" y="5353278"/>
            <a:ext cx="977836" cy="8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D010C2B-16CA-4630-B67F-E3E206940D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39299" y="5734976"/>
            <a:ext cx="487539" cy="441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6E4CA8-6E61-4A3E-8CCD-ADDA17F13F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04808" y="6072392"/>
            <a:ext cx="946723" cy="80137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1AC6CDC-3E5D-4876-ACFC-AE453AFA32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4610" y="6410754"/>
            <a:ext cx="528467" cy="462089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129B035C-4F4D-4422-9154-E3A14A8CD825}"/>
              </a:ext>
            </a:extLst>
          </p:cNvPr>
          <p:cNvSpPr/>
          <p:nvPr/>
        </p:nvSpPr>
        <p:spPr>
          <a:xfrm>
            <a:off x="10644206" y="4673520"/>
            <a:ext cx="1331513" cy="21283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F2AE5D6-0D12-4DFC-9F47-E1CA97DF755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28318" y="5248864"/>
            <a:ext cx="1237675" cy="1558104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684D3C6E-3ADE-4D1B-AE59-64435AC326AF}"/>
              </a:ext>
            </a:extLst>
          </p:cNvPr>
          <p:cNvGrpSpPr/>
          <p:nvPr/>
        </p:nvGrpSpPr>
        <p:grpSpPr>
          <a:xfrm>
            <a:off x="351004" y="4714248"/>
            <a:ext cx="384811" cy="252759"/>
            <a:chOff x="350630" y="4714331"/>
            <a:chExt cx="384836" cy="252775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2068061-5CC9-4BB6-8BC2-AD26FACB9413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BDCF0BF4-62B8-4F95-9781-5182A03CBB5B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CF69A90-12C3-4F3E-84C3-B0593A9611E7}"/>
              </a:ext>
            </a:extLst>
          </p:cNvPr>
          <p:cNvGrpSpPr/>
          <p:nvPr/>
        </p:nvGrpSpPr>
        <p:grpSpPr>
          <a:xfrm>
            <a:off x="4346555" y="4715333"/>
            <a:ext cx="384811" cy="252759"/>
            <a:chOff x="350630" y="4714331"/>
            <a:chExt cx="384836" cy="252775"/>
          </a:xfrm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3EE003EA-95A2-40D2-AC07-E545BB41861B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3695AC74-CD55-4683-AFBB-97AD8F11FBB3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47D57A-6745-45C7-81C1-ADE4E20828CE}"/>
              </a:ext>
            </a:extLst>
          </p:cNvPr>
          <p:cNvGrpSpPr/>
          <p:nvPr/>
        </p:nvGrpSpPr>
        <p:grpSpPr>
          <a:xfrm>
            <a:off x="4881570" y="4723253"/>
            <a:ext cx="384811" cy="252759"/>
            <a:chOff x="350630" y="4714331"/>
            <a:chExt cx="384836" cy="252775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D3EAA85C-3D62-4122-B65D-22ECED1BB0F5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CE734847-02B2-41CB-B5AE-C8A9C6113411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9FC8F35-2815-41CF-BF9B-EB14B04DF9EE}"/>
              </a:ext>
            </a:extLst>
          </p:cNvPr>
          <p:cNvGrpSpPr/>
          <p:nvPr/>
        </p:nvGrpSpPr>
        <p:grpSpPr>
          <a:xfrm>
            <a:off x="8703085" y="4718686"/>
            <a:ext cx="384811" cy="252759"/>
            <a:chOff x="350630" y="4714331"/>
            <a:chExt cx="384836" cy="252775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291216BB-61C7-427A-85F5-F3A0C52BAEC4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62A016C5-2472-4D8E-B2B0-23DAE14D2F3B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313833E-FE61-44F8-9A31-39692EF0E1C4}"/>
              </a:ext>
            </a:extLst>
          </p:cNvPr>
          <p:cNvGrpSpPr/>
          <p:nvPr/>
        </p:nvGrpSpPr>
        <p:grpSpPr>
          <a:xfrm>
            <a:off x="8181919" y="4709681"/>
            <a:ext cx="384811" cy="252759"/>
            <a:chOff x="350630" y="4714331"/>
            <a:chExt cx="384836" cy="252775"/>
          </a:xfrm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AD7113FB-82B9-471E-8EE2-14F3ECF068C8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352CF1ED-9EAE-498F-AEA4-A56BDF5B57DD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0E409FC-A0F0-4E8C-86E8-DD0F4B1C23D3}"/>
              </a:ext>
            </a:extLst>
          </p:cNvPr>
          <p:cNvGrpSpPr/>
          <p:nvPr/>
        </p:nvGrpSpPr>
        <p:grpSpPr>
          <a:xfrm>
            <a:off x="12029654" y="4696014"/>
            <a:ext cx="384811" cy="252759"/>
            <a:chOff x="350630" y="4714331"/>
            <a:chExt cx="384836" cy="252775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7450FECA-535F-4261-98D2-C777EFCDF3BF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968D813F-66FC-4611-B11E-4FAE3DB8AEA5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61103-4B44-41A3-8292-A5B5BE4850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95" b="100000" l="17000" r="81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27543">
            <a:off x="6846670" y="5362559"/>
            <a:ext cx="1575773" cy="10435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504AF-67E2-4E23-B3B6-6A7517F2CB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9370205">
            <a:off x="5679328" y="6362770"/>
            <a:ext cx="1235107" cy="259918"/>
          </a:xfrm>
          <a:prstGeom prst="rect">
            <a:avLst/>
          </a:prstGeom>
        </p:spPr>
      </p:pic>
      <p:pic>
        <p:nvPicPr>
          <p:cNvPr id="55" name="Picture 2" descr="I'm sure you know about the dog that was killed named Baby - Album ...">
            <a:extLst>
              <a:ext uri="{FF2B5EF4-FFF2-40B4-BE49-F238E27FC236}">
                <a16:creationId xmlns:a16="http://schemas.microsoft.com/office/drawing/2014/main" id="{55E611C0-B14F-4F45-BE48-188C61D14A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33" y="4962198"/>
            <a:ext cx="2055270" cy="22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bot PNG">
            <a:extLst>
              <a:ext uri="{FF2B5EF4-FFF2-40B4-BE49-F238E27FC236}">
                <a16:creationId xmlns:a16="http://schemas.microsoft.com/office/drawing/2014/main" id="{A45B00C3-B1CE-4050-81A6-5704498B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89" y="5322153"/>
            <a:ext cx="738875" cy="9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B31D4C-92E9-44BB-B5DA-B81BF3D6D6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451309">
            <a:off x="6652184" y="5576257"/>
            <a:ext cx="629030" cy="6487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3589BB-E2E5-4C76-B8CC-19F058258F1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-655"/>
          <a:stretch/>
        </p:blipFill>
        <p:spPr>
          <a:xfrm>
            <a:off x="5738528" y="4742338"/>
            <a:ext cx="1759890" cy="6768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3D9110-0F0C-4B26-90ED-FFFEE89B1281}"/>
              </a:ext>
            </a:extLst>
          </p:cNvPr>
          <p:cNvSpPr/>
          <p:nvPr/>
        </p:nvSpPr>
        <p:spPr>
          <a:xfrm>
            <a:off x="5811465" y="4723448"/>
            <a:ext cx="1957757" cy="215900"/>
          </a:xfrm>
          <a:prstGeom prst="rect">
            <a:avLst/>
          </a:prstGeom>
          <a:solidFill>
            <a:srgbClr val="D1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C39759-95F7-4261-9E25-9EE84F3D457E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r="26590" b="3163"/>
          <a:stretch/>
        </p:blipFill>
        <p:spPr>
          <a:xfrm>
            <a:off x="5997090" y="5654552"/>
            <a:ext cx="747589" cy="632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DDA2D2-526E-4E3A-B2B6-89A8BE7FAE0B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3462" r="6830"/>
          <a:stretch/>
        </p:blipFill>
        <p:spPr>
          <a:xfrm>
            <a:off x="2634780" y="3612339"/>
            <a:ext cx="1876068" cy="8501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19149F-A19D-4254-8C27-992758E2924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1313177">
            <a:off x="7419706" y="4618992"/>
            <a:ext cx="965405" cy="106075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FDB5D0B-5CC4-40F6-A819-632A1A6B490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698988">
            <a:off x="5474974" y="5898851"/>
            <a:ext cx="758698" cy="3920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565DCDF-E8A5-486A-8507-44912F827757}"/>
              </a:ext>
            </a:extLst>
          </p:cNvPr>
          <p:cNvGrpSpPr/>
          <p:nvPr/>
        </p:nvGrpSpPr>
        <p:grpSpPr>
          <a:xfrm>
            <a:off x="113693" y="4100242"/>
            <a:ext cx="7912735" cy="1323439"/>
            <a:chOff x="714951" y="4965217"/>
            <a:chExt cx="7912735" cy="1846843"/>
          </a:xfrm>
        </p:grpSpPr>
        <p:sp>
          <p:nvSpPr>
            <p:cNvPr id="75" name="Speech Bubble: Rectangle with Corners Rounded 74">
              <a:extLst>
                <a:ext uri="{FF2B5EF4-FFF2-40B4-BE49-F238E27FC236}">
                  <a16:creationId xmlns:a16="http://schemas.microsoft.com/office/drawing/2014/main" id="{5172ADF0-A26C-4729-BC29-5713A9634ADB}"/>
                </a:ext>
              </a:extLst>
            </p:cNvPr>
            <p:cNvSpPr/>
            <p:nvPr/>
          </p:nvSpPr>
          <p:spPr>
            <a:xfrm>
              <a:off x="794778" y="5004619"/>
              <a:ext cx="7832908" cy="1769589"/>
            </a:xfrm>
            <a:prstGeom prst="wedgeRoundRectCallout">
              <a:avLst>
                <a:gd name="adj1" fmla="val -40606"/>
                <a:gd name="adj2" fmla="val -151996"/>
                <a:gd name="adj3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470B6B4-5E13-41DF-AF9A-250AD9285744}"/>
                </a:ext>
              </a:extLst>
            </p:cNvPr>
            <p:cNvSpPr txBox="1"/>
            <p:nvPr/>
          </p:nvSpPr>
          <p:spPr>
            <a:xfrm>
              <a:off x="714951" y="4965217"/>
              <a:ext cx="7328461" cy="184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Here are a few things to ask yourself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20B8FB-984D-48CF-B97A-F3890AF57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008600"/>
              </p:ext>
            </p:extLst>
          </p:nvPr>
        </p:nvGraphicFramePr>
        <p:xfrm>
          <a:off x="3846469" y="870383"/>
          <a:ext cx="7653129" cy="2949380"/>
        </p:xfrm>
        <a:graphic>
          <a:graphicData uri="http://schemas.openxmlformats.org/drawingml/2006/table">
            <a:tbl>
              <a:tblPr/>
              <a:tblGrid>
                <a:gridCol w="7653129">
                  <a:extLst>
                    <a:ext uri="{9D8B030D-6E8A-4147-A177-3AD203B41FA5}">
                      <a16:colId xmlns:a16="http://schemas.microsoft.com/office/drawing/2014/main" val="2481421362"/>
                    </a:ext>
                  </a:extLst>
                </a:gridCol>
              </a:tblGrid>
              <a:tr h="2949380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are you going to start your personal statement?</a:t>
                      </a:r>
                    </a:p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you want to include and what can you leave out?</a:t>
                      </a:r>
                    </a:p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your personal statement going to stand out from others?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5866597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830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ary Images | Free Vectors, Stock Photos &amp; PSD">
            <a:extLst>
              <a:ext uri="{FF2B5EF4-FFF2-40B4-BE49-F238E27FC236}">
                <a16:creationId xmlns:a16="http://schemas.microsoft.com/office/drawing/2014/main" id="{D466F327-765B-4F55-AFB8-E7350E31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22A0E6-5F33-469D-A246-1597ED51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533525"/>
            <a:ext cx="3790950" cy="3790950"/>
          </a:xfrm>
          <a:prstGeom prst="rect">
            <a:avLst/>
          </a:prstGeom>
        </p:spPr>
      </p:pic>
      <p:pic>
        <p:nvPicPr>
          <p:cNvPr id="2" name="Picture 2" descr="Library Images | Free Vectors, Stock Photos &amp; PSD">
            <a:extLst>
              <a:ext uri="{FF2B5EF4-FFF2-40B4-BE49-F238E27FC236}">
                <a16:creationId xmlns:a16="http://schemas.microsoft.com/office/drawing/2014/main" id="{69558F90-D914-4CDD-A858-DAA48843C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687" b="93930" l="50639" r="94569">
                        <a14:foregroundMark x1="63738" y1="45687" x2="63738" y2="45687"/>
                        <a14:foregroundMark x1="52716" y1="57827" x2="52716" y2="57827"/>
                        <a14:foregroundMark x1="50639" y1="71565" x2="50639" y2="71565"/>
                        <a14:foregroundMark x1="85623" y1="93291" x2="85623" y2="93291"/>
                        <a14:backgroundMark x1="80990" y1="47604" x2="80990" y2="47604"/>
                        <a14:backgroundMark x1="75559" y1="57188" x2="75559" y2="5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45" t="40741"/>
          <a:stretch/>
        </p:blipFill>
        <p:spPr bwMode="auto">
          <a:xfrm>
            <a:off x="6438900" y="2794000"/>
            <a:ext cx="72771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Images | Free Vectors, Stock Photos &amp; PSD">
            <a:extLst>
              <a:ext uri="{FF2B5EF4-FFF2-40B4-BE49-F238E27FC236}">
                <a16:creationId xmlns:a16="http://schemas.microsoft.com/office/drawing/2014/main" id="{7ED84154-F6AA-4606-A95A-82617C8BC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4"/>
          <a:stretch/>
        </p:blipFill>
        <p:spPr bwMode="auto">
          <a:xfrm>
            <a:off x="0" y="5080000"/>
            <a:ext cx="13716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EDB4D9-8D5A-49F4-B4A5-2386D7CDE578}"/>
              </a:ext>
            </a:extLst>
          </p:cNvPr>
          <p:cNvGrpSpPr/>
          <p:nvPr/>
        </p:nvGrpSpPr>
        <p:grpSpPr>
          <a:xfrm>
            <a:off x="1393540" y="163585"/>
            <a:ext cx="9136869" cy="753675"/>
            <a:chOff x="1106913" y="1743630"/>
            <a:chExt cx="7459817" cy="124425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C6EF854B-C32E-41FB-91E0-509484DBADA2}"/>
                </a:ext>
              </a:extLst>
            </p:cNvPr>
            <p:cNvSpPr/>
            <p:nvPr/>
          </p:nvSpPr>
          <p:spPr>
            <a:xfrm>
              <a:off x="1196581" y="1743630"/>
              <a:ext cx="7370149" cy="1244251"/>
            </a:xfrm>
            <a:prstGeom prst="wedgeRoundRectCallout">
              <a:avLst>
                <a:gd name="adj1" fmla="val 41805"/>
                <a:gd name="adj2" fmla="val 258481"/>
                <a:gd name="adj3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912BB8-209F-4B56-89FF-A9706A00C1BA}"/>
                </a:ext>
              </a:extLst>
            </p:cNvPr>
            <p:cNvSpPr txBox="1"/>
            <p:nvPr/>
          </p:nvSpPr>
          <p:spPr>
            <a:xfrm>
              <a:off x="1106913" y="1819224"/>
              <a:ext cx="7459817" cy="116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statement dos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80757-1CF7-4EB2-9787-5D00A589211A}"/>
              </a:ext>
            </a:extLst>
          </p:cNvPr>
          <p:cNvSpPr/>
          <p:nvPr/>
        </p:nvSpPr>
        <p:spPr>
          <a:xfrm>
            <a:off x="180752" y="1080844"/>
            <a:ext cx="631317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Do show you know your strengths, and outline your ideas clearly.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25EB7A-C15D-4838-B84A-7BDDB023B6BB}"/>
              </a:ext>
            </a:extLst>
          </p:cNvPr>
          <p:cNvSpPr/>
          <p:nvPr/>
        </p:nvSpPr>
        <p:spPr>
          <a:xfrm>
            <a:off x="180752" y="2124502"/>
            <a:ext cx="631317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Do be enthusiastic – if you show you’re interested in the course, it may help you get a place.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7E4668-8EA4-45B7-A278-88DE905C37BC}"/>
              </a:ext>
            </a:extLst>
          </p:cNvPr>
          <p:cNvSpPr/>
          <p:nvPr/>
        </p:nvSpPr>
        <p:spPr>
          <a:xfrm>
            <a:off x="180752" y="3533170"/>
            <a:ext cx="631317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Do expect to produce several drafts of your personal statement before being totally happy with it.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006CF-9954-4960-9DD0-7FC5EFFD6F12}"/>
              </a:ext>
            </a:extLst>
          </p:cNvPr>
          <p:cNvSpPr/>
          <p:nvPr/>
        </p:nvSpPr>
        <p:spPr>
          <a:xfrm>
            <a:off x="180752" y="4970738"/>
            <a:ext cx="631317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231F20"/>
                </a:solidFill>
              </a:rPr>
              <a:t>Do ask people you trust for their feedback</a:t>
            </a:r>
            <a:endParaRPr lang="en-GB" sz="2400" b="1" i="0" dirty="0">
              <a:solidFill>
                <a:srgbClr val="231F2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8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ary Images | Free Vectors, Stock Photos &amp; PSD">
            <a:extLst>
              <a:ext uri="{FF2B5EF4-FFF2-40B4-BE49-F238E27FC236}">
                <a16:creationId xmlns:a16="http://schemas.microsoft.com/office/drawing/2014/main" id="{D466F327-765B-4F55-AFB8-E7350E31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22A0E6-5F33-469D-A246-1597ED51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533525"/>
            <a:ext cx="3790950" cy="3790950"/>
          </a:xfrm>
          <a:prstGeom prst="rect">
            <a:avLst/>
          </a:prstGeom>
        </p:spPr>
      </p:pic>
      <p:pic>
        <p:nvPicPr>
          <p:cNvPr id="2" name="Picture 2" descr="Library Images | Free Vectors, Stock Photos &amp; PSD">
            <a:extLst>
              <a:ext uri="{FF2B5EF4-FFF2-40B4-BE49-F238E27FC236}">
                <a16:creationId xmlns:a16="http://schemas.microsoft.com/office/drawing/2014/main" id="{69558F90-D914-4CDD-A858-DAA48843C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687" b="93930" l="50639" r="94569">
                        <a14:foregroundMark x1="63738" y1="45687" x2="63738" y2="45687"/>
                        <a14:foregroundMark x1="52716" y1="57827" x2="52716" y2="57827"/>
                        <a14:foregroundMark x1="50639" y1="71565" x2="50639" y2="71565"/>
                        <a14:foregroundMark x1="85623" y1="93291" x2="85623" y2="93291"/>
                        <a14:backgroundMark x1="80990" y1="47604" x2="80990" y2="47604"/>
                        <a14:backgroundMark x1="75559" y1="57188" x2="75559" y2="5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45" t="40741"/>
          <a:stretch/>
        </p:blipFill>
        <p:spPr bwMode="auto">
          <a:xfrm>
            <a:off x="6438900" y="2794000"/>
            <a:ext cx="72771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Images | Free Vectors, Stock Photos &amp; PSD">
            <a:extLst>
              <a:ext uri="{FF2B5EF4-FFF2-40B4-BE49-F238E27FC236}">
                <a16:creationId xmlns:a16="http://schemas.microsoft.com/office/drawing/2014/main" id="{7ED84154-F6AA-4606-A95A-82617C8BC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4"/>
          <a:stretch/>
        </p:blipFill>
        <p:spPr bwMode="auto">
          <a:xfrm>
            <a:off x="0" y="5080000"/>
            <a:ext cx="13716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EDB4D9-8D5A-49F4-B4A5-2386D7CDE578}"/>
              </a:ext>
            </a:extLst>
          </p:cNvPr>
          <p:cNvGrpSpPr/>
          <p:nvPr/>
        </p:nvGrpSpPr>
        <p:grpSpPr>
          <a:xfrm>
            <a:off x="1393540" y="163585"/>
            <a:ext cx="9136869" cy="753675"/>
            <a:chOff x="1106913" y="1743630"/>
            <a:chExt cx="7459817" cy="124425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C6EF854B-C32E-41FB-91E0-509484DBADA2}"/>
                </a:ext>
              </a:extLst>
            </p:cNvPr>
            <p:cNvSpPr/>
            <p:nvPr/>
          </p:nvSpPr>
          <p:spPr>
            <a:xfrm>
              <a:off x="1196581" y="1743630"/>
              <a:ext cx="7370149" cy="1244251"/>
            </a:xfrm>
            <a:prstGeom prst="wedgeRoundRectCallout">
              <a:avLst>
                <a:gd name="adj1" fmla="val 41805"/>
                <a:gd name="adj2" fmla="val 258481"/>
                <a:gd name="adj3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912BB8-209F-4B56-89FF-A9706A00C1BA}"/>
                </a:ext>
              </a:extLst>
            </p:cNvPr>
            <p:cNvSpPr txBox="1"/>
            <p:nvPr/>
          </p:nvSpPr>
          <p:spPr>
            <a:xfrm>
              <a:off x="1106913" y="1819224"/>
              <a:ext cx="7459817" cy="116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statement don'ts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80757-1CF7-4EB2-9787-5D00A589211A}"/>
              </a:ext>
            </a:extLst>
          </p:cNvPr>
          <p:cNvSpPr/>
          <p:nvPr/>
        </p:nvSpPr>
        <p:spPr>
          <a:xfrm>
            <a:off x="180752" y="1178818"/>
            <a:ext cx="631317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</a:rPr>
              <a:t>Don’t be tempted to buy or copy a personal statement, or share yours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25EB7A-C15D-4838-B84A-7BDDB023B6BB}"/>
              </a:ext>
            </a:extLst>
          </p:cNvPr>
          <p:cNvSpPr/>
          <p:nvPr/>
        </p:nvSpPr>
        <p:spPr>
          <a:xfrm>
            <a:off x="180752" y="2222476"/>
            <a:ext cx="631317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</a:rPr>
              <a:t>Don’t exaggerate – if you do, you may get caught out in an interview when asked to elaborate on an interesting achievement.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7E4668-8EA4-45B7-A278-88DE905C37BC}"/>
              </a:ext>
            </a:extLst>
          </p:cNvPr>
          <p:cNvSpPr/>
          <p:nvPr/>
        </p:nvSpPr>
        <p:spPr>
          <a:xfrm>
            <a:off x="180752" y="3631144"/>
            <a:ext cx="631317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</a:rPr>
              <a:t>Don’t rely on a spellchecker, as it will not pick up everything – proofread as many times as possible.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006CF-9954-4960-9DD0-7FC5EFFD6F12}"/>
              </a:ext>
            </a:extLst>
          </p:cNvPr>
          <p:cNvSpPr/>
          <p:nvPr/>
        </p:nvSpPr>
        <p:spPr>
          <a:xfrm>
            <a:off x="180752" y="5068712"/>
            <a:ext cx="631317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</a:rPr>
              <a:t>Don’t leave it to the last minute – your statement will seem rushed, and important information could be left out.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3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ary Images | Free Vectors, Stock Photos &amp; PSD">
            <a:extLst>
              <a:ext uri="{FF2B5EF4-FFF2-40B4-BE49-F238E27FC236}">
                <a16:creationId xmlns:a16="http://schemas.microsoft.com/office/drawing/2014/main" id="{D466F327-765B-4F55-AFB8-E7350E31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22A0E6-5F33-469D-A246-1597ED51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533525"/>
            <a:ext cx="3790950" cy="3790950"/>
          </a:xfrm>
          <a:prstGeom prst="rect">
            <a:avLst/>
          </a:prstGeom>
        </p:spPr>
      </p:pic>
      <p:pic>
        <p:nvPicPr>
          <p:cNvPr id="2" name="Picture 2" descr="Library Images | Free Vectors, Stock Photos &amp; PSD">
            <a:extLst>
              <a:ext uri="{FF2B5EF4-FFF2-40B4-BE49-F238E27FC236}">
                <a16:creationId xmlns:a16="http://schemas.microsoft.com/office/drawing/2014/main" id="{69558F90-D914-4CDD-A858-DAA48843C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687" b="93930" l="50639" r="94569">
                        <a14:foregroundMark x1="63738" y1="45687" x2="63738" y2="45687"/>
                        <a14:foregroundMark x1="52716" y1="57827" x2="52716" y2="57827"/>
                        <a14:foregroundMark x1="50639" y1="71565" x2="50639" y2="71565"/>
                        <a14:foregroundMark x1="85623" y1="93291" x2="85623" y2="93291"/>
                        <a14:backgroundMark x1="80990" y1="47604" x2="80990" y2="47604"/>
                        <a14:backgroundMark x1="75559" y1="57188" x2="75559" y2="5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45" t="40741"/>
          <a:stretch/>
        </p:blipFill>
        <p:spPr bwMode="auto">
          <a:xfrm>
            <a:off x="6438900" y="2794000"/>
            <a:ext cx="72771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Images | Free Vectors, Stock Photos &amp; PSD">
            <a:extLst>
              <a:ext uri="{FF2B5EF4-FFF2-40B4-BE49-F238E27FC236}">
                <a16:creationId xmlns:a16="http://schemas.microsoft.com/office/drawing/2014/main" id="{7ED84154-F6AA-4606-A95A-82617C8BC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4"/>
          <a:stretch/>
        </p:blipFill>
        <p:spPr bwMode="auto">
          <a:xfrm>
            <a:off x="0" y="5080000"/>
            <a:ext cx="13716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EDB4D9-8D5A-49F4-B4A5-2386D7CDE578}"/>
              </a:ext>
            </a:extLst>
          </p:cNvPr>
          <p:cNvGrpSpPr/>
          <p:nvPr/>
        </p:nvGrpSpPr>
        <p:grpSpPr>
          <a:xfrm>
            <a:off x="70926" y="140690"/>
            <a:ext cx="9136869" cy="1369228"/>
            <a:chOff x="1106913" y="1743630"/>
            <a:chExt cx="7459817" cy="22604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C6EF854B-C32E-41FB-91E0-509484DBADA2}"/>
                </a:ext>
              </a:extLst>
            </p:cNvPr>
            <p:cNvSpPr/>
            <p:nvPr/>
          </p:nvSpPr>
          <p:spPr>
            <a:xfrm>
              <a:off x="1196581" y="1743630"/>
              <a:ext cx="7370149" cy="2184881"/>
            </a:xfrm>
            <a:prstGeom prst="wedgeRoundRectCallout">
              <a:avLst>
                <a:gd name="adj1" fmla="val 56629"/>
                <a:gd name="adj2" fmla="val 147097"/>
                <a:gd name="adj3" fmla="val 16667"/>
              </a:avLst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912BB8-209F-4B56-89FF-A9706A00C1BA}"/>
                </a:ext>
              </a:extLst>
            </p:cNvPr>
            <p:cNvSpPr txBox="1"/>
            <p:nvPr/>
          </p:nvSpPr>
          <p:spPr>
            <a:xfrm>
              <a:off x="1106913" y="1819224"/>
              <a:ext cx="7459817" cy="2184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happens to personal statements that have been copied?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D236FEE-5A52-44B9-B207-7A26D361D0C7}"/>
              </a:ext>
            </a:extLst>
          </p:cNvPr>
          <p:cNvSpPr/>
          <p:nvPr/>
        </p:nvSpPr>
        <p:spPr>
          <a:xfrm>
            <a:off x="180752" y="1893607"/>
            <a:ext cx="6313170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</a:rPr>
              <a:t>Every personal statement received by UCAS is added to our personal statement library, which means we’re able to quickly identify if your personal statement is similar to someone else’s.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3A0E16-E357-4581-9DDF-7939D9A7BA5C}"/>
              </a:ext>
            </a:extLst>
          </p:cNvPr>
          <p:cNvSpPr/>
          <p:nvPr/>
        </p:nvSpPr>
        <p:spPr>
          <a:xfrm>
            <a:off x="180752" y="3618765"/>
            <a:ext cx="6313170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</a:rPr>
              <a:t>Once we receive your application, your personal statement is scanned by our </a:t>
            </a:r>
            <a:r>
              <a:rPr lang="en-GB" sz="2400" b="1" dirty="0" err="1">
                <a:solidFill>
                  <a:srgbClr val="231F20"/>
                </a:solidFill>
              </a:rPr>
              <a:t>Copycatch</a:t>
            </a:r>
            <a:r>
              <a:rPr lang="en-GB" sz="2400" b="1" dirty="0">
                <a:solidFill>
                  <a:srgbClr val="231F20"/>
                </a:solidFill>
              </a:rPr>
              <a:t> system – if your statement shows a similarity of 10% or more, it will be flagged.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7380E6-1776-435B-A6FC-20BC38CFCCCA}"/>
              </a:ext>
            </a:extLst>
          </p:cNvPr>
          <p:cNvSpPr/>
          <p:nvPr/>
        </p:nvSpPr>
        <p:spPr>
          <a:xfrm>
            <a:off x="180752" y="5343923"/>
            <a:ext cx="8220298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solidFill>
                  <a:srgbClr val="231F20"/>
                </a:solidFill>
              </a:rPr>
              <a:t>Where similarities are confirmed, the universities, colleges, and applicant are notified at the same time. The university and college admissions staff will then decide what action to take.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44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|5.7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|5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13.2|14.3|9.2|14.8|21.5|1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|5.7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|5.7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13.2|14.3|9.2|14.8|21.5|1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|5.7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|5.7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|5.7|1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698</Words>
  <Application>Microsoft Office PowerPoint</Application>
  <PresentationFormat>Widescreen</PresentationFormat>
  <Paragraphs>44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ReithSans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11</cp:revision>
  <dcterms:created xsi:type="dcterms:W3CDTF">2021-07-16T07:37:17Z</dcterms:created>
  <dcterms:modified xsi:type="dcterms:W3CDTF">2021-07-16T10:08:11Z</dcterms:modified>
</cp:coreProperties>
</file>