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50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4364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55712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506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97006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0491A-1CF6-4122-8D67-1D497AA1A31E}"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19653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491A-1CF6-4122-8D67-1D497AA1A31E}"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459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50491A-1CF6-4122-8D67-1D497AA1A31E}" type="datetimeFigureOut">
              <a:rPr lang="en-GB" smtClean="0"/>
              <a:t>03/07/2025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2772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50491A-1CF6-4122-8D67-1D497AA1A31E}" type="datetimeFigureOut">
              <a:rPr lang="en-GB" smtClean="0"/>
              <a:t>03/07/2025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8685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0491A-1CF6-4122-8D67-1D497AA1A31E}" type="datetimeFigureOut">
              <a:rPr lang="en-GB" smtClean="0"/>
              <a:t>03/07/2025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3953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860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23051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150491A-1CF6-4122-8D67-1D497AA1A31E}" type="datetimeFigureOut">
              <a:rPr lang="en-GB" smtClean="0"/>
              <a:t>03/07/2025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98212AF-F8A0-4C1D-B892-7FB5C38F7849}" type="slidenum">
              <a:rPr lang="en-GB" smtClean="0"/>
              <a:t>‹#›</a:t>
            </a:fld>
            <a:endParaRPr lang="en-GB"/>
          </a:p>
        </p:txBody>
      </p:sp>
    </p:spTree>
    <p:extLst>
      <p:ext uri="{BB962C8B-B14F-4D97-AF65-F5344CB8AC3E}">
        <p14:creationId xmlns:p14="http://schemas.microsoft.com/office/powerpoint/2010/main" val="15552907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bfbES1798Ao" TargetMode="Externa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B7F95F6-096D-48EC-13EC-04C57A5BA9A1}"/>
              </a:ext>
            </a:extLst>
          </p:cNvPr>
          <p:cNvSpPr/>
          <p:nvPr/>
        </p:nvSpPr>
        <p:spPr>
          <a:xfrm>
            <a:off x="204489" y="205891"/>
            <a:ext cx="6501112" cy="8774336"/>
          </a:xfrm>
          <a:prstGeom prst="rect">
            <a:avLst/>
          </a:prstGeom>
          <a:noFill/>
          <a:ln w="57150">
            <a:solidFill>
              <a:srgbClr val="00B0F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F04D79-8F02-5CCD-1AD1-56B03B98564B}"/>
              </a:ext>
            </a:extLst>
          </p:cNvPr>
          <p:cNvSpPr txBox="1"/>
          <p:nvPr/>
        </p:nvSpPr>
        <p:spPr>
          <a:xfrm>
            <a:off x="313899" y="346317"/>
            <a:ext cx="6209732" cy="776431"/>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2300" b="1" kern="0" dirty="0">
                <a:solidFill>
                  <a:prstClr val="black"/>
                </a:solidFill>
                <a:latin typeface="Arial" panose="020B0604020202020204" pitchFamily="34" charset="0"/>
                <a:ea typeface="Times New Roman" panose="02020603050405020304" pitchFamily="18" charset="0"/>
              </a:rPr>
              <a:t> </a:t>
            </a:r>
            <a:r>
              <a:rPr lang="en-GB" sz="2000" b="1" kern="0" dirty="0">
                <a:solidFill>
                  <a:prstClr val="black"/>
                </a:solidFill>
                <a:latin typeface="Arial" panose="020B0604020202020204" pitchFamily="34" charset="0"/>
                <a:ea typeface="Times New Roman" panose="02020603050405020304" pitchFamily="18" charset="0"/>
              </a:rPr>
              <a:t>The Effect of Temperature on Membrane Permeability Data </a:t>
            </a:r>
            <a:r>
              <a:rPr kumimoji="0" lang="en-GB" sz="20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rPr>
              <a:t>Question</a:t>
            </a:r>
            <a:endParaRPr kumimoji="0" lang="en-GB" sz="23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2084D59-1CC2-47B3-040A-D3EA5A4DB419}"/>
              </a:ext>
            </a:extLst>
          </p:cNvPr>
          <p:cNvSpPr txBox="1"/>
          <p:nvPr/>
        </p:nvSpPr>
        <p:spPr>
          <a:xfrm>
            <a:off x="313899" y="1180449"/>
            <a:ext cx="6137701" cy="4308872"/>
          </a:xfrm>
          <a:prstGeom prst="rect">
            <a:avLst/>
          </a:prstGeom>
          <a:noFill/>
        </p:spPr>
        <p:txBody>
          <a:bodyPr wrap="square">
            <a:spAutoFit/>
          </a:bodyPr>
          <a:lstStyle/>
          <a:p>
            <a:pPr algn="just">
              <a:spcBef>
                <a:spcPts val="1200"/>
              </a:spcBef>
            </a:pPr>
            <a:r>
              <a:rPr lang="en-GB" dirty="0"/>
              <a:t>The table below shows results from an investigation into the effect of temperature on the permeability of beetroot cell membranes. The absorbance of pigment released into the surrounding solution was measured using a colorimeter. </a:t>
            </a:r>
          </a:p>
          <a:p>
            <a:pPr algn="just">
              <a:spcBef>
                <a:spcPts val="1200"/>
              </a:spcBef>
            </a:pPr>
            <a:endParaRPr lang="en-GB" dirty="0"/>
          </a:p>
          <a:p>
            <a:pPr algn="just">
              <a:spcBef>
                <a:spcPts val="1200"/>
              </a:spcBef>
            </a:pPr>
            <a:endParaRPr lang="en-GB" dirty="0"/>
          </a:p>
          <a:p>
            <a:pPr algn="just">
              <a:spcBef>
                <a:spcPts val="1200"/>
              </a:spcBef>
            </a:pPr>
            <a:endParaRPr lang="en-GB" dirty="0"/>
          </a:p>
          <a:p>
            <a:pPr algn="just">
              <a:spcBef>
                <a:spcPts val="1200"/>
              </a:spcBef>
            </a:pPr>
            <a:endParaRPr lang="en-GB" dirty="0"/>
          </a:p>
          <a:p>
            <a:pPr algn="just">
              <a:spcBef>
                <a:spcPts val="1200"/>
              </a:spcBef>
            </a:pPr>
            <a:endParaRPr lang="en-GB" dirty="0"/>
          </a:p>
          <a:p>
            <a:pPr algn="just">
              <a:spcBef>
                <a:spcPts val="1200"/>
              </a:spcBef>
            </a:pPr>
            <a:endParaRPr lang="en-GB" sz="200" dirty="0"/>
          </a:p>
          <a:p>
            <a:pPr algn="just">
              <a:spcBef>
                <a:spcPts val="1200"/>
              </a:spcBef>
            </a:pPr>
            <a:r>
              <a:rPr lang="en-GB" dirty="0"/>
              <a:t>Analyse the data and explain how temperature affects membrane permeability.</a:t>
            </a:r>
            <a:endParaRPr lang="en-GB" b="1" i="0" dirty="0">
              <a:solidFill>
                <a:srgbClr val="222222"/>
              </a:solidFill>
              <a:effectLst/>
              <a:highlight>
                <a:srgbClr val="FFFFFF"/>
              </a:highlight>
            </a:endParaRPr>
          </a:p>
        </p:txBody>
      </p:sp>
      <p:sp>
        <p:nvSpPr>
          <p:cNvPr id="8" name="Rectangle 2">
            <a:extLst>
              <a:ext uri="{FF2B5EF4-FFF2-40B4-BE49-F238E27FC236}">
                <a16:creationId xmlns:a16="http://schemas.microsoft.com/office/drawing/2014/main" id="{C56A6E68-8521-86C7-26F5-257848B53250}"/>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a:extLst>
              <a:ext uri="{FF2B5EF4-FFF2-40B4-BE49-F238E27FC236}">
                <a16:creationId xmlns:a16="http://schemas.microsoft.com/office/drawing/2014/main" id="{02495913-E623-44C4-BC53-2E0A14F98FAF}"/>
              </a:ext>
            </a:extLst>
          </p:cNvPr>
          <p:cNvGraphicFramePr>
            <a:graphicFrameLocks noGrp="1"/>
          </p:cNvGraphicFramePr>
          <p:nvPr>
            <p:extLst>
              <p:ext uri="{D42A27DB-BD31-4B8C-83A1-F6EECF244321}">
                <p14:modId xmlns:p14="http://schemas.microsoft.com/office/powerpoint/2010/main" val="2789908864"/>
              </p:ext>
            </p:extLst>
          </p:nvPr>
        </p:nvGraphicFramePr>
        <p:xfrm>
          <a:off x="425237" y="2380778"/>
          <a:ext cx="5915024" cy="2346960"/>
        </p:xfrm>
        <a:graphic>
          <a:graphicData uri="http://schemas.openxmlformats.org/drawingml/2006/table">
            <a:tbl>
              <a:tblPr/>
              <a:tblGrid>
                <a:gridCol w="2957512">
                  <a:extLst>
                    <a:ext uri="{9D8B030D-6E8A-4147-A177-3AD203B41FA5}">
                      <a16:colId xmlns:a16="http://schemas.microsoft.com/office/drawing/2014/main" val="1671615912"/>
                    </a:ext>
                  </a:extLst>
                </a:gridCol>
                <a:gridCol w="2957512">
                  <a:extLst>
                    <a:ext uri="{9D8B030D-6E8A-4147-A177-3AD203B41FA5}">
                      <a16:colId xmlns:a16="http://schemas.microsoft.com/office/drawing/2014/main" val="334205682"/>
                    </a:ext>
                  </a:extLst>
                </a:gridCol>
              </a:tblGrid>
              <a:tr h="297180">
                <a:tc>
                  <a:txBody>
                    <a:bodyPr/>
                    <a:lstStyle/>
                    <a:p>
                      <a:r>
                        <a:rPr lang="en-GB" sz="1600" dirty="0"/>
                        <a:t>Temperature (°C)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a:t>Absorbance (AU)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7641878"/>
                  </a:ext>
                </a:extLst>
              </a:tr>
              <a:tr h="297180">
                <a:tc>
                  <a:txBody>
                    <a:bodyPr/>
                    <a:lstStyle/>
                    <a:p>
                      <a:r>
                        <a:rPr lang="en-GB" sz="1600" dirty="0"/>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a:t>0.10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9958915"/>
                  </a:ext>
                </a:extLst>
              </a:tr>
              <a:tr h="297180">
                <a:tc>
                  <a:txBody>
                    <a:bodyPr/>
                    <a:lstStyle/>
                    <a:p>
                      <a:r>
                        <a:rPr lang="en-GB" sz="1600" dirty="0"/>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a:t>0.15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6762910"/>
                  </a:ext>
                </a:extLst>
              </a:tr>
              <a:tr h="297180">
                <a:tc>
                  <a:txBody>
                    <a:bodyPr/>
                    <a:lstStyle/>
                    <a:p>
                      <a:r>
                        <a:rPr lang="en-GB" sz="1600"/>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a:t>0.30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833607"/>
                  </a:ext>
                </a:extLst>
              </a:tr>
              <a:tr h="297180">
                <a:tc>
                  <a:txBody>
                    <a:bodyPr/>
                    <a:lstStyle/>
                    <a:p>
                      <a:r>
                        <a:rPr lang="en-GB" sz="1600"/>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0.65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972471"/>
                  </a:ext>
                </a:extLst>
              </a:tr>
              <a:tr h="297180">
                <a:tc>
                  <a:txBody>
                    <a:bodyPr/>
                    <a:lstStyle/>
                    <a:p>
                      <a:r>
                        <a:rPr lang="en-GB" sz="1600"/>
                        <a:t>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a:t>1.20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6484578"/>
                  </a:ext>
                </a:extLst>
              </a:tr>
              <a:tr h="297180">
                <a:tc>
                  <a:txBody>
                    <a:bodyPr/>
                    <a:lstStyle/>
                    <a:p>
                      <a:r>
                        <a:rPr lang="en-GB" sz="1600"/>
                        <a:t>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1.25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489581"/>
                  </a:ext>
                </a:extLst>
              </a:tr>
            </a:tbl>
          </a:graphicData>
        </a:graphic>
      </p:graphicFrame>
      <p:sp>
        <p:nvSpPr>
          <p:cNvPr id="3" name="TextBox 2">
            <a:extLst>
              <a:ext uri="{FF2B5EF4-FFF2-40B4-BE49-F238E27FC236}">
                <a16:creationId xmlns:a16="http://schemas.microsoft.com/office/drawing/2014/main" id="{957E32D6-1DD7-719E-5AC6-B97034CA3EB2}"/>
              </a:ext>
            </a:extLst>
          </p:cNvPr>
          <p:cNvSpPr txBox="1"/>
          <p:nvPr/>
        </p:nvSpPr>
        <p:spPr>
          <a:xfrm rot="16200000">
            <a:off x="-719050" y="6539522"/>
            <a:ext cx="2685179" cy="584775"/>
          </a:xfrm>
          <a:prstGeom prst="rect">
            <a:avLst/>
          </a:prstGeom>
          <a:solidFill>
            <a:srgbClr val="F79646">
              <a:lumMod val="40000"/>
              <a:lumOff val="60000"/>
            </a:srgbClr>
          </a:solidFill>
          <a:ln w="3810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Answer</a:t>
            </a:r>
            <a:endParaRPr kumimoji="0" lang="en-GB" sz="2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1A5FD74-B236-2E1A-7E6A-E6CECE4ECDE7}"/>
              </a:ext>
            </a:extLst>
          </p:cNvPr>
          <p:cNvSpPr txBox="1"/>
          <p:nvPr/>
        </p:nvSpPr>
        <p:spPr>
          <a:xfrm>
            <a:off x="967936" y="5489320"/>
            <a:ext cx="5585667" cy="286232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1" name="TextBox 10">
            <a:hlinkClick r:id="rId3"/>
            <a:extLst>
              <a:ext uri="{FF2B5EF4-FFF2-40B4-BE49-F238E27FC236}">
                <a16:creationId xmlns:a16="http://schemas.microsoft.com/office/drawing/2014/main" id="{1E922EB9-F7EE-6E25-398C-EFC3E037E768}"/>
              </a:ext>
            </a:extLst>
          </p:cNvPr>
          <p:cNvSpPr txBox="1"/>
          <p:nvPr/>
        </p:nvSpPr>
        <p:spPr>
          <a:xfrm>
            <a:off x="356406" y="8324463"/>
            <a:ext cx="4897982" cy="46719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Link to video</a:t>
            </a:r>
            <a:endPar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B7AE0A3D-2B1D-7833-44AA-3946C597F2AF}"/>
              </a:ext>
            </a:extLst>
          </p:cNvPr>
          <p:cNvPicPr>
            <a:picLocks noChangeAspect="1"/>
          </p:cNvPicPr>
          <p:nvPr/>
        </p:nvPicPr>
        <p:blipFill>
          <a:blip r:embed="rId4"/>
          <a:stretch>
            <a:fillRect/>
          </a:stretch>
        </p:blipFill>
        <p:spPr>
          <a:xfrm>
            <a:off x="5306397" y="7610198"/>
            <a:ext cx="1300127" cy="1295905"/>
          </a:xfrm>
          <a:prstGeom prst="rect">
            <a:avLst/>
          </a:prstGeom>
        </p:spPr>
      </p:pic>
    </p:spTree>
    <p:custDataLst>
      <p:tags r:id="rId1"/>
    </p:custDataLst>
    <p:extLst>
      <p:ext uri="{BB962C8B-B14F-4D97-AF65-F5344CB8AC3E}">
        <p14:creationId xmlns:p14="http://schemas.microsoft.com/office/powerpoint/2010/main" val="3403642602"/>
      </p:ext>
    </p:extLst>
  </p:cSld>
  <p:clrMapOvr>
    <a:masterClrMapping/>
  </p:clrMapOvr>
  <mc:AlternateContent xmlns:mc="http://schemas.openxmlformats.org/markup-compatibility/2006" xmlns:p14="http://schemas.microsoft.com/office/powerpoint/2010/main">
    <mc:Choice Requires="p14">
      <p:transition spd="slow" p14:dur="2000" advTm="44665"/>
    </mc:Choice>
    <mc:Fallback xmlns="">
      <p:transition spd="slow" advTm="446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2|4.4|8.2|7.4"/>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13411</TotalTime>
  <Words>82</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D Chalk</dc:creator>
  <cp:lastModifiedBy>Chalky Chalk</cp:lastModifiedBy>
  <cp:revision>126</cp:revision>
  <dcterms:created xsi:type="dcterms:W3CDTF">2024-01-19T05:37:07Z</dcterms:created>
  <dcterms:modified xsi:type="dcterms:W3CDTF">2025-07-03T16:33:58Z</dcterms:modified>
</cp:coreProperties>
</file>