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4" d="100"/>
          <a:sy n="64" d="100"/>
        </p:scale>
        <p:origin x="1503" y="8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150491A-1CF6-4122-8D67-1D497AA1A31E}" type="datetimeFigureOut">
              <a:rPr lang="en-GB" smtClean="0"/>
              <a:t>09/07/2025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32436470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50491A-1CF6-4122-8D67-1D497AA1A31E}" type="datetimeFigureOut">
              <a:rPr lang="en-GB" smtClean="0"/>
              <a:t>09/07/2025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35571257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50491A-1CF6-4122-8D67-1D497AA1A31E}" type="datetimeFigureOut">
              <a:rPr lang="en-GB" smtClean="0"/>
              <a:t>09/07/2025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32506083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50491A-1CF6-4122-8D67-1D497AA1A31E}" type="datetimeFigureOut">
              <a:rPr lang="en-GB" smtClean="0"/>
              <a:t>09/07/2025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2970060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150491A-1CF6-4122-8D67-1D497AA1A31E}" type="datetimeFigureOut">
              <a:rPr lang="en-GB" smtClean="0"/>
              <a:t>09/07/2025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19653333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150491A-1CF6-4122-8D67-1D497AA1A31E}" type="datetimeFigureOut">
              <a:rPr lang="en-GB" smtClean="0"/>
              <a:t>09/07/2025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254598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150491A-1CF6-4122-8D67-1D497AA1A31E}" type="datetimeFigureOut">
              <a:rPr lang="en-GB" smtClean="0"/>
              <a:t>09/07/2025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2527720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150491A-1CF6-4122-8D67-1D497AA1A31E}" type="datetimeFigureOut">
              <a:rPr lang="en-GB" smtClean="0"/>
              <a:t>09/07/2025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3868542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50491A-1CF6-4122-8D67-1D497AA1A31E}" type="datetimeFigureOut">
              <a:rPr lang="en-GB" smtClean="0"/>
              <a:t>09/07/2025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4395317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C150491A-1CF6-4122-8D67-1D497AA1A31E}" type="datetimeFigureOut">
              <a:rPr lang="en-GB" smtClean="0"/>
              <a:t>09/07/2025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860062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C150491A-1CF6-4122-8D67-1D497AA1A31E}" type="datetimeFigureOut">
              <a:rPr lang="en-GB" smtClean="0"/>
              <a:t>09/07/2025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4230515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C150491A-1CF6-4122-8D67-1D497AA1A31E}" type="datetimeFigureOut">
              <a:rPr lang="en-GB" smtClean="0"/>
              <a:t>09/07/2025</a:t>
            </a:fld>
            <a:endParaRPr lang="en-GB"/>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398212AF-F8A0-4C1D-B892-7FB5C38F7849}" type="slidenum">
              <a:rPr lang="en-GB" smtClean="0"/>
              <a:t>‹#›</a:t>
            </a:fld>
            <a:endParaRPr lang="en-GB"/>
          </a:p>
        </p:txBody>
      </p:sp>
    </p:spTree>
    <p:extLst>
      <p:ext uri="{BB962C8B-B14F-4D97-AF65-F5344CB8AC3E}">
        <p14:creationId xmlns:p14="http://schemas.microsoft.com/office/powerpoint/2010/main" val="155529078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tags" Target="../tags/tag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B7F95F6-096D-48EC-13EC-04C57A5BA9A1}"/>
              </a:ext>
            </a:extLst>
          </p:cNvPr>
          <p:cNvSpPr/>
          <p:nvPr/>
        </p:nvSpPr>
        <p:spPr>
          <a:xfrm>
            <a:off x="204489" y="205891"/>
            <a:ext cx="6501112" cy="8774336"/>
          </a:xfrm>
          <a:prstGeom prst="rect">
            <a:avLst/>
          </a:prstGeom>
          <a:noFill/>
          <a:ln w="57150">
            <a:solidFill>
              <a:srgbClr val="00B0F0"/>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99F04D79-8F02-5CCD-1AD1-56B03B98564B}"/>
              </a:ext>
            </a:extLst>
          </p:cNvPr>
          <p:cNvSpPr txBox="1"/>
          <p:nvPr/>
        </p:nvSpPr>
        <p:spPr>
          <a:xfrm>
            <a:off x="313899" y="346317"/>
            <a:ext cx="6209732" cy="367216"/>
          </a:xfrm>
          <a:prstGeom prst="rect">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2700000" scaled="1"/>
            <a:tileRect/>
          </a:gradFill>
          <a:ln w="28575">
            <a:solidFill>
              <a:srgbClr val="FF0000"/>
            </a:solidFill>
          </a:ln>
        </p:spPr>
        <p:txBody>
          <a:bodyPr wrap="square" rtlCol="0">
            <a:spAutoFit/>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n-GB" b="1" kern="0" dirty="0">
                <a:solidFill>
                  <a:prstClr val="black"/>
                </a:solidFill>
                <a:latin typeface="Arial" panose="020B0604020202020204" pitchFamily="34" charset="0"/>
                <a:ea typeface="Times New Roman" panose="02020603050405020304" pitchFamily="18" charset="0"/>
              </a:rPr>
              <a:t>Electrophoresis Errors </a:t>
            </a:r>
            <a:r>
              <a:rPr kumimoji="0" lang="en-GB" b="1" i="0" u="none" strike="noStrike" kern="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rPr>
              <a:t>Question</a:t>
            </a:r>
            <a:endParaRPr kumimoji="0" lang="en-GB" b="1" i="0" u="none" strike="noStrike" kern="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p:txBody>
      </p:sp>
      <p:sp>
        <p:nvSpPr>
          <p:cNvPr id="17" name="TextBox 16">
            <a:extLst>
              <a:ext uri="{FF2B5EF4-FFF2-40B4-BE49-F238E27FC236}">
                <a16:creationId xmlns:a16="http://schemas.microsoft.com/office/drawing/2014/main" id="{E2084D59-1CC2-47B3-040A-D3EA5A4DB419}"/>
              </a:ext>
            </a:extLst>
          </p:cNvPr>
          <p:cNvSpPr txBox="1"/>
          <p:nvPr/>
        </p:nvSpPr>
        <p:spPr>
          <a:xfrm>
            <a:off x="330272" y="749526"/>
            <a:ext cx="6137701" cy="2862322"/>
          </a:xfrm>
          <a:prstGeom prst="rect">
            <a:avLst/>
          </a:prstGeom>
          <a:noFill/>
        </p:spPr>
        <p:txBody>
          <a:bodyPr wrap="square">
            <a:spAutoFit/>
          </a:bodyPr>
          <a:lstStyle/>
          <a:p>
            <a:pPr>
              <a:buNone/>
            </a:pPr>
            <a:r>
              <a:rPr lang="en-GB" sz="2000" dirty="0"/>
              <a:t>A student is performing gel electrophoresis to separate DNA fragments. They prepare the gel using water instead of buffer, load too much DNA sample into each well, run the gel with electrodes connected the wrong way round, and stop the run after only 2 minutes.</a:t>
            </a:r>
          </a:p>
          <a:p>
            <a:pPr>
              <a:buNone/>
            </a:pPr>
            <a:endParaRPr lang="en-GB" sz="2000" dirty="0"/>
          </a:p>
          <a:p>
            <a:r>
              <a:rPr lang="en-GB" sz="2000" b="1" dirty="0"/>
              <a:t>Identify two major errors in the student’s method. For each, explain why it is incorrect and how it should be corrected.</a:t>
            </a:r>
            <a:endParaRPr lang="en-GB" sz="2000" dirty="0"/>
          </a:p>
        </p:txBody>
      </p:sp>
      <p:sp>
        <p:nvSpPr>
          <p:cNvPr id="8" name="Rectangle 2">
            <a:extLst>
              <a:ext uri="{FF2B5EF4-FFF2-40B4-BE49-F238E27FC236}">
                <a16:creationId xmlns:a16="http://schemas.microsoft.com/office/drawing/2014/main" id="{C56A6E68-8521-86C7-26F5-257848B53250}"/>
              </a:ext>
            </a:extLst>
          </p:cNvPr>
          <p:cNvSpPr>
            <a:spLocks noChangeArrowheads="1"/>
          </p:cNvSpPr>
          <p:nvPr/>
        </p:nvSpPr>
        <p:spPr bwMode="auto">
          <a:xfrm>
            <a:off x="0" y="-323165"/>
            <a:ext cx="26481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 name="TextBox 2">
            <a:extLst>
              <a:ext uri="{FF2B5EF4-FFF2-40B4-BE49-F238E27FC236}">
                <a16:creationId xmlns:a16="http://schemas.microsoft.com/office/drawing/2014/main" id="{E9DFCAFB-BCBB-EFDE-1653-111394DB713D}"/>
              </a:ext>
            </a:extLst>
          </p:cNvPr>
          <p:cNvSpPr txBox="1"/>
          <p:nvPr/>
        </p:nvSpPr>
        <p:spPr>
          <a:xfrm rot="16200000">
            <a:off x="-1824519" y="6213831"/>
            <a:ext cx="4827807" cy="584775"/>
          </a:xfrm>
          <a:prstGeom prst="rect">
            <a:avLst/>
          </a:prstGeom>
          <a:solidFill>
            <a:srgbClr val="F79646">
              <a:lumMod val="40000"/>
              <a:lumOff val="60000"/>
            </a:srgbClr>
          </a:solidFill>
          <a:ln w="38100">
            <a:solidFill>
              <a:srgbClr val="FF0000"/>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0" cap="none" spc="0" normalizeH="0" baseline="0" noProof="0" dirty="0">
                <a:ln>
                  <a:noFill/>
                </a:ln>
                <a:solidFill>
                  <a:sysClr val="windowText" lastClr="000000"/>
                </a:solidFill>
                <a:effectLst/>
                <a:uLnTx/>
                <a:uFillTx/>
                <a:latin typeface="Calibri" panose="020F0502020204030204"/>
                <a:ea typeface="+mn-ea"/>
                <a:cs typeface="+mn-cs"/>
              </a:rPr>
              <a:t>Answer</a:t>
            </a:r>
            <a:endParaRPr kumimoji="0" lang="en-GB" sz="2800" b="0" i="0" u="none" strike="noStrike" kern="0" cap="none" spc="0" normalizeH="0" baseline="0" noProof="0" dirty="0">
              <a:ln>
                <a:noFill/>
              </a:ln>
              <a:solidFill>
                <a:sysClr val="windowText" lastClr="000000"/>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7F05E4C1-7098-E5E7-8260-08A0BC93AA23}"/>
              </a:ext>
            </a:extLst>
          </p:cNvPr>
          <p:cNvSpPr txBox="1"/>
          <p:nvPr/>
        </p:nvSpPr>
        <p:spPr>
          <a:xfrm>
            <a:off x="831899" y="3919625"/>
            <a:ext cx="5923576" cy="4401205"/>
          </a:xfrm>
          <a:prstGeom prst="rect">
            <a:avLst/>
          </a:prstGeom>
          <a:noFill/>
        </p:spPr>
        <p:txBody>
          <a:bodyPr wrap="square">
            <a:spAutoFit/>
          </a:bodyPr>
          <a:lstStyle/>
          <a:p>
            <a:pPr algn="l">
              <a:spcBef>
                <a:spcPts val="1200"/>
              </a:spcBef>
              <a:spcAft>
                <a:spcPts val="0"/>
              </a:spcAft>
            </a:pPr>
            <a:r>
              <a:rPr lang="en-GB" sz="2000" b="0" i="0" dirty="0">
                <a:solidFill>
                  <a:srgbClr val="222222"/>
                </a:solidFill>
                <a:effectLst/>
                <a:highlight>
                  <a:srgbClr val="FFFFFF"/>
                </a:highlight>
                <a:latin typeface="Arial" panose="020B0604020202020204" pitchFamily="34" charset="0"/>
              </a:rPr>
              <a:t> 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
        <p:nvSpPr>
          <p:cNvPr id="7" name="Arrow: Right 6">
            <a:extLst>
              <a:ext uri="{FF2B5EF4-FFF2-40B4-BE49-F238E27FC236}">
                <a16:creationId xmlns:a16="http://schemas.microsoft.com/office/drawing/2014/main" id="{8A6A81CD-88EF-81DF-2863-92683E4F9E3B}"/>
              </a:ext>
            </a:extLst>
          </p:cNvPr>
          <p:cNvSpPr/>
          <p:nvPr/>
        </p:nvSpPr>
        <p:spPr>
          <a:xfrm>
            <a:off x="4914898" y="8366609"/>
            <a:ext cx="428625" cy="57150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a:extLst>
              <a:ext uri="{FF2B5EF4-FFF2-40B4-BE49-F238E27FC236}">
                <a16:creationId xmlns:a16="http://schemas.microsoft.com/office/drawing/2014/main" id="{5905FEAC-F117-01F6-A3C8-52D2F9E68AAE}"/>
              </a:ext>
            </a:extLst>
          </p:cNvPr>
          <p:cNvSpPr txBox="1"/>
          <p:nvPr/>
        </p:nvSpPr>
        <p:spPr>
          <a:xfrm>
            <a:off x="948659" y="8424533"/>
            <a:ext cx="4084043" cy="458780"/>
          </a:xfrm>
          <a:prstGeom prst="rect">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2700000" scaled="1"/>
            <a:tileRect/>
          </a:gradFill>
          <a:ln w="28575">
            <a:solidFill>
              <a:srgbClr val="FF0000"/>
            </a:solidFill>
          </a:ln>
        </p:spPr>
        <p:txBody>
          <a:bodyPr wrap="square" rtlCol="0">
            <a:spAutoFit/>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n-GB" sz="2400" b="1" kern="0" dirty="0">
                <a:solidFill>
                  <a:prstClr val="black"/>
                </a:solidFill>
                <a:latin typeface="Arial" panose="020B0604020202020204" pitchFamily="34" charset="0"/>
                <a:ea typeface="Times New Roman" panose="02020603050405020304" pitchFamily="18" charset="0"/>
              </a:rPr>
              <a:t>Video link</a:t>
            </a:r>
            <a:endParaRPr kumimoji="0" lang="en-GB" sz="2400" b="1" i="0" u="none" strike="noStrike" kern="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p:txBody>
      </p:sp>
      <p:pic>
        <p:nvPicPr>
          <p:cNvPr id="15" name="Picture 14">
            <a:extLst>
              <a:ext uri="{FF2B5EF4-FFF2-40B4-BE49-F238E27FC236}">
                <a16:creationId xmlns:a16="http://schemas.microsoft.com/office/drawing/2014/main" id="{5C63D049-F60D-9752-51D2-F4A9531B0815}"/>
              </a:ext>
            </a:extLst>
          </p:cNvPr>
          <p:cNvPicPr>
            <a:picLocks noChangeAspect="1"/>
          </p:cNvPicPr>
          <p:nvPr/>
        </p:nvPicPr>
        <p:blipFill>
          <a:blip r:embed="rId3"/>
          <a:stretch>
            <a:fillRect/>
          </a:stretch>
        </p:blipFill>
        <p:spPr>
          <a:xfrm>
            <a:off x="5418944" y="7660756"/>
            <a:ext cx="1206015" cy="1233877"/>
          </a:xfrm>
          <a:prstGeom prst="rect">
            <a:avLst/>
          </a:prstGeom>
        </p:spPr>
      </p:pic>
    </p:spTree>
    <p:custDataLst>
      <p:tags r:id="rId1"/>
    </p:custDataLst>
    <p:extLst>
      <p:ext uri="{BB962C8B-B14F-4D97-AF65-F5344CB8AC3E}">
        <p14:creationId xmlns:p14="http://schemas.microsoft.com/office/powerpoint/2010/main" val="3403642602"/>
      </p:ext>
    </p:extLst>
  </p:cSld>
  <p:clrMapOvr>
    <a:masterClrMapping/>
  </p:clrMapOvr>
  <mc:AlternateContent xmlns:mc="http://schemas.openxmlformats.org/markup-compatibility/2006" xmlns:p14="http://schemas.microsoft.com/office/powerpoint/2010/main">
    <mc:Choice Requires="p14">
      <p:transition spd="slow" p14:dur="2000" advTm="44665"/>
    </mc:Choice>
    <mc:Fallback xmlns="">
      <p:transition spd="slow" advTm="44665"/>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IMING" val="|9.2|4.4|8.2|7.4"/>
</p:tagLst>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15873</TotalTime>
  <Words>82</Words>
  <Application>Microsoft Office PowerPoint</Application>
  <PresentationFormat>On-screen Show (4:3)</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1_Office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 D Chalk</dc:creator>
  <cp:lastModifiedBy>Chalky Chalk</cp:lastModifiedBy>
  <cp:revision>157</cp:revision>
  <dcterms:created xsi:type="dcterms:W3CDTF">2024-01-19T05:37:07Z</dcterms:created>
  <dcterms:modified xsi:type="dcterms:W3CDTF">2025-07-09T17:50:57Z</dcterms:modified>
</cp:coreProperties>
</file>