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alky Chalk" initials="CC" lastIdx="1" clrIdx="0">
    <p:extLst>
      <p:ext uri="{19B8F6BF-5375-455C-9EA6-DF929625EA0E}">
        <p15:presenceInfo xmlns:p15="http://schemas.microsoft.com/office/powerpoint/2012/main" userId="53063a57c85153d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E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75" autoAdjust="0"/>
    <p:restoredTop sz="94660"/>
  </p:normalViewPr>
  <p:slideViewPr>
    <p:cSldViewPr snapToGrid="0">
      <p:cViewPr>
        <p:scale>
          <a:sx n="40" d="100"/>
          <a:sy n="40" d="100"/>
        </p:scale>
        <p:origin x="1608" y="3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92C7FF0-C4F9-40F3-BD5D-839173DE13DF}" type="datetimeFigureOut">
              <a:rPr lang="en-GB" smtClean="0"/>
              <a:t>11/06/2020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246C8D-F138-4C2A-B77C-7CDE081595B4}" type="slidenum">
              <a:rPr lang="en-GB" smtClean="0"/>
              <a:t>‹#›</a:t>
            </a:fld>
            <a:endParaRPr lang="en-GB"/>
          </a:p>
        </p:txBody>
      </p:sp>
    </p:spTree>
    <p:extLst>
      <p:ext uri="{BB962C8B-B14F-4D97-AF65-F5344CB8AC3E}">
        <p14:creationId xmlns:p14="http://schemas.microsoft.com/office/powerpoint/2010/main" val="1148407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2C7FF0-C4F9-40F3-BD5D-839173DE13DF}" type="datetimeFigureOut">
              <a:rPr lang="en-GB" smtClean="0"/>
              <a:t>11/06/2020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246C8D-F138-4C2A-B77C-7CDE081595B4}" type="slidenum">
              <a:rPr lang="en-GB" smtClean="0"/>
              <a:t>‹#›</a:t>
            </a:fld>
            <a:endParaRPr lang="en-GB"/>
          </a:p>
        </p:txBody>
      </p:sp>
    </p:spTree>
    <p:extLst>
      <p:ext uri="{BB962C8B-B14F-4D97-AF65-F5344CB8AC3E}">
        <p14:creationId xmlns:p14="http://schemas.microsoft.com/office/powerpoint/2010/main" val="1318661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2C7FF0-C4F9-40F3-BD5D-839173DE13DF}" type="datetimeFigureOut">
              <a:rPr lang="en-GB" smtClean="0"/>
              <a:t>11/06/2020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246C8D-F138-4C2A-B77C-7CDE081595B4}" type="slidenum">
              <a:rPr lang="en-GB" smtClean="0"/>
              <a:t>‹#›</a:t>
            </a:fld>
            <a:endParaRPr lang="en-GB"/>
          </a:p>
        </p:txBody>
      </p:sp>
    </p:spTree>
    <p:extLst>
      <p:ext uri="{BB962C8B-B14F-4D97-AF65-F5344CB8AC3E}">
        <p14:creationId xmlns:p14="http://schemas.microsoft.com/office/powerpoint/2010/main" val="567874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2C7FF0-C4F9-40F3-BD5D-839173DE13DF}" type="datetimeFigureOut">
              <a:rPr lang="en-GB" smtClean="0"/>
              <a:t>11/06/2020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246C8D-F138-4C2A-B77C-7CDE081595B4}" type="slidenum">
              <a:rPr lang="en-GB" smtClean="0"/>
              <a:t>‹#›</a:t>
            </a:fld>
            <a:endParaRPr lang="en-GB"/>
          </a:p>
        </p:txBody>
      </p:sp>
    </p:spTree>
    <p:extLst>
      <p:ext uri="{BB962C8B-B14F-4D97-AF65-F5344CB8AC3E}">
        <p14:creationId xmlns:p14="http://schemas.microsoft.com/office/powerpoint/2010/main" val="965146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2C7FF0-C4F9-40F3-BD5D-839173DE13DF}" type="datetimeFigureOut">
              <a:rPr lang="en-GB" smtClean="0"/>
              <a:t>11/06/2020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246C8D-F138-4C2A-B77C-7CDE081595B4}" type="slidenum">
              <a:rPr lang="en-GB" smtClean="0"/>
              <a:t>‹#›</a:t>
            </a:fld>
            <a:endParaRPr lang="en-GB"/>
          </a:p>
        </p:txBody>
      </p:sp>
    </p:spTree>
    <p:extLst>
      <p:ext uri="{BB962C8B-B14F-4D97-AF65-F5344CB8AC3E}">
        <p14:creationId xmlns:p14="http://schemas.microsoft.com/office/powerpoint/2010/main" val="958866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92C7FF0-C4F9-40F3-BD5D-839173DE13DF}" type="datetimeFigureOut">
              <a:rPr lang="en-GB" smtClean="0"/>
              <a:t>11/06/2020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E246C8D-F138-4C2A-B77C-7CDE081595B4}" type="slidenum">
              <a:rPr lang="en-GB" smtClean="0"/>
              <a:t>‹#›</a:t>
            </a:fld>
            <a:endParaRPr lang="en-GB"/>
          </a:p>
        </p:txBody>
      </p:sp>
    </p:spTree>
    <p:extLst>
      <p:ext uri="{BB962C8B-B14F-4D97-AF65-F5344CB8AC3E}">
        <p14:creationId xmlns:p14="http://schemas.microsoft.com/office/powerpoint/2010/main" val="46826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92C7FF0-C4F9-40F3-BD5D-839173DE13DF}" type="datetimeFigureOut">
              <a:rPr lang="en-GB" smtClean="0"/>
              <a:t>11/06/2020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E246C8D-F138-4C2A-B77C-7CDE081595B4}" type="slidenum">
              <a:rPr lang="en-GB" smtClean="0"/>
              <a:t>‹#›</a:t>
            </a:fld>
            <a:endParaRPr lang="en-GB"/>
          </a:p>
        </p:txBody>
      </p:sp>
    </p:spTree>
    <p:extLst>
      <p:ext uri="{BB962C8B-B14F-4D97-AF65-F5344CB8AC3E}">
        <p14:creationId xmlns:p14="http://schemas.microsoft.com/office/powerpoint/2010/main" val="4157151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92C7FF0-C4F9-40F3-BD5D-839173DE13DF}" type="datetimeFigureOut">
              <a:rPr lang="en-GB" smtClean="0"/>
              <a:t>11/06/2020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E246C8D-F138-4C2A-B77C-7CDE081595B4}" type="slidenum">
              <a:rPr lang="en-GB" smtClean="0"/>
              <a:t>‹#›</a:t>
            </a:fld>
            <a:endParaRPr lang="en-GB"/>
          </a:p>
        </p:txBody>
      </p:sp>
    </p:spTree>
    <p:extLst>
      <p:ext uri="{BB962C8B-B14F-4D97-AF65-F5344CB8AC3E}">
        <p14:creationId xmlns:p14="http://schemas.microsoft.com/office/powerpoint/2010/main" val="3939320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2C7FF0-C4F9-40F3-BD5D-839173DE13DF}" type="datetimeFigureOut">
              <a:rPr lang="en-GB" smtClean="0"/>
              <a:t>11/06/2020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E246C8D-F138-4C2A-B77C-7CDE081595B4}" type="slidenum">
              <a:rPr lang="en-GB" smtClean="0"/>
              <a:t>‹#›</a:t>
            </a:fld>
            <a:endParaRPr lang="en-GB"/>
          </a:p>
        </p:txBody>
      </p:sp>
    </p:spTree>
    <p:extLst>
      <p:ext uri="{BB962C8B-B14F-4D97-AF65-F5344CB8AC3E}">
        <p14:creationId xmlns:p14="http://schemas.microsoft.com/office/powerpoint/2010/main" val="2945759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92C7FF0-C4F9-40F3-BD5D-839173DE13DF}" type="datetimeFigureOut">
              <a:rPr lang="en-GB" smtClean="0"/>
              <a:t>11/06/2020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E246C8D-F138-4C2A-B77C-7CDE081595B4}" type="slidenum">
              <a:rPr lang="en-GB" smtClean="0"/>
              <a:t>‹#›</a:t>
            </a:fld>
            <a:endParaRPr lang="en-GB"/>
          </a:p>
        </p:txBody>
      </p:sp>
    </p:spTree>
    <p:extLst>
      <p:ext uri="{BB962C8B-B14F-4D97-AF65-F5344CB8AC3E}">
        <p14:creationId xmlns:p14="http://schemas.microsoft.com/office/powerpoint/2010/main" val="1364406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92C7FF0-C4F9-40F3-BD5D-839173DE13DF}" type="datetimeFigureOut">
              <a:rPr lang="en-GB" smtClean="0"/>
              <a:t>11/06/2020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E246C8D-F138-4C2A-B77C-7CDE081595B4}" type="slidenum">
              <a:rPr lang="en-GB" smtClean="0"/>
              <a:t>‹#›</a:t>
            </a:fld>
            <a:endParaRPr lang="en-GB"/>
          </a:p>
        </p:txBody>
      </p:sp>
    </p:spTree>
    <p:extLst>
      <p:ext uri="{BB962C8B-B14F-4D97-AF65-F5344CB8AC3E}">
        <p14:creationId xmlns:p14="http://schemas.microsoft.com/office/powerpoint/2010/main" val="650336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992C7FF0-C4F9-40F3-BD5D-839173DE13DF}" type="datetimeFigureOut">
              <a:rPr lang="en-GB" smtClean="0"/>
              <a:t>11/06/2020</a:t>
            </a:fld>
            <a:endParaRPr lang="en-GB"/>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FE246C8D-F138-4C2A-B77C-7CDE081595B4}" type="slidenum">
              <a:rPr lang="en-GB" smtClean="0"/>
              <a:t>‹#›</a:t>
            </a:fld>
            <a:endParaRPr lang="en-GB"/>
          </a:p>
        </p:txBody>
      </p:sp>
    </p:spTree>
    <p:extLst>
      <p:ext uri="{BB962C8B-B14F-4D97-AF65-F5344CB8AC3E}">
        <p14:creationId xmlns:p14="http://schemas.microsoft.com/office/powerpoint/2010/main" val="383752628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3.wdp"/><Relationship Id="rId13"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4.png"/><Relationship Id="rId12" Type="http://schemas.microsoft.com/office/2007/relationships/hdphoto" Target="../media/hdphoto5.wdp"/><Relationship Id="rId2" Type="http://schemas.openxmlformats.org/officeDocument/2006/relationships/image" Target="../media/image1.png"/><Relationship Id="rId16" Type="http://schemas.microsoft.com/office/2007/relationships/hdphoto" Target="../media/hdphoto7.wdp"/><Relationship Id="rId1" Type="http://schemas.openxmlformats.org/officeDocument/2006/relationships/slideLayout" Target="../slideLayouts/slideLayout7.xml"/><Relationship Id="rId6" Type="http://schemas.microsoft.com/office/2007/relationships/hdphoto" Target="../media/hdphoto2.wdp"/><Relationship Id="rId11" Type="http://schemas.openxmlformats.org/officeDocument/2006/relationships/image" Target="../media/image6.png"/><Relationship Id="rId5" Type="http://schemas.openxmlformats.org/officeDocument/2006/relationships/image" Target="../media/image3.png"/><Relationship Id="rId15" Type="http://schemas.openxmlformats.org/officeDocument/2006/relationships/image" Target="../media/image8.png"/><Relationship Id="rId10" Type="http://schemas.microsoft.com/office/2007/relationships/hdphoto" Target="../media/hdphoto4.wdp"/><Relationship Id="rId4" Type="http://schemas.microsoft.com/office/2007/relationships/hdphoto" Target="../media/hdphoto1.wdp"/><Relationship Id="rId9" Type="http://schemas.openxmlformats.org/officeDocument/2006/relationships/image" Target="../media/image5.png"/><Relationship Id="rId14" Type="http://schemas.microsoft.com/office/2007/relationships/hdphoto" Target="../media/hdphoto6.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EBA776A-B181-44ED-B691-28A1E131A075}"/>
              </a:ext>
            </a:extLst>
          </p:cNvPr>
          <p:cNvPicPr>
            <a:picLocks noChangeAspect="1"/>
          </p:cNvPicPr>
          <p:nvPr/>
        </p:nvPicPr>
        <p:blipFill>
          <a:blip r:embed="rId2"/>
          <a:stretch>
            <a:fillRect/>
          </a:stretch>
        </p:blipFill>
        <p:spPr>
          <a:xfrm>
            <a:off x="-297" y="-396"/>
            <a:ext cx="6858297" cy="9144396"/>
          </a:xfrm>
          <a:prstGeom prst="rect">
            <a:avLst/>
          </a:prstGeom>
        </p:spPr>
      </p:pic>
      <p:sp>
        <p:nvSpPr>
          <p:cNvPr id="2" name="Hexagon 1">
            <a:extLst>
              <a:ext uri="{FF2B5EF4-FFF2-40B4-BE49-F238E27FC236}">
                <a16:creationId xmlns:a16="http://schemas.microsoft.com/office/drawing/2014/main" id="{0932B34E-0D0D-4B4F-9997-E20503A8683F}"/>
              </a:ext>
            </a:extLst>
          </p:cNvPr>
          <p:cNvSpPr/>
          <p:nvPr/>
        </p:nvSpPr>
        <p:spPr>
          <a:xfrm rot="5400000">
            <a:off x="2501649" y="-571175"/>
            <a:ext cx="2711886" cy="2498941"/>
          </a:xfrm>
          <a:prstGeom prst="hexagon">
            <a:avLst/>
          </a:prstGeom>
          <a:solidFill>
            <a:schemeClr val="accent4">
              <a:lumMod val="40000"/>
              <a:lumOff val="60000"/>
            </a:schemeClr>
          </a:solid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Hexagon 5">
            <a:extLst>
              <a:ext uri="{FF2B5EF4-FFF2-40B4-BE49-F238E27FC236}">
                <a16:creationId xmlns:a16="http://schemas.microsoft.com/office/drawing/2014/main" id="{146D0C9A-9362-4A7D-B634-84657405EE22}"/>
              </a:ext>
            </a:extLst>
          </p:cNvPr>
          <p:cNvSpPr/>
          <p:nvPr/>
        </p:nvSpPr>
        <p:spPr>
          <a:xfrm rot="5400000">
            <a:off x="2448714" y="7634555"/>
            <a:ext cx="2711886" cy="2498941"/>
          </a:xfrm>
          <a:prstGeom prst="hexagon">
            <a:avLst/>
          </a:prstGeom>
          <a:solidFill>
            <a:schemeClr val="accent4">
              <a:lumMod val="40000"/>
              <a:lumOff val="60000"/>
            </a:schemeClr>
          </a:solid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Hexagon 6">
            <a:extLst>
              <a:ext uri="{FF2B5EF4-FFF2-40B4-BE49-F238E27FC236}">
                <a16:creationId xmlns:a16="http://schemas.microsoft.com/office/drawing/2014/main" id="{5508F5D3-AAC0-4E29-9B0A-1DA43EC5F012}"/>
              </a:ext>
            </a:extLst>
          </p:cNvPr>
          <p:cNvSpPr/>
          <p:nvPr/>
        </p:nvSpPr>
        <p:spPr>
          <a:xfrm rot="5400000">
            <a:off x="-92560" y="-591960"/>
            <a:ext cx="2711886" cy="2569301"/>
          </a:xfrm>
          <a:prstGeom prst="hexagon">
            <a:avLst/>
          </a:prstGeom>
          <a:solidFill>
            <a:schemeClr val="accent4">
              <a:lumMod val="40000"/>
              <a:lumOff val="60000"/>
            </a:schemeClr>
          </a:solid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Hexagon 34">
            <a:extLst>
              <a:ext uri="{FF2B5EF4-FFF2-40B4-BE49-F238E27FC236}">
                <a16:creationId xmlns:a16="http://schemas.microsoft.com/office/drawing/2014/main" id="{6E79D123-6A17-435A-81E3-E585BA4E2CC1}"/>
              </a:ext>
            </a:extLst>
          </p:cNvPr>
          <p:cNvSpPr/>
          <p:nvPr/>
        </p:nvSpPr>
        <p:spPr>
          <a:xfrm rot="5400000">
            <a:off x="5052862" y="-580871"/>
            <a:ext cx="2711886" cy="2498941"/>
          </a:xfrm>
          <a:prstGeom prst="hexagon">
            <a:avLst/>
          </a:prstGeom>
          <a:solidFill>
            <a:schemeClr val="accent4">
              <a:lumMod val="40000"/>
              <a:lumOff val="60000"/>
            </a:schemeClr>
          </a:solid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a:extLst>
              <a:ext uri="{FF2B5EF4-FFF2-40B4-BE49-F238E27FC236}">
                <a16:creationId xmlns:a16="http://schemas.microsoft.com/office/drawing/2014/main" id="{648F9439-0EBE-47D6-B925-DDE2E7EECB2B}"/>
              </a:ext>
            </a:extLst>
          </p:cNvPr>
          <p:cNvSpPr/>
          <p:nvPr/>
        </p:nvSpPr>
        <p:spPr>
          <a:xfrm>
            <a:off x="14528" y="-62129"/>
            <a:ext cx="6892860" cy="1323439"/>
          </a:xfrm>
          <a:prstGeom prst="rect">
            <a:avLst/>
          </a:prstGeom>
          <a:solidFill>
            <a:srgbClr val="FFE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a:extLst>
              <a:ext uri="{FF2B5EF4-FFF2-40B4-BE49-F238E27FC236}">
                <a16:creationId xmlns:a16="http://schemas.microsoft.com/office/drawing/2014/main" id="{80F7658C-3DC2-4E27-BFC7-8B2D50541EFA}"/>
              </a:ext>
            </a:extLst>
          </p:cNvPr>
          <p:cNvSpPr txBox="1"/>
          <p:nvPr/>
        </p:nvSpPr>
        <p:spPr>
          <a:xfrm>
            <a:off x="2681949" y="87418"/>
            <a:ext cx="4130907" cy="1323439"/>
          </a:xfrm>
          <a:prstGeom prst="rect">
            <a:avLst/>
          </a:prstGeom>
          <a:noFill/>
        </p:spPr>
        <p:txBody>
          <a:bodyPr wrap="square" rtlCol="0">
            <a:spAutoFit/>
          </a:bodyPr>
          <a:lstStyle/>
          <a:p>
            <a:pPr algn="just"/>
            <a:r>
              <a:rPr lang="en-GB" sz="1600" b="1" dirty="0"/>
              <a:t>Bees are incredibly important to the world because they carry out pollination.  Design a small habitat for bees to live in.  Some areas of information you might want to include are shown below</a:t>
            </a:r>
          </a:p>
        </p:txBody>
      </p:sp>
      <p:sp>
        <p:nvSpPr>
          <p:cNvPr id="37" name="Hexagon 36">
            <a:extLst>
              <a:ext uri="{FF2B5EF4-FFF2-40B4-BE49-F238E27FC236}">
                <a16:creationId xmlns:a16="http://schemas.microsoft.com/office/drawing/2014/main" id="{C5AF16B2-5BEC-4F80-A911-EBE60806EEEF}"/>
              </a:ext>
            </a:extLst>
          </p:cNvPr>
          <p:cNvSpPr/>
          <p:nvPr/>
        </p:nvSpPr>
        <p:spPr>
          <a:xfrm rot="5400000">
            <a:off x="1189522" y="1479205"/>
            <a:ext cx="2711886" cy="2498941"/>
          </a:xfrm>
          <a:prstGeom prst="hexagon">
            <a:avLst/>
          </a:prstGeom>
          <a:solidFill>
            <a:schemeClr val="accent4">
              <a:lumMod val="40000"/>
              <a:lumOff val="60000"/>
            </a:schemeClr>
          </a:solid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extBox 21">
            <a:extLst>
              <a:ext uri="{FF2B5EF4-FFF2-40B4-BE49-F238E27FC236}">
                <a16:creationId xmlns:a16="http://schemas.microsoft.com/office/drawing/2014/main" id="{1E54EAF8-CA73-440B-99EA-5D3C2D736E20}"/>
              </a:ext>
            </a:extLst>
          </p:cNvPr>
          <p:cNvSpPr txBox="1"/>
          <p:nvPr/>
        </p:nvSpPr>
        <p:spPr>
          <a:xfrm>
            <a:off x="1593933" y="1681118"/>
            <a:ext cx="1929008" cy="584775"/>
          </a:xfrm>
          <a:prstGeom prst="rect">
            <a:avLst/>
          </a:prstGeom>
          <a:noFill/>
        </p:spPr>
        <p:txBody>
          <a:bodyPr wrap="square" rtlCol="0">
            <a:spAutoFit/>
          </a:bodyPr>
          <a:lstStyle/>
          <a:p>
            <a:pPr algn="ctr"/>
            <a:r>
              <a:rPr lang="en-GB" sz="1600" b="1" dirty="0">
                <a:solidFill>
                  <a:srgbClr val="FF0000"/>
                </a:solidFill>
              </a:rPr>
              <a:t>How pollination is carried out by bees</a:t>
            </a:r>
          </a:p>
        </p:txBody>
      </p:sp>
      <p:sp>
        <p:nvSpPr>
          <p:cNvPr id="5" name="Hexagon 4">
            <a:extLst>
              <a:ext uri="{FF2B5EF4-FFF2-40B4-BE49-F238E27FC236}">
                <a16:creationId xmlns:a16="http://schemas.microsoft.com/office/drawing/2014/main" id="{93A4D5A3-108A-43DD-A21C-7DE6500A976C}"/>
              </a:ext>
            </a:extLst>
          </p:cNvPr>
          <p:cNvSpPr/>
          <p:nvPr/>
        </p:nvSpPr>
        <p:spPr>
          <a:xfrm rot="5400000">
            <a:off x="-78498" y="7657850"/>
            <a:ext cx="2711886" cy="2498941"/>
          </a:xfrm>
          <a:prstGeom prst="hexagon">
            <a:avLst/>
          </a:prstGeom>
          <a:solidFill>
            <a:schemeClr val="accent4">
              <a:lumMod val="40000"/>
              <a:lumOff val="60000"/>
            </a:schemeClr>
          </a:solid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Hexagon 19">
            <a:extLst>
              <a:ext uri="{FF2B5EF4-FFF2-40B4-BE49-F238E27FC236}">
                <a16:creationId xmlns:a16="http://schemas.microsoft.com/office/drawing/2014/main" id="{BBB13987-598B-4503-ACB7-26075E22E5DA}"/>
              </a:ext>
            </a:extLst>
          </p:cNvPr>
          <p:cNvSpPr/>
          <p:nvPr/>
        </p:nvSpPr>
        <p:spPr>
          <a:xfrm rot="5400000">
            <a:off x="3741819" y="1479206"/>
            <a:ext cx="2711886" cy="2498941"/>
          </a:xfrm>
          <a:prstGeom prst="hexagon">
            <a:avLst/>
          </a:prstGeom>
          <a:solidFill>
            <a:schemeClr val="accent4">
              <a:lumMod val="40000"/>
              <a:lumOff val="60000"/>
            </a:schemeClr>
          </a:solid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Rectangle 46">
            <a:extLst>
              <a:ext uri="{FF2B5EF4-FFF2-40B4-BE49-F238E27FC236}">
                <a16:creationId xmlns:a16="http://schemas.microsoft.com/office/drawing/2014/main" id="{C6284F49-00E5-41F0-88C9-EE6D35D3FC29}"/>
              </a:ext>
            </a:extLst>
          </p:cNvPr>
          <p:cNvSpPr/>
          <p:nvPr/>
        </p:nvSpPr>
        <p:spPr>
          <a:xfrm rot="1274113" flipH="1">
            <a:off x="6299302" y="2382870"/>
            <a:ext cx="483166" cy="1783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0" name="Picture 49">
            <a:extLst>
              <a:ext uri="{FF2B5EF4-FFF2-40B4-BE49-F238E27FC236}">
                <a16:creationId xmlns:a16="http://schemas.microsoft.com/office/drawing/2014/main" id="{ACED12D7-3BEC-42F1-B83A-D35BFC647B02}"/>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Lst>
          </a:blip>
          <a:stretch>
            <a:fillRect/>
          </a:stretch>
        </p:blipFill>
        <p:spPr>
          <a:xfrm rot="5400000">
            <a:off x="4569534" y="4829617"/>
            <a:ext cx="3158002" cy="2670279"/>
          </a:xfrm>
          <a:prstGeom prst="rect">
            <a:avLst/>
          </a:prstGeom>
        </p:spPr>
      </p:pic>
      <p:pic>
        <p:nvPicPr>
          <p:cNvPr id="56" name="Picture 55">
            <a:extLst>
              <a:ext uri="{FF2B5EF4-FFF2-40B4-BE49-F238E27FC236}">
                <a16:creationId xmlns:a16="http://schemas.microsoft.com/office/drawing/2014/main" id="{2568C7F9-5CEE-45E1-9043-DD4A3EAB5591}"/>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Lst>
          </a:blip>
          <a:stretch>
            <a:fillRect/>
          </a:stretch>
        </p:blipFill>
        <p:spPr>
          <a:xfrm rot="5400000">
            <a:off x="3183567" y="4763619"/>
            <a:ext cx="3158002" cy="2670279"/>
          </a:xfrm>
          <a:prstGeom prst="rect">
            <a:avLst/>
          </a:prstGeom>
        </p:spPr>
      </p:pic>
      <p:sp>
        <p:nvSpPr>
          <p:cNvPr id="23" name="Hexagon 22">
            <a:extLst>
              <a:ext uri="{FF2B5EF4-FFF2-40B4-BE49-F238E27FC236}">
                <a16:creationId xmlns:a16="http://schemas.microsoft.com/office/drawing/2014/main" id="{0C16A4CC-BCE0-473F-82E3-B544AD4DAF91}"/>
              </a:ext>
            </a:extLst>
          </p:cNvPr>
          <p:cNvSpPr/>
          <p:nvPr/>
        </p:nvSpPr>
        <p:spPr>
          <a:xfrm rot="5400000">
            <a:off x="4927733" y="3580067"/>
            <a:ext cx="2711886" cy="2498941"/>
          </a:xfrm>
          <a:prstGeom prst="hexagon">
            <a:avLst/>
          </a:prstGeom>
          <a:solidFill>
            <a:schemeClr val="accent4">
              <a:lumMod val="40000"/>
              <a:lumOff val="60000"/>
            </a:schemeClr>
          </a:solid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4" name="Picture 63">
            <a:extLst>
              <a:ext uri="{FF2B5EF4-FFF2-40B4-BE49-F238E27FC236}">
                <a16:creationId xmlns:a16="http://schemas.microsoft.com/office/drawing/2014/main" id="{14B24151-3F62-401A-AE19-A12BB9387814}"/>
              </a:ext>
            </a:extLst>
          </p:cNvPr>
          <p:cNvPicPr>
            <a:picLocks noChangeAspect="1"/>
          </p:cNvPicPr>
          <p:nvPr/>
        </p:nvPicPr>
        <p:blipFill>
          <a:blip r:embed="rId5">
            <a:extLst>
              <a:ext uri="{BEBA8EAE-BF5A-486C-A8C5-ECC9F3942E4B}">
                <a14:imgProps xmlns:a14="http://schemas.microsoft.com/office/drawing/2010/main">
                  <a14:imgLayer r:embed="rId6">
                    <a14:imgEffect>
                      <a14:backgroundRemoval t="9799" b="100000" l="9799" r="89950"/>
                    </a14:imgEffect>
                  </a14:imgLayer>
                </a14:imgProps>
              </a:ext>
              <a:ext uri="{28A0092B-C50C-407E-A947-70E740481C1C}">
                <a14:useLocalDpi xmlns:a14="http://schemas.microsoft.com/office/drawing/2010/main" val="0"/>
              </a:ext>
            </a:extLst>
          </a:blip>
          <a:stretch>
            <a:fillRect/>
          </a:stretch>
        </p:blipFill>
        <p:spPr>
          <a:xfrm rot="414053" flipH="1">
            <a:off x="-1177368" y="148048"/>
            <a:ext cx="3336074" cy="3723875"/>
          </a:xfrm>
          <a:prstGeom prst="rect">
            <a:avLst/>
          </a:prstGeom>
        </p:spPr>
      </p:pic>
      <p:sp>
        <p:nvSpPr>
          <p:cNvPr id="28" name="Hexagon 27">
            <a:extLst>
              <a:ext uri="{FF2B5EF4-FFF2-40B4-BE49-F238E27FC236}">
                <a16:creationId xmlns:a16="http://schemas.microsoft.com/office/drawing/2014/main" id="{9D882FA6-B161-4C93-B2EC-E0CF1C71E856}"/>
              </a:ext>
            </a:extLst>
          </p:cNvPr>
          <p:cNvSpPr/>
          <p:nvPr/>
        </p:nvSpPr>
        <p:spPr>
          <a:xfrm rot="5400000">
            <a:off x="1159402" y="5533694"/>
            <a:ext cx="2711886" cy="2498941"/>
          </a:xfrm>
          <a:prstGeom prst="hexagon">
            <a:avLst/>
          </a:prstGeom>
          <a:solidFill>
            <a:schemeClr val="accent4">
              <a:lumMod val="40000"/>
              <a:lumOff val="60000"/>
            </a:schemeClr>
          </a:solid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8243F207-0F69-4ABB-AF0E-0E6FC7B1FD69}"/>
              </a:ext>
            </a:extLst>
          </p:cNvPr>
          <p:cNvSpPr txBox="1"/>
          <p:nvPr/>
        </p:nvSpPr>
        <p:spPr>
          <a:xfrm>
            <a:off x="175920" y="-141335"/>
            <a:ext cx="2499334" cy="1938992"/>
          </a:xfrm>
          <a:prstGeom prst="rect">
            <a:avLst/>
          </a:prstGeom>
          <a:noFill/>
        </p:spPr>
        <p:txBody>
          <a:bodyPr wrap="square" rtlCol="0">
            <a:spAutoFit/>
          </a:bodyPr>
          <a:lstStyle/>
          <a:p>
            <a:pPr algn="ctr"/>
            <a:r>
              <a:rPr lang="en-GB" sz="4000" b="1" dirty="0">
                <a:solidFill>
                  <a:srgbClr val="FF0000"/>
                </a:solidFill>
                <a:latin typeface="Comic Sans MS" panose="030F0702030302020204" pitchFamily="66" charset="0"/>
              </a:rPr>
              <a:t>Bee-aware of bees! </a:t>
            </a:r>
          </a:p>
        </p:txBody>
      </p:sp>
      <p:pic>
        <p:nvPicPr>
          <p:cNvPr id="1026" name="Picture 2" descr="Beehive Clipart Transparent - Honey Bee Hive Clip Art - 350x441 ...">
            <a:extLst>
              <a:ext uri="{FF2B5EF4-FFF2-40B4-BE49-F238E27FC236}">
                <a16:creationId xmlns:a16="http://schemas.microsoft.com/office/drawing/2014/main" id="{0398C5FA-9CB9-4D4A-8188-FE5D7F8B8BF6}"/>
              </a:ext>
            </a:extLst>
          </p:cNvPr>
          <p:cNvPicPr>
            <a:picLocks noChangeAspect="1" noChangeArrowheads="1"/>
          </p:cNvPicPr>
          <p:nvPr/>
        </p:nvPicPr>
        <p:blipFill rotWithShape="1">
          <a:blip r:embed="rId7">
            <a:extLst>
              <a:ext uri="{BEBA8EAE-BF5A-486C-A8C5-ECC9F3942E4B}">
                <a14:imgProps xmlns:a14="http://schemas.microsoft.com/office/drawing/2010/main">
                  <a14:imgLayer r:embed="rId8">
                    <a14:imgEffect>
                      <a14:backgroundRemoval t="0" b="100000" l="0" r="100000"/>
                    </a14:imgEffect>
                  </a14:imgLayer>
                </a14:imgProps>
              </a:ext>
              <a:ext uri="{28A0092B-C50C-407E-A947-70E740481C1C}">
                <a14:useLocalDpi xmlns:a14="http://schemas.microsoft.com/office/drawing/2010/main" val="0"/>
              </a:ext>
            </a:extLst>
          </a:blip>
          <a:srcRect l="27787" t="8084"/>
          <a:stretch/>
        </p:blipFill>
        <p:spPr bwMode="auto">
          <a:xfrm>
            <a:off x="4033066" y="5424126"/>
            <a:ext cx="6076856" cy="4828967"/>
          </a:xfrm>
          <a:prstGeom prst="rect">
            <a:avLst/>
          </a:prstGeom>
          <a:noFill/>
          <a:extLst>
            <a:ext uri="{909E8E84-426E-40DD-AFC4-6F175D3DCCD1}">
              <a14:hiddenFill xmlns:a14="http://schemas.microsoft.com/office/drawing/2010/main">
                <a:solidFill>
                  <a:srgbClr val="FFFFFF"/>
                </a:solidFill>
              </a14:hiddenFill>
            </a:ext>
          </a:extLst>
        </p:spPr>
      </p:pic>
      <p:pic>
        <p:nvPicPr>
          <p:cNvPr id="66" name="Picture 65">
            <a:extLst>
              <a:ext uri="{FF2B5EF4-FFF2-40B4-BE49-F238E27FC236}">
                <a16:creationId xmlns:a16="http://schemas.microsoft.com/office/drawing/2014/main" id="{77987FAC-4402-4E68-8979-52F04BDC0C25}"/>
              </a:ext>
            </a:extLst>
          </p:cNvPr>
          <p:cNvPicPr>
            <a:picLocks noChangeAspect="1"/>
          </p:cNvPicPr>
          <p:nvPr/>
        </p:nvPicPr>
        <p:blipFill>
          <a:blip r:embed="rId9">
            <a:extLst>
              <a:ext uri="{BEBA8EAE-BF5A-486C-A8C5-ECC9F3942E4B}">
                <a14:imgProps xmlns:a14="http://schemas.microsoft.com/office/drawing/2010/main">
                  <a14:imgLayer r:embed="rId10">
                    <a14:imgEffect>
                      <a14:backgroundRemoval t="503" b="99497" l="0" r="100000"/>
                    </a14:imgEffect>
                  </a14:imgLayer>
                </a14:imgProps>
              </a:ext>
              <a:ext uri="{28A0092B-C50C-407E-A947-70E740481C1C}">
                <a14:useLocalDpi xmlns:a14="http://schemas.microsoft.com/office/drawing/2010/main" val="0"/>
              </a:ext>
            </a:extLst>
          </a:blip>
          <a:stretch>
            <a:fillRect/>
          </a:stretch>
        </p:blipFill>
        <p:spPr>
          <a:xfrm rot="20404629" flipH="1">
            <a:off x="4471656" y="6514708"/>
            <a:ext cx="749516" cy="749516"/>
          </a:xfrm>
          <a:prstGeom prst="rect">
            <a:avLst/>
          </a:prstGeom>
        </p:spPr>
      </p:pic>
      <p:pic>
        <p:nvPicPr>
          <p:cNvPr id="67" name="Picture 66">
            <a:extLst>
              <a:ext uri="{FF2B5EF4-FFF2-40B4-BE49-F238E27FC236}">
                <a16:creationId xmlns:a16="http://schemas.microsoft.com/office/drawing/2014/main" id="{0C6C599A-7A48-4968-8FCF-6DF796EBFE48}"/>
              </a:ext>
            </a:extLst>
          </p:cNvPr>
          <p:cNvPicPr>
            <a:picLocks noChangeAspect="1"/>
          </p:cNvPicPr>
          <p:nvPr/>
        </p:nvPicPr>
        <p:blipFill>
          <a:blip r:embed="rId9">
            <a:extLst>
              <a:ext uri="{BEBA8EAE-BF5A-486C-A8C5-ECC9F3942E4B}">
                <a14:imgProps xmlns:a14="http://schemas.microsoft.com/office/drawing/2010/main">
                  <a14:imgLayer r:embed="rId10">
                    <a14:imgEffect>
                      <a14:backgroundRemoval t="503" b="99497" l="0" r="100000"/>
                    </a14:imgEffect>
                  </a14:imgLayer>
                </a14:imgProps>
              </a:ext>
              <a:ext uri="{28A0092B-C50C-407E-A947-70E740481C1C}">
                <a14:useLocalDpi xmlns:a14="http://schemas.microsoft.com/office/drawing/2010/main" val="0"/>
              </a:ext>
            </a:extLst>
          </a:blip>
          <a:stretch>
            <a:fillRect/>
          </a:stretch>
        </p:blipFill>
        <p:spPr>
          <a:xfrm rot="2025474">
            <a:off x="6345428" y="6185704"/>
            <a:ext cx="707695" cy="707695"/>
          </a:xfrm>
          <a:prstGeom prst="rect">
            <a:avLst/>
          </a:prstGeom>
        </p:spPr>
      </p:pic>
      <p:pic>
        <p:nvPicPr>
          <p:cNvPr id="68" name="Picture 67">
            <a:extLst>
              <a:ext uri="{FF2B5EF4-FFF2-40B4-BE49-F238E27FC236}">
                <a16:creationId xmlns:a16="http://schemas.microsoft.com/office/drawing/2014/main" id="{8D55AB5E-34FA-4294-95B7-2C1F14D14F4E}"/>
              </a:ext>
            </a:extLst>
          </p:cNvPr>
          <p:cNvPicPr>
            <a:picLocks noChangeAspect="1"/>
          </p:cNvPicPr>
          <p:nvPr/>
        </p:nvPicPr>
        <p:blipFill>
          <a:blip r:embed="rId9">
            <a:extLst>
              <a:ext uri="{BEBA8EAE-BF5A-486C-A8C5-ECC9F3942E4B}">
                <a14:imgProps xmlns:a14="http://schemas.microsoft.com/office/drawing/2010/main">
                  <a14:imgLayer r:embed="rId10">
                    <a14:imgEffect>
                      <a14:backgroundRemoval t="503" b="99497" l="0" r="100000"/>
                    </a14:imgEffect>
                  </a14:imgLayer>
                </a14:imgProps>
              </a:ext>
              <a:ext uri="{28A0092B-C50C-407E-A947-70E740481C1C}">
                <a14:useLocalDpi xmlns:a14="http://schemas.microsoft.com/office/drawing/2010/main" val="0"/>
              </a:ext>
            </a:extLst>
          </a:blip>
          <a:stretch>
            <a:fillRect/>
          </a:stretch>
        </p:blipFill>
        <p:spPr>
          <a:xfrm rot="21262123" flipH="1">
            <a:off x="4740731" y="7954881"/>
            <a:ext cx="749516" cy="749516"/>
          </a:xfrm>
          <a:prstGeom prst="rect">
            <a:avLst/>
          </a:prstGeom>
        </p:spPr>
      </p:pic>
      <p:pic>
        <p:nvPicPr>
          <p:cNvPr id="69" name="Picture 68">
            <a:extLst>
              <a:ext uri="{FF2B5EF4-FFF2-40B4-BE49-F238E27FC236}">
                <a16:creationId xmlns:a16="http://schemas.microsoft.com/office/drawing/2014/main" id="{E807B181-7DA1-47FF-A530-7BA9146E68B1}"/>
              </a:ext>
            </a:extLst>
          </p:cNvPr>
          <p:cNvPicPr>
            <a:picLocks noChangeAspect="1"/>
          </p:cNvPicPr>
          <p:nvPr/>
        </p:nvPicPr>
        <p:blipFill>
          <a:blip r:embed="rId9">
            <a:extLst>
              <a:ext uri="{BEBA8EAE-BF5A-486C-A8C5-ECC9F3942E4B}">
                <a14:imgProps xmlns:a14="http://schemas.microsoft.com/office/drawing/2010/main">
                  <a14:imgLayer r:embed="rId10">
                    <a14:imgEffect>
                      <a14:backgroundRemoval t="503" b="99497" l="0" r="100000"/>
                    </a14:imgEffect>
                  </a14:imgLayer>
                </a14:imgProps>
              </a:ext>
              <a:ext uri="{28A0092B-C50C-407E-A947-70E740481C1C}">
                <a14:useLocalDpi xmlns:a14="http://schemas.microsoft.com/office/drawing/2010/main" val="0"/>
              </a:ext>
            </a:extLst>
          </a:blip>
          <a:stretch>
            <a:fillRect/>
          </a:stretch>
        </p:blipFill>
        <p:spPr>
          <a:xfrm rot="754741" flipH="1">
            <a:off x="6321525" y="7554459"/>
            <a:ext cx="749516" cy="749516"/>
          </a:xfrm>
          <a:prstGeom prst="rect">
            <a:avLst/>
          </a:prstGeom>
        </p:spPr>
      </p:pic>
      <p:sp>
        <p:nvSpPr>
          <p:cNvPr id="70" name="Rectangle 69">
            <a:extLst>
              <a:ext uri="{FF2B5EF4-FFF2-40B4-BE49-F238E27FC236}">
                <a16:creationId xmlns:a16="http://schemas.microsoft.com/office/drawing/2014/main" id="{0F845BE1-C200-497B-9B6D-0F4851369621}"/>
              </a:ext>
            </a:extLst>
          </p:cNvPr>
          <p:cNvSpPr/>
          <p:nvPr/>
        </p:nvSpPr>
        <p:spPr>
          <a:xfrm>
            <a:off x="1282124" y="1909105"/>
            <a:ext cx="2498942" cy="1769715"/>
          </a:xfrm>
          <a:prstGeom prst="rect">
            <a:avLst/>
          </a:prstGeom>
        </p:spPr>
        <p:txBody>
          <a:bodyPr wrap="square">
            <a:spAutoFit/>
          </a:bodyPr>
          <a:lstStyle/>
          <a:p>
            <a:endParaRPr lang="en-US" dirty="0"/>
          </a:p>
          <a:p>
            <a:pPr algn="ctr"/>
            <a:r>
              <a:rPr lang="en-US" sz="1300" b="1" dirty="0"/>
              <a:t>Pollination is the act of transferring pollen grains from the male anther of a flower to the female stigma. The goal of every living organism, including plants, is to create offspring for the next generation</a:t>
            </a:r>
            <a:endParaRPr lang="en-GB" sz="1300" b="1" dirty="0"/>
          </a:p>
        </p:txBody>
      </p:sp>
      <p:sp>
        <p:nvSpPr>
          <p:cNvPr id="72" name="TextBox 71">
            <a:extLst>
              <a:ext uri="{FF2B5EF4-FFF2-40B4-BE49-F238E27FC236}">
                <a16:creationId xmlns:a16="http://schemas.microsoft.com/office/drawing/2014/main" id="{0254A7BE-E1BD-4767-ABCF-9E8D76A2D56B}"/>
              </a:ext>
            </a:extLst>
          </p:cNvPr>
          <p:cNvSpPr txBox="1"/>
          <p:nvPr/>
        </p:nvSpPr>
        <p:spPr>
          <a:xfrm>
            <a:off x="4458225" y="1611862"/>
            <a:ext cx="1402218" cy="584775"/>
          </a:xfrm>
          <a:prstGeom prst="rect">
            <a:avLst/>
          </a:prstGeom>
          <a:noFill/>
        </p:spPr>
        <p:txBody>
          <a:bodyPr wrap="square" rtlCol="0">
            <a:spAutoFit/>
          </a:bodyPr>
          <a:lstStyle/>
          <a:p>
            <a:pPr algn="ctr"/>
            <a:r>
              <a:rPr lang="en-GB" sz="1600" b="1" dirty="0">
                <a:solidFill>
                  <a:srgbClr val="FF0000"/>
                </a:solidFill>
              </a:rPr>
              <a:t>Types of bee in a hive</a:t>
            </a:r>
          </a:p>
        </p:txBody>
      </p:sp>
      <p:sp>
        <p:nvSpPr>
          <p:cNvPr id="73" name="Rectangle 72">
            <a:extLst>
              <a:ext uri="{FF2B5EF4-FFF2-40B4-BE49-F238E27FC236}">
                <a16:creationId xmlns:a16="http://schemas.microsoft.com/office/drawing/2014/main" id="{67C868ED-1624-4F00-BF24-C6B93B04A61F}"/>
              </a:ext>
            </a:extLst>
          </p:cNvPr>
          <p:cNvSpPr/>
          <p:nvPr/>
        </p:nvSpPr>
        <p:spPr>
          <a:xfrm>
            <a:off x="3890921" y="1788019"/>
            <a:ext cx="2400612" cy="2031325"/>
          </a:xfrm>
          <a:prstGeom prst="rect">
            <a:avLst/>
          </a:prstGeom>
        </p:spPr>
        <p:txBody>
          <a:bodyPr wrap="square">
            <a:spAutoFit/>
          </a:bodyPr>
          <a:lstStyle/>
          <a:p>
            <a:endParaRPr lang="en-US" dirty="0"/>
          </a:p>
          <a:p>
            <a:pPr algn="ctr"/>
            <a:r>
              <a:rPr lang="en-US" sz="1200" b="1" dirty="0"/>
              <a:t>There are three types of honey bees within a hive: the queen, the workers, and the drones. A queen bee is the only female bee in the hive that gets to reproduce. Worker bees are all female, and are all offspring of the queen. But there are males in the hive called drones</a:t>
            </a:r>
            <a:endParaRPr lang="en-GB" sz="1200" b="1" dirty="0"/>
          </a:p>
        </p:txBody>
      </p:sp>
      <p:pic>
        <p:nvPicPr>
          <p:cNvPr id="62" name="Picture 61">
            <a:extLst>
              <a:ext uri="{FF2B5EF4-FFF2-40B4-BE49-F238E27FC236}">
                <a16:creationId xmlns:a16="http://schemas.microsoft.com/office/drawing/2014/main" id="{6930C0E9-6BFD-4F0E-93DE-F6B3B300788A}"/>
              </a:ext>
            </a:extLst>
          </p:cNvPr>
          <p:cNvPicPr>
            <a:picLocks noChangeAspect="1"/>
          </p:cNvPicPr>
          <p:nvPr/>
        </p:nvPicPr>
        <p:blipFill>
          <a:blip r:embed="rId11">
            <a:extLst>
              <a:ext uri="{BEBA8EAE-BF5A-486C-A8C5-ECC9F3942E4B}">
                <a14:imgProps xmlns:a14="http://schemas.microsoft.com/office/drawing/2010/main">
                  <a14:imgLayer r:embed="rId12">
                    <a14:imgEffect>
                      <a14:backgroundRemoval t="0" b="100000" l="47990" r="100000"/>
                    </a14:imgEffect>
                  </a14:imgLayer>
                </a14:imgProps>
              </a:ext>
              <a:ext uri="{28A0092B-C50C-407E-A947-70E740481C1C}">
                <a14:useLocalDpi xmlns:a14="http://schemas.microsoft.com/office/drawing/2010/main" val="0"/>
              </a:ext>
            </a:extLst>
          </a:blip>
          <a:stretch>
            <a:fillRect/>
          </a:stretch>
        </p:blipFill>
        <p:spPr>
          <a:xfrm>
            <a:off x="4958412" y="1448113"/>
            <a:ext cx="1988317" cy="2230707"/>
          </a:xfrm>
          <a:prstGeom prst="rect">
            <a:avLst/>
          </a:prstGeom>
        </p:spPr>
      </p:pic>
      <p:sp>
        <p:nvSpPr>
          <p:cNvPr id="76" name="TextBox 75">
            <a:extLst>
              <a:ext uri="{FF2B5EF4-FFF2-40B4-BE49-F238E27FC236}">
                <a16:creationId xmlns:a16="http://schemas.microsoft.com/office/drawing/2014/main" id="{9D615433-0229-4018-990D-B442D774FE8A}"/>
              </a:ext>
            </a:extLst>
          </p:cNvPr>
          <p:cNvSpPr txBox="1"/>
          <p:nvPr/>
        </p:nvSpPr>
        <p:spPr>
          <a:xfrm>
            <a:off x="5479283" y="3613051"/>
            <a:ext cx="1660799" cy="584775"/>
          </a:xfrm>
          <a:prstGeom prst="rect">
            <a:avLst/>
          </a:prstGeom>
          <a:noFill/>
        </p:spPr>
        <p:txBody>
          <a:bodyPr wrap="square" rtlCol="0">
            <a:spAutoFit/>
          </a:bodyPr>
          <a:lstStyle/>
          <a:p>
            <a:pPr algn="ctr"/>
            <a:r>
              <a:rPr lang="en-GB" sz="1600" b="1" dirty="0">
                <a:solidFill>
                  <a:srgbClr val="FF0000"/>
                </a:solidFill>
              </a:rPr>
              <a:t>How bees ventilate the hive</a:t>
            </a:r>
          </a:p>
        </p:txBody>
      </p:sp>
      <p:sp>
        <p:nvSpPr>
          <p:cNvPr id="77" name="Rectangle 76">
            <a:extLst>
              <a:ext uri="{FF2B5EF4-FFF2-40B4-BE49-F238E27FC236}">
                <a16:creationId xmlns:a16="http://schemas.microsoft.com/office/drawing/2014/main" id="{F76366CC-DE6D-4CD7-9C2B-03D5C32195AA}"/>
              </a:ext>
            </a:extLst>
          </p:cNvPr>
          <p:cNvSpPr/>
          <p:nvPr/>
        </p:nvSpPr>
        <p:spPr>
          <a:xfrm>
            <a:off x="5027305" y="3802493"/>
            <a:ext cx="1880083" cy="1569660"/>
          </a:xfrm>
          <a:prstGeom prst="rect">
            <a:avLst/>
          </a:prstGeom>
        </p:spPr>
        <p:txBody>
          <a:bodyPr wrap="square">
            <a:spAutoFit/>
          </a:bodyPr>
          <a:lstStyle/>
          <a:p>
            <a:endParaRPr lang="en-US" dirty="0"/>
          </a:p>
          <a:p>
            <a:pPr algn="ctr"/>
            <a:r>
              <a:rPr lang="en-US" sz="1300" b="1" dirty="0"/>
              <a:t>In the summer bees will line up at the entrance of the hive and flap their wings furiously, to push around into the hive. </a:t>
            </a:r>
            <a:endParaRPr lang="en-GB" sz="1300" b="1" dirty="0"/>
          </a:p>
        </p:txBody>
      </p:sp>
      <p:sp>
        <p:nvSpPr>
          <p:cNvPr id="78" name="TextBox 77">
            <a:extLst>
              <a:ext uri="{FF2B5EF4-FFF2-40B4-BE49-F238E27FC236}">
                <a16:creationId xmlns:a16="http://schemas.microsoft.com/office/drawing/2014/main" id="{58B179A1-6ABA-4CD9-950A-BB7923426901}"/>
              </a:ext>
            </a:extLst>
          </p:cNvPr>
          <p:cNvSpPr txBox="1"/>
          <p:nvPr/>
        </p:nvSpPr>
        <p:spPr>
          <a:xfrm>
            <a:off x="2926065" y="7786509"/>
            <a:ext cx="1595834" cy="584775"/>
          </a:xfrm>
          <a:prstGeom prst="rect">
            <a:avLst/>
          </a:prstGeom>
          <a:noFill/>
        </p:spPr>
        <p:txBody>
          <a:bodyPr wrap="square" rtlCol="0">
            <a:spAutoFit/>
          </a:bodyPr>
          <a:lstStyle/>
          <a:p>
            <a:pPr algn="ctr"/>
            <a:r>
              <a:rPr lang="en-GB" sz="1600" b="1" dirty="0">
                <a:solidFill>
                  <a:srgbClr val="FF0000"/>
                </a:solidFill>
              </a:rPr>
              <a:t>How much sun do bees need?</a:t>
            </a:r>
          </a:p>
        </p:txBody>
      </p:sp>
      <p:sp>
        <p:nvSpPr>
          <p:cNvPr id="79" name="Rectangle 78">
            <a:extLst>
              <a:ext uri="{FF2B5EF4-FFF2-40B4-BE49-F238E27FC236}">
                <a16:creationId xmlns:a16="http://schemas.microsoft.com/office/drawing/2014/main" id="{0374A424-580D-4A9D-8391-64898218727D}"/>
              </a:ext>
            </a:extLst>
          </p:cNvPr>
          <p:cNvSpPr/>
          <p:nvPr/>
        </p:nvSpPr>
        <p:spPr>
          <a:xfrm>
            <a:off x="2649564" y="8293420"/>
            <a:ext cx="1991207" cy="830997"/>
          </a:xfrm>
          <a:prstGeom prst="rect">
            <a:avLst/>
          </a:prstGeom>
        </p:spPr>
        <p:txBody>
          <a:bodyPr wrap="square">
            <a:spAutoFit/>
          </a:bodyPr>
          <a:lstStyle/>
          <a:p>
            <a:pPr algn="ctr"/>
            <a:r>
              <a:rPr lang="en-US" sz="1200" b="1" dirty="0"/>
              <a:t>Bees seem to like the sun, not least of which is that it sends a message that the day is suitable for foraging. </a:t>
            </a:r>
            <a:endParaRPr lang="en-GB" sz="1200" b="1" dirty="0"/>
          </a:p>
        </p:txBody>
      </p:sp>
      <p:sp>
        <p:nvSpPr>
          <p:cNvPr id="80" name="TextBox 79">
            <a:extLst>
              <a:ext uri="{FF2B5EF4-FFF2-40B4-BE49-F238E27FC236}">
                <a16:creationId xmlns:a16="http://schemas.microsoft.com/office/drawing/2014/main" id="{AA3FBEAB-FD18-48C3-9227-D976E5A24772}"/>
              </a:ext>
            </a:extLst>
          </p:cNvPr>
          <p:cNvSpPr txBox="1"/>
          <p:nvPr/>
        </p:nvSpPr>
        <p:spPr>
          <a:xfrm>
            <a:off x="1529719" y="5685366"/>
            <a:ext cx="1929008" cy="338554"/>
          </a:xfrm>
          <a:prstGeom prst="rect">
            <a:avLst/>
          </a:prstGeom>
          <a:noFill/>
        </p:spPr>
        <p:txBody>
          <a:bodyPr wrap="square" rtlCol="0">
            <a:spAutoFit/>
          </a:bodyPr>
          <a:lstStyle/>
          <a:p>
            <a:pPr algn="ctr"/>
            <a:r>
              <a:rPr lang="en-GB" sz="1600" b="1" dirty="0">
                <a:solidFill>
                  <a:srgbClr val="FF0000"/>
                </a:solidFill>
              </a:rPr>
              <a:t>What bees eat</a:t>
            </a:r>
          </a:p>
        </p:txBody>
      </p:sp>
      <p:sp>
        <p:nvSpPr>
          <p:cNvPr id="81" name="Rectangle 80">
            <a:extLst>
              <a:ext uri="{FF2B5EF4-FFF2-40B4-BE49-F238E27FC236}">
                <a16:creationId xmlns:a16="http://schemas.microsoft.com/office/drawing/2014/main" id="{BD901D5E-5477-4B73-8600-2AABD439F760}"/>
              </a:ext>
            </a:extLst>
          </p:cNvPr>
          <p:cNvSpPr/>
          <p:nvPr/>
        </p:nvSpPr>
        <p:spPr>
          <a:xfrm>
            <a:off x="1446709" y="5942828"/>
            <a:ext cx="2190056" cy="1754326"/>
          </a:xfrm>
          <a:prstGeom prst="rect">
            <a:avLst/>
          </a:prstGeom>
        </p:spPr>
        <p:txBody>
          <a:bodyPr wrap="square">
            <a:spAutoFit/>
          </a:bodyPr>
          <a:lstStyle/>
          <a:p>
            <a:pPr algn="ctr"/>
            <a:r>
              <a:rPr lang="en-US" sz="1200" b="1" dirty="0"/>
              <a:t>Honey bees collect pollen &amp; nectar from a variety of flowering plants, including milkweed, dandelions, clover, goldenrod and a variety of fruit trees. Only workers forage for food, consuming as much nectar from each flower as they can.</a:t>
            </a:r>
            <a:endParaRPr lang="en-GB" sz="1050" b="1" dirty="0"/>
          </a:p>
        </p:txBody>
      </p:sp>
      <p:sp>
        <p:nvSpPr>
          <p:cNvPr id="82" name="TextBox 81">
            <a:extLst>
              <a:ext uri="{FF2B5EF4-FFF2-40B4-BE49-F238E27FC236}">
                <a16:creationId xmlns:a16="http://schemas.microsoft.com/office/drawing/2014/main" id="{C13FF8B7-0B29-4C40-BABD-69DB18AF8FFF}"/>
              </a:ext>
            </a:extLst>
          </p:cNvPr>
          <p:cNvSpPr txBox="1"/>
          <p:nvPr/>
        </p:nvSpPr>
        <p:spPr>
          <a:xfrm>
            <a:off x="340515" y="7785339"/>
            <a:ext cx="1929008" cy="338554"/>
          </a:xfrm>
          <a:prstGeom prst="rect">
            <a:avLst/>
          </a:prstGeom>
          <a:noFill/>
        </p:spPr>
        <p:txBody>
          <a:bodyPr wrap="square" rtlCol="0">
            <a:spAutoFit/>
          </a:bodyPr>
          <a:lstStyle/>
          <a:p>
            <a:pPr algn="ctr"/>
            <a:r>
              <a:rPr lang="en-GB" sz="1600" b="1" dirty="0">
                <a:solidFill>
                  <a:srgbClr val="FF0000"/>
                </a:solidFill>
              </a:rPr>
              <a:t>Bees &amp; Honey</a:t>
            </a:r>
          </a:p>
        </p:txBody>
      </p:sp>
      <p:sp>
        <p:nvSpPr>
          <p:cNvPr id="83" name="Rectangle 82">
            <a:extLst>
              <a:ext uri="{FF2B5EF4-FFF2-40B4-BE49-F238E27FC236}">
                <a16:creationId xmlns:a16="http://schemas.microsoft.com/office/drawing/2014/main" id="{AF9A99C0-4C79-4E76-BAEB-BB8F99C7A932}"/>
              </a:ext>
            </a:extLst>
          </p:cNvPr>
          <p:cNvSpPr/>
          <p:nvPr/>
        </p:nvSpPr>
        <p:spPr>
          <a:xfrm>
            <a:off x="32653" y="8055735"/>
            <a:ext cx="2498942" cy="1015663"/>
          </a:xfrm>
          <a:prstGeom prst="rect">
            <a:avLst/>
          </a:prstGeom>
        </p:spPr>
        <p:txBody>
          <a:bodyPr wrap="square">
            <a:spAutoFit/>
          </a:bodyPr>
          <a:lstStyle/>
          <a:p>
            <a:pPr algn="ctr"/>
            <a:r>
              <a:rPr lang="en-US" sz="1200" b="1" dirty="0"/>
              <a:t>The honeycomb forms the inside of the hive, like a food pantry. As it sits in the honeycomb cells, the water in the nectar dries out and the nectar gets thicker, becoming honey. </a:t>
            </a:r>
            <a:endParaRPr lang="en-GB" sz="1200" b="1" dirty="0"/>
          </a:p>
        </p:txBody>
      </p:sp>
      <p:pic>
        <p:nvPicPr>
          <p:cNvPr id="84" name="Picture 83">
            <a:extLst>
              <a:ext uri="{FF2B5EF4-FFF2-40B4-BE49-F238E27FC236}">
                <a16:creationId xmlns:a16="http://schemas.microsoft.com/office/drawing/2014/main" id="{E4E1CD08-D920-49CF-AFD1-51DC4C82AA8C}"/>
              </a:ext>
            </a:extLst>
          </p:cNvPr>
          <p:cNvPicPr>
            <a:picLocks noChangeAspect="1"/>
          </p:cNvPicPr>
          <p:nvPr/>
        </p:nvPicPr>
        <p:blipFill>
          <a:blip r:embed="rId13">
            <a:extLst>
              <a:ext uri="{BEBA8EAE-BF5A-486C-A8C5-ECC9F3942E4B}">
                <a14:imgProps xmlns:a14="http://schemas.microsoft.com/office/drawing/2010/main">
                  <a14:imgLayer r:embed="rId14">
                    <a14:imgEffect>
                      <a14:backgroundRemoval t="0" b="100000" l="30905" r="100000"/>
                    </a14:imgEffect>
                  </a14:imgLayer>
                </a14:imgProps>
              </a:ext>
              <a:ext uri="{28A0092B-C50C-407E-A947-70E740481C1C}">
                <a14:useLocalDpi xmlns:a14="http://schemas.microsoft.com/office/drawing/2010/main" val="0"/>
              </a:ext>
            </a:extLst>
          </a:blip>
          <a:stretch>
            <a:fillRect/>
          </a:stretch>
        </p:blipFill>
        <p:spPr>
          <a:xfrm flipH="1">
            <a:off x="17303" y="5942828"/>
            <a:ext cx="2321697" cy="2276255"/>
          </a:xfrm>
          <a:prstGeom prst="rect">
            <a:avLst/>
          </a:prstGeom>
        </p:spPr>
      </p:pic>
      <p:pic>
        <p:nvPicPr>
          <p:cNvPr id="38" name="Picture 37">
            <a:extLst>
              <a:ext uri="{FF2B5EF4-FFF2-40B4-BE49-F238E27FC236}">
                <a16:creationId xmlns:a16="http://schemas.microsoft.com/office/drawing/2014/main" id="{C2CFBB9A-8586-4569-9653-7749F3191E5B}"/>
              </a:ext>
            </a:extLst>
          </p:cNvPr>
          <p:cNvPicPr>
            <a:picLocks noChangeAspect="1"/>
          </p:cNvPicPr>
          <p:nvPr/>
        </p:nvPicPr>
        <p:blipFill>
          <a:blip r:embed="rId15">
            <a:extLst>
              <a:ext uri="{BEBA8EAE-BF5A-486C-A8C5-ECC9F3942E4B}">
                <a14:imgProps xmlns:a14="http://schemas.microsoft.com/office/drawing/2010/main">
                  <a14:imgLayer r:embed="rId16">
                    <a14:imgEffect>
                      <a14:backgroundRemoval t="0" b="100000" l="0" r="100000"/>
                    </a14:imgEffect>
                  </a14:imgLayer>
                </a14:imgProps>
              </a:ext>
              <a:ext uri="{28A0092B-C50C-407E-A947-70E740481C1C}">
                <a14:useLocalDpi xmlns:a14="http://schemas.microsoft.com/office/drawing/2010/main" val="0"/>
              </a:ext>
            </a:extLst>
          </a:blip>
          <a:stretch>
            <a:fillRect/>
          </a:stretch>
        </p:blipFill>
        <p:spPr>
          <a:xfrm rot="717094">
            <a:off x="1707696" y="3804355"/>
            <a:ext cx="3076516" cy="2596179"/>
          </a:xfrm>
          <a:prstGeom prst="rect">
            <a:avLst/>
          </a:prstGeom>
        </p:spPr>
      </p:pic>
      <p:sp>
        <p:nvSpPr>
          <p:cNvPr id="27" name="Hexagon 26">
            <a:extLst>
              <a:ext uri="{FF2B5EF4-FFF2-40B4-BE49-F238E27FC236}">
                <a16:creationId xmlns:a16="http://schemas.microsoft.com/office/drawing/2014/main" id="{108D84DF-84DF-4A3D-828B-A94F98704069}"/>
              </a:ext>
            </a:extLst>
          </p:cNvPr>
          <p:cNvSpPr/>
          <p:nvPr/>
        </p:nvSpPr>
        <p:spPr>
          <a:xfrm rot="5400000">
            <a:off x="-91947" y="3493344"/>
            <a:ext cx="2711886" cy="2498941"/>
          </a:xfrm>
          <a:prstGeom prst="hexagon">
            <a:avLst/>
          </a:prstGeom>
          <a:solidFill>
            <a:schemeClr val="accent4">
              <a:lumMod val="40000"/>
              <a:lumOff val="60000"/>
            </a:schemeClr>
          </a:solid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TextBox 73">
            <a:extLst>
              <a:ext uri="{FF2B5EF4-FFF2-40B4-BE49-F238E27FC236}">
                <a16:creationId xmlns:a16="http://schemas.microsoft.com/office/drawing/2014/main" id="{E93025A3-3697-4D0F-8BB5-F4239EFC1BA5}"/>
              </a:ext>
            </a:extLst>
          </p:cNvPr>
          <p:cNvSpPr txBox="1"/>
          <p:nvPr/>
        </p:nvSpPr>
        <p:spPr>
          <a:xfrm>
            <a:off x="412371" y="3635697"/>
            <a:ext cx="1759624" cy="584775"/>
          </a:xfrm>
          <a:prstGeom prst="rect">
            <a:avLst/>
          </a:prstGeom>
          <a:noFill/>
        </p:spPr>
        <p:txBody>
          <a:bodyPr wrap="square" rtlCol="0">
            <a:spAutoFit/>
          </a:bodyPr>
          <a:lstStyle/>
          <a:p>
            <a:pPr algn="ctr"/>
            <a:r>
              <a:rPr lang="en-GB" sz="1600" b="1" dirty="0">
                <a:solidFill>
                  <a:srgbClr val="FF0000"/>
                </a:solidFill>
              </a:rPr>
              <a:t>What do bees drink?</a:t>
            </a:r>
          </a:p>
        </p:txBody>
      </p:sp>
      <p:sp>
        <p:nvSpPr>
          <p:cNvPr id="75" name="Rectangle 74">
            <a:extLst>
              <a:ext uri="{FF2B5EF4-FFF2-40B4-BE49-F238E27FC236}">
                <a16:creationId xmlns:a16="http://schemas.microsoft.com/office/drawing/2014/main" id="{EABD3460-3F45-4625-A036-7307F259CDC9}"/>
              </a:ext>
            </a:extLst>
          </p:cNvPr>
          <p:cNvSpPr/>
          <p:nvPr/>
        </p:nvSpPr>
        <p:spPr>
          <a:xfrm>
            <a:off x="-13986" y="4082100"/>
            <a:ext cx="2559720" cy="1600438"/>
          </a:xfrm>
          <a:prstGeom prst="rect">
            <a:avLst/>
          </a:prstGeom>
        </p:spPr>
        <p:txBody>
          <a:bodyPr wrap="square">
            <a:spAutoFit/>
          </a:bodyPr>
          <a:lstStyle/>
          <a:p>
            <a:pPr algn="ctr"/>
            <a:r>
              <a:rPr lang="en-US" sz="1400" b="1" dirty="0"/>
              <a:t>In addition to a place for brood, pollen and nectar/honey, bees need a ready source of water to hydrate the hive. By the way, they are not particular! In fact, they seem to have a preference for somewhat dirty water.</a:t>
            </a:r>
            <a:endParaRPr lang="en-GB" sz="1400" b="1" dirty="0"/>
          </a:p>
        </p:txBody>
      </p:sp>
      <p:pic>
        <p:nvPicPr>
          <p:cNvPr id="85" name="Picture 84">
            <a:extLst>
              <a:ext uri="{FF2B5EF4-FFF2-40B4-BE49-F238E27FC236}">
                <a16:creationId xmlns:a16="http://schemas.microsoft.com/office/drawing/2014/main" id="{32E5010A-E67D-4DE3-A377-549FE21BB115}"/>
              </a:ext>
            </a:extLst>
          </p:cNvPr>
          <p:cNvPicPr>
            <a:picLocks noChangeAspect="1"/>
          </p:cNvPicPr>
          <p:nvPr/>
        </p:nvPicPr>
        <p:blipFill>
          <a:blip r:embed="rId9">
            <a:extLst>
              <a:ext uri="{BEBA8EAE-BF5A-486C-A8C5-ECC9F3942E4B}">
                <a14:imgProps xmlns:a14="http://schemas.microsoft.com/office/drawing/2010/main">
                  <a14:imgLayer r:embed="rId10">
                    <a14:imgEffect>
                      <a14:backgroundRemoval t="503" b="99497" l="0" r="100000"/>
                    </a14:imgEffect>
                  </a14:imgLayer>
                </a14:imgProps>
              </a:ext>
              <a:ext uri="{28A0092B-C50C-407E-A947-70E740481C1C}">
                <a14:useLocalDpi xmlns:a14="http://schemas.microsoft.com/office/drawing/2010/main" val="0"/>
              </a:ext>
            </a:extLst>
          </a:blip>
          <a:stretch>
            <a:fillRect/>
          </a:stretch>
        </p:blipFill>
        <p:spPr>
          <a:xfrm rot="20404629" flipH="1">
            <a:off x="-152465" y="-213971"/>
            <a:ext cx="950459" cy="950459"/>
          </a:xfrm>
          <a:prstGeom prst="rect">
            <a:avLst/>
          </a:prstGeom>
        </p:spPr>
      </p:pic>
      <p:pic>
        <p:nvPicPr>
          <p:cNvPr id="86" name="Picture 85">
            <a:extLst>
              <a:ext uri="{FF2B5EF4-FFF2-40B4-BE49-F238E27FC236}">
                <a16:creationId xmlns:a16="http://schemas.microsoft.com/office/drawing/2014/main" id="{BC6098BA-E9F8-4EA6-8425-0F3F3D06C589}"/>
              </a:ext>
            </a:extLst>
          </p:cNvPr>
          <p:cNvPicPr>
            <a:picLocks noChangeAspect="1"/>
          </p:cNvPicPr>
          <p:nvPr/>
        </p:nvPicPr>
        <p:blipFill>
          <a:blip r:embed="rId9">
            <a:extLst>
              <a:ext uri="{BEBA8EAE-BF5A-486C-A8C5-ECC9F3942E4B}">
                <a14:imgProps xmlns:a14="http://schemas.microsoft.com/office/drawing/2010/main">
                  <a14:imgLayer r:embed="rId10">
                    <a14:imgEffect>
                      <a14:backgroundRemoval t="503" b="99497" l="0" r="100000"/>
                    </a14:imgEffect>
                  </a14:imgLayer>
                </a14:imgProps>
              </a:ext>
              <a:ext uri="{28A0092B-C50C-407E-A947-70E740481C1C}">
                <a14:useLocalDpi xmlns:a14="http://schemas.microsoft.com/office/drawing/2010/main" val="0"/>
              </a:ext>
            </a:extLst>
          </a:blip>
          <a:stretch>
            <a:fillRect/>
          </a:stretch>
        </p:blipFill>
        <p:spPr>
          <a:xfrm rot="1178109">
            <a:off x="3926692" y="1075133"/>
            <a:ext cx="825586" cy="749516"/>
          </a:xfrm>
          <a:prstGeom prst="rect">
            <a:avLst/>
          </a:prstGeom>
        </p:spPr>
      </p:pic>
      <p:pic>
        <p:nvPicPr>
          <p:cNvPr id="87" name="Picture 86">
            <a:extLst>
              <a:ext uri="{FF2B5EF4-FFF2-40B4-BE49-F238E27FC236}">
                <a16:creationId xmlns:a16="http://schemas.microsoft.com/office/drawing/2014/main" id="{BB6DEA32-F595-4F3A-A89B-4D68CA2E175E}"/>
              </a:ext>
            </a:extLst>
          </p:cNvPr>
          <p:cNvPicPr>
            <a:picLocks noChangeAspect="1"/>
          </p:cNvPicPr>
          <p:nvPr/>
        </p:nvPicPr>
        <p:blipFill>
          <a:blip r:embed="rId9">
            <a:extLst>
              <a:ext uri="{BEBA8EAE-BF5A-486C-A8C5-ECC9F3942E4B}">
                <a14:imgProps xmlns:a14="http://schemas.microsoft.com/office/drawing/2010/main">
                  <a14:imgLayer r:embed="rId10">
                    <a14:imgEffect>
                      <a14:backgroundRemoval t="503" b="99497" l="0" r="100000"/>
                    </a14:imgEffect>
                  </a14:imgLayer>
                </a14:imgProps>
              </a:ext>
              <a:ext uri="{28A0092B-C50C-407E-A947-70E740481C1C}">
                <a14:useLocalDpi xmlns:a14="http://schemas.microsoft.com/office/drawing/2010/main" val="0"/>
              </a:ext>
            </a:extLst>
          </a:blip>
          <a:stretch>
            <a:fillRect/>
          </a:stretch>
        </p:blipFill>
        <p:spPr>
          <a:xfrm rot="967861" flipH="1">
            <a:off x="6114835" y="955676"/>
            <a:ext cx="749516" cy="749516"/>
          </a:xfrm>
          <a:prstGeom prst="rect">
            <a:avLst/>
          </a:prstGeom>
        </p:spPr>
      </p:pic>
    </p:spTree>
    <p:extLst>
      <p:ext uri="{BB962C8B-B14F-4D97-AF65-F5344CB8AC3E}">
        <p14:creationId xmlns:p14="http://schemas.microsoft.com/office/powerpoint/2010/main" val="388750364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498</TotalTime>
  <Words>356</Words>
  <Application>Microsoft Office PowerPoint</Application>
  <PresentationFormat>On-screen Show (4:3)</PresentationFormat>
  <Paragraphs>19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Comic Sans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Chalky Chalk</dc:creator>
  <cp:lastModifiedBy>Chalky Chalk</cp:lastModifiedBy>
  <cp:revision>26</cp:revision>
  <dcterms:created xsi:type="dcterms:W3CDTF">2020-06-02T21:48:48Z</dcterms:created>
  <dcterms:modified xsi:type="dcterms:W3CDTF">2020-06-11T16:09:29Z</dcterms:modified>
</cp:coreProperties>
</file>