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bES1798Ao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77643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Effect of Concentration on Enzyme Action Data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676333"/>
            <a:ext cx="613770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endParaRPr lang="en-GB" sz="2000" dirty="0"/>
          </a:p>
          <a:p>
            <a:pPr algn="just">
              <a:spcBef>
                <a:spcPts val="1200"/>
              </a:spcBef>
            </a:pPr>
            <a:r>
              <a:rPr lang="en-GB" sz="2000" dirty="0"/>
              <a:t>The table below shows the rate of an enzyme-controlled reaction at different substrate concentrations:</a:t>
            </a:r>
          </a:p>
          <a:p>
            <a:pPr algn="just">
              <a:spcBef>
                <a:spcPts val="1200"/>
              </a:spcBef>
            </a:pP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000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000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r>
              <a:rPr lang="en-GB" sz="2000" dirty="0"/>
              <a:t>Analyse the data and explain the pattern shown in the rate of reaction.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17DDC53-EF6A-2F8E-7A8A-DDF927223A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257806"/>
              </p:ext>
            </p:extLst>
          </p:nvPr>
        </p:nvGraphicFramePr>
        <p:xfrm>
          <a:off x="461253" y="1784229"/>
          <a:ext cx="5915024" cy="2346960"/>
        </p:xfrm>
        <a:graphic>
          <a:graphicData uri="http://schemas.openxmlformats.org/drawingml/2006/table">
            <a:tbl>
              <a:tblPr/>
              <a:tblGrid>
                <a:gridCol w="3563606">
                  <a:extLst>
                    <a:ext uri="{9D8B030D-6E8A-4147-A177-3AD203B41FA5}">
                      <a16:colId xmlns:a16="http://schemas.microsoft.com/office/drawing/2014/main" val="3208135871"/>
                    </a:ext>
                  </a:extLst>
                </a:gridCol>
                <a:gridCol w="2351418">
                  <a:extLst>
                    <a:ext uri="{9D8B030D-6E8A-4147-A177-3AD203B41FA5}">
                      <a16:colId xmlns:a16="http://schemas.microsoft.com/office/drawing/2014/main" val="3975714308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Substrate concentration (mol dm⁻³)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Rate (arbitrary units)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95171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0.1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422833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0.2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89273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3090997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5076419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0.8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466449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1.0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972792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6C42799-1641-15AD-86D8-59D120C1A7C4}"/>
              </a:ext>
            </a:extLst>
          </p:cNvPr>
          <p:cNvSpPr txBox="1"/>
          <p:nvPr/>
        </p:nvSpPr>
        <p:spPr>
          <a:xfrm rot="16200000">
            <a:off x="-1001885" y="6256686"/>
            <a:ext cx="3250850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87EA3D-C400-5EF5-1A48-7B044ED17653}"/>
              </a:ext>
            </a:extLst>
          </p:cNvPr>
          <p:cNvSpPr txBox="1"/>
          <p:nvPr/>
        </p:nvSpPr>
        <p:spPr>
          <a:xfrm>
            <a:off x="1017930" y="4957712"/>
            <a:ext cx="55856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AF5FD482-CD04-D25B-7D69-ABC2DF65C587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56CFBBC-C835-A3BD-2021-D05AB3AB13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7218" y="7495082"/>
            <a:ext cx="1397060" cy="13879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13434</TotalTime>
  <Words>69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125</cp:revision>
  <dcterms:created xsi:type="dcterms:W3CDTF">2024-01-19T05:37:07Z</dcterms:created>
  <dcterms:modified xsi:type="dcterms:W3CDTF">2025-07-03T16:21:14Z</dcterms:modified>
</cp:coreProperties>
</file>