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5132E-FD79-4F19-A548-3B656351B88C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2205F-B620-457D-BDD7-28B08ECA5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3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205F-B620-457D-BDD7-28B08ECA59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3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4692-FF8A-8AAE-4AC3-B9E0D0CF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F97B9-2508-5E11-BB25-BE36EA57E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60E2C8-D03C-FC35-5A2F-9CD7F90AD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FF373-CC29-DD9F-4BCD-E48C74B65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205F-B620-457D-BDD7-28B08ECA59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2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9DAD-11A4-DE62-A734-1A02D71E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EA9E7-3F30-5C7A-2515-6DF9F2FCE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7E96-79BD-2F1B-62D7-6E20B85A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2C15F-A24E-E4C1-22E9-A98F1671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4E91-648C-0A24-8417-8397B5F0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4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7948-82DD-19D4-757B-23F83BE9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7C522-EF80-EC33-0C0E-60FC1230F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C2720-807A-C6EA-27C2-7C563F22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DCD70-2C61-EA7B-922C-4C31CD82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D77C-C4F7-B791-E5E5-C9AFB665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9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DF481E-1296-9E86-CFA7-DAD53A428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3B8F8-7F70-3A1D-39E4-BAE36D9BE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D58E8-4D00-6801-7493-2CD6B0C7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A7D57-F7DD-652F-5696-DF5F10D4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1360-B960-203B-F51A-FC63EA9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C3FD-02C2-A19F-3362-4FD7D087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2EDE-E300-DA10-7615-56748B72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1746-94DA-DDA9-2446-60A30CBE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24629-4E61-E4F8-7A39-3EFE4CCE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BA126-AAEC-3617-E37E-1D2C0621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8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0B89-1B11-97FF-7641-FD8A75B6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8ADCD-C109-B6FF-4F98-F64C52FE5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E97A-BC93-DE31-89CC-794BFD3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536B2-A478-6E74-B3B4-E6682451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7AE85-BB58-A1CA-D715-3DF3D6B0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1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68130-79F7-7C8F-46A3-6359BD95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62806-F767-1830-1CB8-12F0A0BF5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E44D9-6CCB-BC52-7DE9-113CC76B7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B7DBA-8794-2B34-768D-0FCA56D9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CEBF6-4260-CB97-58D6-2C3FED44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229D7-CE8F-0592-B747-3716C6A6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0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1B1D-75A9-5A4E-D653-F23B3ED6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DF932-B305-1DAB-E903-E15F2C05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AFA5F-5C92-D2B4-C1C0-F387FBF74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2B920-C346-58FA-0E4C-557B4223F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17D66-6844-8A8B-227A-AF5D6837C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CEF35-B327-2F80-0A34-598A5AB1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C2E25-DE50-3C5D-D7D1-0F4B5AF0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C7EA4-E29D-476F-E161-B65C9D80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4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194D-ED7A-909F-F116-8F39CB42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E913-1FDE-0AED-1244-87CEAE65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7DDB-7E9C-3A8C-674E-C799154F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70ECBD-8B23-727E-4427-FC2381F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9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22330-866A-C935-5D58-771C093D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2E78F-B1AD-A8A5-E193-402609FB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C2042-10C9-2C49-BCE0-B8ABFFE1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7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EE93-02F7-E7AA-D102-97E9EAC8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066F3-4831-E170-13F8-65BB3AAC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C2C88-EB01-013B-FD72-EDB2B1F8A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90597-73D6-1C39-D0BE-FCF86BBC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46820-0433-23EF-0649-D5E209A2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E5186-5AB1-7593-FA45-D084AED5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9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F3DD-D380-A4AF-0813-27EF108B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A40FA-0395-B38C-8492-35B93BA3D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DFBCF-9CBC-DA06-A8F3-3A35C2F9E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C175F-DF30-B343-F0FB-03C1EE27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C5FA5-1E0F-3FE0-24E9-15D50DD0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2CE53-4932-B51A-578D-B9E4F76A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8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D9339-1517-25C8-CD5B-84ADF6AA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F381-4279-6E20-B57C-0697CE34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625F-F6F9-3BA5-CC2A-63B656A57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82577-B81C-435B-93A4-D20A90961AD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95482-5473-5C8F-F3A7-196CD2C65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03E6-27A8-646E-E205-002E53BFC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4334-44C4-4405-BD51-4D418C1B31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9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254B21-967F-D394-CAD2-84E2122A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3" b="93757" l="407" r="97764">
                        <a14:foregroundMark x1="4167" y1="47901" x2="4167" y2="47901"/>
                        <a14:foregroundMark x1="1321" y1="49300" x2="1321" y2="49300"/>
                        <a14:foregroundMark x1="20122" y1="29602" x2="20122" y2="29602"/>
                        <a14:foregroundMark x1="29878" y1="17330" x2="29878" y2="17330"/>
                        <a14:foregroundMark x1="52337" y1="4629" x2="40142" y2="7750"/>
                        <a14:foregroundMark x1="40142" y1="7750" x2="22053" y2="26588"/>
                        <a14:foregroundMark x1="54776" y1="3983" x2="54776" y2="3983"/>
                        <a14:foregroundMark x1="56606" y1="89666" x2="56606" y2="89666"/>
                        <a14:foregroundMark x1="43496" y1="93757" x2="43496" y2="93757"/>
                        <a14:foregroundMark x1="23577" y1="44779" x2="23374" y2="55005"/>
                        <a14:foregroundMark x1="6707" y1="54467" x2="6707" y2="54467"/>
                        <a14:foregroundMark x1="3252" y1="55113" x2="3252" y2="55113"/>
                        <a14:foregroundMark x1="1423" y1="55436" x2="1423" y2="55436"/>
                        <a14:foregroundMark x1="407" y1="55436" x2="407" y2="55436"/>
                        <a14:foregroundMark x1="88821" y1="27449" x2="92683" y2="44349"/>
                        <a14:foregroundMark x1="97764" y1="60280" x2="95020" y2="43272"/>
                        <a14:foregroundMark x1="16260" y1="56835" x2="19411" y2="39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702" y="1251040"/>
            <a:ext cx="4851038" cy="45798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75935C-B962-DF13-8A0F-B5CFAA610223}"/>
              </a:ext>
            </a:extLst>
          </p:cNvPr>
          <p:cNvGrpSpPr/>
          <p:nvPr/>
        </p:nvGrpSpPr>
        <p:grpSpPr>
          <a:xfrm>
            <a:off x="659576" y="421049"/>
            <a:ext cx="3707708" cy="2165522"/>
            <a:chOff x="1021242" y="345665"/>
            <a:chExt cx="3707708" cy="21655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7F54F0-BB5B-552B-F3EA-70F798DE6D83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6573D7-ACF9-B0EF-F1B2-45DF13B7B89C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FB2142-7BDE-DF73-37C5-774DCC7E7CB3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058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Cornea</a:t>
                </a:r>
                <a:r>
                  <a:rPr lang="en-GB" dirty="0"/>
                  <a:t> – The transparent curved layer at the front of the eye. It </a:t>
                </a:r>
                <a:r>
                  <a:rPr lang="en-GB" b="1" dirty="0"/>
                  <a:t>refracts (bends) light</a:t>
                </a:r>
                <a:r>
                  <a:rPr lang="en-GB" dirty="0"/>
                  <a:t> as it enters the eye to help focus it.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569804-AC1C-1697-9452-AC3C5FA1D242}"/>
                </a:ext>
              </a:extLst>
            </p:cNvPr>
            <p:cNvCxnSpPr>
              <a:cxnSpLocks/>
            </p:cNvCxnSpPr>
            <p:nvPr/>
          </p:nvCxnSpPr>
          <p:spPr>
            <a:xfrm>
              <a:off x="3698543" y="1535373"/>
              <a:ext cx="1030407" cy="97581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8571BF-5A6C-5A23-D882-CCCC8DEC2B5C}"/>
              </a:ext>
            </a:extLst>
          </p:cNvPr>
          <p:cNvGrpSpPr/>
          <p:nvPr/>
        </p:nvGrpSpPr>
        <p:grpSpPr>
          <a:xfrm>
            <a:off x="148822" y="3918719"/>
            <a:ext cx="4655190" cy="2564222"/>
            <a:chOff x="1021242" y="-976535"/>
            <a:chExt cx="4655190" cy="256422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73B974-F6C9-A287-2407-5EAA53D19FC5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CB6315D-F33E-C229-08A2-D9C96BFA8B4D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57F6A1-BFC9-A31F-2D50-F70C5DCF2C85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50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Iris</a:t>
                </a:r>
                <a:r>
                  <a:rPr lang="en-GB" dirty="0"/>
                  <a:t> – The coloured part of the eye. It </a:t>
                </a:r>
                <a:r>
                  <a:rPr lang="en-GB" b="1" dirty="0"/>
                  <a:t>controls the size of the pupil</a:t>
                </a:r>
                <a:r>
                  <a:rPr lang="en-GB" dirty="0"/>
                  <a:t> to regulate how much light enters the eye.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2ECB1B-AC4F-B0CC-349F-509115EE8815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4350317" y="-976535"/>
              <a:ext cx="1326115" cy="192236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D18EA2-E0EA-7DFF-2463-3D8EDA2DD5E6}"/>
              </a:ext>
            </a:extLst>
          </p:cNvPr>
          <p:cNvGrpSpPr/>
          <p:nvPr/>
        </p:nvGrpSpPr>
        <p:grpSpPr>
          <a:xfrm>
            <a:off x="318009" y="3647575"/>
            <a:ext cx="4359481" cy="932975"/>
            <a:chOff x="1021243" y="327856"/>
            <a:chExt cx="4359481" cy="12598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AF62BA-3584-0650-7AFA-F41920E56265}"/>
                </a:ext>
              </a:extLst>
            </p:cNvPr>
            <p:cNvGrpSpPr/>
            <p:nvPr/>
          </p:nvGrpSpPr>
          <p:grpSpPr>
            <a:xfrm>
              <a:off x="1021243" y="345665"/>
              <a:ext cx="3329074" cy="1242022"/>
              <a:chOff x="6650871" y="2772201"/>
              <a:chExt cx="3086035" cy="155475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BA74D8D4-3ECE-AFF0-713C-E2D6A0955321}"/>
                  </a:ext>
                </a:extLst>
              </p:cNvPr>
              <p:cNvSpPr/>
              <p:nvPr/>
            </p:nvSpPr>
            <p:spPr>
              <a:xfrm>
                <a:off x="6650871" y="2816784"/>
                <a:ext cx="2725762" cy="1510171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4FBA7-67C4-E9AB-C295-84C06FF85B95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Pupil</a:t>
                </a:r>
                <a:r>
                  <a:rPr lang="en-GB" dirty="0"/>
                  <a:t> – The </a:t>
                </a:r>
                <a:r>
                  <a:rPr lang="en-GB" b="1" dirty="0"/>
                  <a:t>opening in the centre of the iris</a:t>
                </a:r>
                <a:r>
                  <a:rPr lang="en-GB" dirty="0"/>
                  <a:t> that allows light to enter the eye.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1976BC0-A2BF-AF54-8822-182179655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1671" y="327856"/>
              <a:ext cx="1419053" cy="73227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CDF2D479-8B72-B739-21DD-A74394BD7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Pupil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The 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opening in the centre of the iris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allows light to enter the eye.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78EA87-AF8A-FDE6-5304-0E2D58F6A48A}"/>
              </a:ext>
            </a:extLst>
          </p:cNvPr>
          <p:cNvGrpSpPr/>
          <p:nvPr/>
        </p:nvGrpSpPr>
        <p:grpSpPr>
          <a:xfrm>
            <a:off x="148822" y="1729016"/>
            <a:ext cx="4312535" cy="1784322"/>
            <a:chOff x="1021242" y="345665"/>
            <a:chExt cx="4503157" cy="147732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709ED6A-E530-180F-1750-9757C83BCB24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477328"/>
              <a:chOff x="6650870" y="2772201"/>
              <a:chExt cx="3165077" cy="184930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E7A88A43-5921-071C-0361-B2ED8F584BD5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7DA2F97-BBAF-CCF9-5008-B5480C45581B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849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Lens</a:t>
                </a:r>
                <a:r>
                  <a:rPr lang="en-GB" dirty="0"/>
                  <a:t> – A transparent structure that </a:t>
                </a:r>
                <a:r>
                  <a:rPr lang="en-GB" b="1" dirty="0"/>
                  <a:t>changes shape to focus light onto the retina</a:t>
                </a:r>
                <a:r>
                  <a:rPr lang="en-GB" dirty="0"/>
                  <a:t>. This process is called </a:t>
                </a:r>
                <a:r>
                  <a:rPr lang="en-GB" b="1" dirty="0"/>
                  <a:t>accommodation</a:t>
                </a:r>
                <a:r>
                  <a:rPr lang="en-GB" dirty="0"/>
                  <a:t>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9E63D92-52E9-D428-97E2-7C7B2BBF397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69" y="1177738"/>
              <a:ext cx="1158430" cy="43559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446D8-BDAF-4971-2A64-8E46FC8833BE}"/>
              </a:ext>
            </a:extLst>
          </p:cNvPr>
          <p:cNvGrpSpPr/>
          <p:nvPr/>
        </p:nvGrpSpPr>
        <p:grpSpPr>
          <a:xfrm>
            <a:off x="4317176" y="173566"/>
            <a:ext cx="4589440" cy="2286365"/>
            <a:chOff x="1021242" y="345665"/>
            <a:chExt cx="3414341" cy="299390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A42F5E-B4C9-BA43-FA4B-A332880F52BB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5F218EF-A529-0B94-B812-63A27193F18F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74149F-BDF1-EF5A-D4D9-D64D053D803B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150567" cy="150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Ciliary muscles</a:t>
                </a:r>
                <a:r>
                  <a:rPr lang="en-GB" dirty="0"/>
                  <a:t> – Muscles that </a:t>
                </a:r>
                <a:r>
                  <a:rPr lang="en-GB" b="1" dirty="0"/>
                  <a:t>change the shape of the lens</a:t>
                </a:r>
                <a:r>
                  <a:rPr lang="en-GB" dirty="0"/>
                  <a:t> to help focus on objects at different distances.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CF49A74-B9EB-8081-E085-BDE89AE0BF7D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45" y="1542987"/>
              <a:ext cx="0" cy="179658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880C27-B0EF-0E72-92F0-C0E38DB778EB}"/>
              </a:ext>
            </a:extLst>
          </p:cNvPr>
          <p:cNvGrpSpPr/>
          <p:nvPr/>
        </p:nvGrpSpPr>
        <p:grpSpPr>
          <a:xfrm>
            <a:off x="7730644" y="1379981"/>
            <a:ext cx="4184114" cy="1755072"/>
            <a:chOff x="828921" y="345665"/>
            <a:chExt cx="3606662" cy="166637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028AE9-A224-31E9-1855-8E54BD803949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477328"/>
              <a:chOff x="6650870" y="2772201"/>
              <a:chExt cx="3165077" cy="1849308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1CA6D5A-D73D-59E0-EADB-1CC93467D2AD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D7A858-7C2B-2640-60DB-E1D02962F0DE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849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Retina</a:t>
                </a:r>
                <a:r>
                  <a:rPr lang="en-GB" dirty="0"/>
                  <a:t> – A layer at the back of the eye containing </a:t>
                </a:r>
                <a:r>
                  <a:rPr lang="en-GB" b="1" dirty="0"/>
                  <a:t>light-sensitive cells (rods and cones)</a:t>
                </a:r>
                <a:r>
                  <a:rPr lang="en-GB" dirty="0"/>
                  <a:t> that detect light and convert it into electrical signals.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B4DE51F-1B14-4CA2-1CED-FC804B695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921" y="1524136"/>
              <a:ext cx="524208" cy="48790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2A9522-9717-BD5C-7431-D965379FB47A}"/>
              </a:ext>
            </a:extLst>
          </p:cNvPr>
          <p:cNvGrpSpPr/>
          <p:nvPr/>
        </p:nvGrpSpPr>
        <p:grpSpPr>
          <a:xfrm>
            <a:off x="8101072" y="3051083"/>
            <a:ext cx="3797561" cy="1242022"/>
            <a:chOff x="638022" y="345665"/>
            <a:chExt cx="3797561" cy="124202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5A7EE6-DD2F-6002-EFBE-543359C867CD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4C66CD7-0993-CF8A-EEE2-59FB79A6C8A6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75A55D-D638-1E9A-2418-8851F6915104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50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Optic nerve</a:t>
                </a:r>
                <a:r>
                  <a:rPr lang="en-GB" dirty="0"/>
                  <a:t> – The nerve that </a:t>
                </a:r>
                <a:r>
                  <a:rPr lang="en-GB" b="1" dirty="0"/>
                  <a:t>carries electrical signals from the retina to the brain</a:t>
                </a:r>
                <a:r>
                  <a:rPr lang="en-GB" dirty="0"/>
                  <a:t>, where they are interpreted as images.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D29FAAF-5F6F-4D7A-66FB-554DDB7DE8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022" y="1357094"/>
              <a:ext cx="398873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B1723C-3C4B-EC81-17B6-0EB6B8A8E264}"/>
              </a:ext>
            </a:extLst>
          </p:cNvPr>
          <p:cNvGrpSpPr/>
          <p:nvPr/>
        </p:nvGrpSpPr>
        <p:grpSpPr>
          <a:xfrm>
            <a:off x="7137619" y="5114441"/>
            <a:ext cx="4478190" cy="1142026"/>
            <a:chOff x="-42607" y="140220"/>
            <a:chExt cx="4478190" cy="144746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30DF58-D2E2-0819-DF40-D8370E438F2D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01273611-602A-8344-8107-01C4C31724A8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020E755-C63B-5F5D-3F4C-24B26B128374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b="1" dirty="0"/>
                  <a:t>Sclera</a:t>
                </a:r>
                <a:r>
                  <a:rPr lang="en-GB" dirty="0"/>
                  <a:t> – The </a:t>
                </a:r>
                <a:r>
                  <a:rPr lang="en-GB" b="1" dirty="0"/>
                  <a:t>tough outer layer of the eye</a:t>
                </a:r>
                <a:r>
                  <a:rPr lang="en-GB" dirty="0"/>
                  <a:t> that protects the eye and helps maintain its shape.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ECDAFBF-D915-4EBC-C454-5AAACFAE0BD5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flipH="1" flipV="1">
              <a:off x="-42607" y="140220"/>
              <a:ext cx="1079502" cy="66711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710C5CB-059E-9A01-8A90-6F60CCA2E65E}"/>
              </a:ext>
            </a:extLst>
          </p:cNvPr>
          <p:cNvSpPr txBox="1"/>
          <p:nvPr/>
        </p:nvSpPr>
        <p:spPr>
          <a:xfrm>
            <a:off x="9267172" y="220415"/>
            <a:ext cx="2647586" cy="85395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Structure of the Eye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E613-3E70-C396-615F-495EA3F3F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0364F4-3640-A1EA-B487-3AE0CE1B7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3" b="93757" l="407" r="97764">
                        <a14:foregroundMark x1="4167" y1="47901" x2="4167" y2="47901"/>
                        <a14:foregroundMark x1="1321" y1="49300" x2="1321" y2="49300"/>
                        <a14:foregroundMark x1="20122" y1="29602" x2="20122" y2="29602"/>
                        <a14:foregroundMark x1="29878" y1="17330" x2="29878" y2="17330"/>
                        <a14:foregroundMark x1="52337" y1="4629" x2="40142" y2="7750"/>
                        <a14:foregroundMark x1="40142" y1="7750" x2="22053" y2="26588"/>
                        <a14:foregroundMark x1="54776" y1="3983" x2="54776" y2="3983"/>
                        <a14:foregroundMark x1="56606" y1="89666" x2="56606" y2="89666"/>
                        <a14:foregroundMark x1="43496" y1="93757" x2="43496" y2="93757"/>
                        <a14:foregroundMark x1="23577" y1="44779" x2="23374" y2="55005"/>
                        <a14:foregroundMark x1="6707" y1="54467" x2="6707" y2="54467"/>
                        <a14:foregroundMark x1="3252" y1="55113" x2="3252" y2="55113"/>
                        <a14:foregroundMark x1="1423" y1="55436" x2="1423" y2="55436"/>
                        <a14:foregroundMark x1="407" y1="55436" x2="407" y2="55436"/>
                        <a14:foregroundMark x1="88821" y1="27449" x2="92683" y2="44349"/>
                        <a14:foregroundMark x1="97764" y1="60280" x2="95020" y2="43272"/>
                        <a14:foregroundMark x1="16260" y1="56835" x2="19411" y2="39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702" y="1251040"/>
            <a:ext cx="4851038" cy="45798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4917B0-04B5-C5FB-80FD-467400228FF7}"/>
              </a:ext>
            </a:extLst>
          </p:cNvPr>
          <p:cNvGrpSpPr/>
          <p:nvPr/>
        </p:nvGrpSpPr>
        <p:grpSpPr>
          <a:xfrm>
            <a:off x="659576" y="421049"/>
            <a:ext cx="3707708" cy="2165522"/>
            <a:chOff x="1021242" y="345665"/>
            <a:chExt cx="3707708" cy="216552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7AB25A-C9C0-4451-234A-53CE24CCA64C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DC1C01C-B0ED-0E9D-03B0-B95EC897C600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B90B32-07B6-D6E3-33B2-3EABCCD91FEE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462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Cornea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7E771C6-CD22-61E9-5AD7-4B3EDAB6B451}"/>
                </a:ext>
              </a:extLst>
            </p:cNvPr>
            <p:cNvCxnSpPr>
              <a:cxnSpLocks/>
            </p:cNvCxnSpPr>
            <p:nvPr/>
          </p:nvCxnSpPr>
          <p:spPr>
            <a:xfrm>
              <a:off x="3698543" y="1535373"/>
              <a:ext cx="1030407" cy="975814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B4669C-29FD-74AD-F4A5-630F8E07E3F8}"/>
              </a:ext>
            </a:extLst>
          </p:cNvPr>
          <p:cNvGrpSpPr/>
          <p:nvPr/>
        </p:nvGrpSpPr>
        <p:grpSpPr>
          <a:xfrm>
            <a:off x="148822" y="3918719"/>
            <a:ext cx="4655190" cy="2564222"/>
            <a:chOff x="1021242" y="-976535"/>
            <a:chExt cx="4655190" cy="256422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8F8956-FCC6-61FE-A6F5-33B830819F30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F23D0C7-1278-9301-6E6D-CA2673C77C11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09AFC4-AF23-7BCF-48DA-066FE6FE10AB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462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Iris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8A78B5E-AD60-3E57-454A-1BA4E7D48D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 flipV="1">
              <a:off x="4350317" y="-976535"/>
              <a:ext cx="1326115" cy="1506866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DE70AF-194C-3040-D980-80724F9B7180}"/>
              </a:ext>
            </a:extLst>
          </p:cNvPr>
          <p:cNvGrpSpPr/>
          <p:nvPr/>
        </p:nvGrpSpPr>
        <p:grpSpPr>
          <a:xfrm>
            <a:off x="318009" y="3647575"/>
            <a:ext cx="4359481" cy="932975"/>
            <a:chOff x="1021243" y="327856"/>
            <a:chExt cx="4359481" cy="125983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B440B7-2D38-192B-3CCE-0D80D9E037F6}"/>
                </a:ext>
              </a:extLst>
            </p:cNvPr>
            <p:cNvGrpSpPr/>
            <p:nvPr/>
          </p:nvGrpSpPr>
          <p:grpSpPr>
            <a:xfrm>
              <a:off x="1021243" y="345665"/>
              <a:ext cx="3329074" cy="1242022"/>
              <a:chOff x="6650871" y="2772201"/>
              <a:chExt cx="3086035" cy="1554754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8D1876EF-FCDA-E4E6-A02B-388518480C3E}"/>
                  </a:ext>
                </a:extLst>
              </p:cNvPr>
              <p:cNvSpPr/>
              <p:nvPr/>
            </p:nvSpPr>
            <p:spPr>
              <a:xfrm>
                <a:off x="6650871" y="2816784"/>
                <a:ext cx="2725762" cy="1510171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CB8F94-C8FB-DB8D-02EC-B4A993B00586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6242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Pupil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8DAE9FB-6241-3584-D484-3F5058A679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1671" y="327856"/>
              <a:ext cx="1419053" cy="73227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69677E5C-6F9B-A53C-5570-25DBE0E42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Pupil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The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opening in the centre of the iris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that allows light to enter the eye.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096C89-EA2E-64E9-2A81-1FCCB90F9E46}"/>
              </a:ext>
            </a:extLst>
          </p:cNvPr>
          <p:cNvGrpSpPr/>
          <p:nvPr/>
        </p:nvGrpSpPr>
        <p:grpSpPr>
          <a:xfrm>
            <a:off x="148822" y="1729016"/>
            <a:ext cx="4312535" cy="1531088"/>
            <a:chOff x="1021242" y="345665"/>
            <a:chExt cx="4503157" cy="126766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71C1E80-DE35-E418-8393-AAC126FB8E67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B271857-03A4-4015-95C9-E573512DE5E9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E9C41A-EC04-C122-4C8C-55754782208F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382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Lens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B53B23-E8CE-4C30-696B-9CEEA7331CD4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69" y="1177738"/>
              <a:ext cx="1158430" cy="43559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C0359F-B0BE-47BB-AE0F-E351DB23A47B}"/>
              </a:ext>
            </a:extLst>
          </p:cNvPr>
          <p:cNvGrpSpPr/>
          <p:nvPr/>
        </p:nvGrpSpPr>
        <p:grpSpPr>
          <a:xfrm>
            <a:off x="4317176" y="173566"/>
            <a:ext cx="4589440" cy="2286365"/>
            <a:chOff x="1021242" y="345665"/>
            <a:chExt cx="3414341" cy="299390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FE7E619-457C-9603-7A6B-5BB700E3962C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3261171-DE15-533D-5248-6C6F6B0BBE19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3DF79F-F0D6-6CEF-1359-8CC1EC356298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150567" cy="605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Ciliary muscles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E68B9EE-5793-1FA6-F6B5-6452CCACE4EB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45" y="1542987"/>
              <a:ext cx="0" cy="1796581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873AE7-2F12-34B5-8ECB-2348655DD9C6}"/>
              </a:ext>
            </a:extLst>
          </p:cNvPr>
          <p:cNvGrpSpPr/>
          <p:nvPr/>
        </p:nvGrpSpPr>
        <p:grpSpPr>
          <a:xfrm>
            <a:off x="7730644" y="1379981"/>
            <a:ext cx="4184114" cy="1755072"/>
            <a:chOff x="828921" y="345665"/>
            <a:chExt cx="3606662" cy="166637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325DE76-422A-DEF1-3018-E5BC8956DF74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7F69A80-7D7F-8DED-9BFC-39956A75E435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C0E08C6-B622-03EB-03D6-5AFDCD3CA168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438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Retina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0BB81B9-7B49-447A-E495-0887A3B6D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921" y="1524136"/>
              <a:ext cx="524208" cy="487907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ABAF857-27C8-D98C-477D-47D75899029D}"/>
              </a:ext>
            </a:extLst>
          </p:cNvPr>
          <p:cNvGrpSpPr/>
          <p:nvPr/>
        </p:nvGrpSpPr>
        <p:grpSpPr>
          <a:xfrm>
            <a:off x="8101072" y="3051083"/>
            <a:ext cx="3797561" cy="1242022"/>
            <a:chOff x="638022" y="345665"/>
            <a:chExt cx="3797561" cy="124202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4CCA21-7472-166E-0E2F-A948868B0E0E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063D9B4-DF23-C0B1-4C10-AC72EAB27B2E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313435B-DF6A-FC65-1166-72B0B192D892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462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Optic nerve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8B3AC01-F6F7-36B8-42D5-F12D88EE5D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022" y="1357094"/>
              <a:ext cx="398873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5C35B2F-3017-41A4-C330-B5B49CE896CC}"/>
              </a:ext>
            </a:extLst>
          </p:cNvPr>
          <p:cNvGrpSpPr/>
          <p:nvPr/>
        </p:nvGrpSpPr>
        <p:grpSpPr>
          <a:xfrm>
            <a:off x="7137619" y="5114441"/>
            <a:ext cx="4478190" cy="1142026"/>
            <a:chOff x="-42607" y="140220"/>
            <a:chExt cx="4478190" cy="144746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18A1D3E-22B7-6FCD-87C7-13BF89400E59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D1E1F2F-B9E4-B8E4-9BBA-FA24803333E1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99D6093-BBA1-0B84-BD9C-F65D3C759261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585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Sclera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– 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EFD5FC7-8CF6-3C53-3DB7-DD316E9CB48C}"/>
                </a:ext>
              </a:extLst>
            </p:cNvPr>
            <p:cNvCxnSpPr>
              <a:cxnSpLocks/>
              <a:stCxn id="59" idx="1"/>
            </p:cNvCxnSpPr>
            <p:nvPr/>
          </p:nvCxnSpPr>
          <p:spPr>
            <a:xfrm flipH="1" flipV="1">
              <a:off x="-42607" y="140220"/>
              <a:ext cx="1079502" cy="4395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3E352EA-6392-1CBA-5EEB-FA0AAE01A0B9}"/>
              </a:ext>
            </a:extLst>
          </p:cNvPr>
          <p:cNvSpPr txBox="1"/>
          <p:nvPr/>
        </p:nvSpPr>
        <p:spPr>
          <a:xfrm>
            <a:off x="9267172" y="220415"/>
            <a:ext cx="2647586" cy="85395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Structure of the Eye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526F-5D10-910E-135A-92139AE0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D25003-B12D-6D4B-469E-B048F128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4BB49F-135C-335A-7CA9-447FEB4A179E}"/>
              </a:ext>
            </a:extLst>
          </p:cNvPr>
          <p:cNvGrpSpPr/>
          <p:nvPr/>
        </p:nvGrpSpPr>
        <p:grpSpPr>
          <a:xfrm>
            <a:off x="0" y="2756847"/>
            <a:ext cx="9332303" cy="1146412"/>
            <a:chOff x="0" y="2756847"/>
            <a:chExt cx="9332303" cy="1146412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471548B1-B408-EA74-0204-462BB75ABE3D}"/>
                </a:ext>
              </a:extLst>
            </p:cNvPr>
            <p:cNvSpPr/>
            <p:nvPr/>
          </p:nvSpPr>
          <p:spPr>
            <a:xfrm>
              <a:off x="0" y="2756847"/>
              <a:ext cx="8727743" cy="1146412"/>
            </a:xfrm>
            <a:prstGeom prst="homePlate">
              <a:avLst>
                <a:gd name="adj" fmla="val 156548"/>
              </a:avLst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5A217BF-494E-D13D-25AD-42DE2C1B1358}"/>
                </a:ext>
              </a:extLst>
            </p:cNvPr>
            <p:cNvSpPr/>
            <p:nvPr/>
          </p:nvSpPr>
          <p:spPr>
            <a:xfrm>
              <a:off x="8603775" y="3231108"/>
              <a:ext cx="197893" cy="197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7850FF-C9B2-2155-A796-86FD892FA5CC}"/>
                </a:ext>
              </a:extLst>
            </p:cNvPr>
            <p:cNvSpPr txBox="1"/>
            <p:nvPr/>
          </p:nvSpPr>
          <p:spPr>
            <a:xfrm>
              <a:off x="8197108" y="3496852"/>
              <a:ext cx="1135195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6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Focal point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EAC2C7-17AB-ACD8-1AEC-E163160ABEE3}"/>
              </a:ext>
            </a:extLst>
          </p:cNvPr>
          <p:cNvSpPr txBox="1"/>
          <p:nvPr/>
        </p:nvSpPr>
        <p:spPr>
          <a:xfrm>
            <a:off x="184586" y="213591"/>
            <a:ext cx="4517068" cy="47057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Correcting </a:t>
            </a:r>
            <a:r>
              <a:rPr lang="en-GB" sz="2400" b="1" dirty="0"/>
              <a:t>Long-sightedness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F13A57-F3E5-7B23-01DF-F7C5AA997521}"/>
              </a:ext>
            </a:extLst>
          </p:cNvPr>
          <p:cNvGrpSpPr/>
          <p:nvPr/>
        </p:nvGrpSpPr>
        <p:grpSpPr>
          <a:xfrm>
            <a:off x="4933968" y="137243"/>
            <a:ext cx="4572000" cy="1093852"/>
            <a:chOff x="6650870" y="2772201"/>
            <a:chExt cx="3165077" cy="184930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6B86DE0-B2C1-1A32-A3AF-14A6F9F7CE51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5C051C-A408-0B61-2A77-E391F62A8236}"/>
                </a:ext>
              </a:extLst>
            </p:cNvPr>
            <p:cNvSpPr txBox="1"/>
            <p:nvPr/>
          </p:nvSpPr>
          <p:spPr>
            <a:xfrm>
              <a:off x="6665380" y="2772201"/>
              <a:ext cx="3071526" cy="1849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b="1" dirty="0"/>
                <a:t>Long-sightedness (hyperopia)</a:t>
              </a:r>
              <a:r>
                <a:rPr lang="en-GB" dirty="0"/>
                <a:t> means that </a:t>
              </a:r>
              <a:r>
                <a:rPr lang="en-GB" b="1" dirty="0"/>
                <a:t>near objects appear blurry</a:t>
              </a:r>
              <a:r>
                <a:rPr lang="en-GB" dirty="0"/>
                <a:t> but distant objects can usually be seen clearly.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D91593-86C2-ADC3-2C00-AB5F6733BE52}"/>
              </a:ext>
            </a:extLst>
          </p:cNvPr>
          <p:cNvGrpSpPr/>
          <p:nvPr/>
        </p:nvGrpSpPr>
        <p:grpSpPr>
          <a:xfrm>
            <a:off x="8718476" y="1385642"/>
            <a:ext cx="3409400" cy="2512395"/>
            <a:chOff x="-4256" y="381280"/>
            <a:chExt cx="4439839" cy="14773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A5AC3E-F529-FAA0-8D8B-62598A039632}"/>
                </a:ext>
              </a:extLst>
            </p:cNvPr>
            <p:cNvGrpSpPr/>
            <p:nvPr/>
          </p:nvGrpSpPr>
          <p:grpSpPr>
            <a:xfrm>
              <a:off x="1021242" y="381280"/>
              <a:ext cx="3414341" cy="1477328"/>
              <a:chOff x="6650870" y="2816783"/>
              <a:chExt cx="3165077" cy="184930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2EFF8B1-9D29-9271-9CC6-B7BE83608E34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D58F6B-712C-0AB5-B11B-63EE81D205EE}"/>
                  </a:ext>
                </a:extLst>
              </p:cNvPr>
              <p:cNvSpPr txBox="1"/>
              <p:nvPr/>
            </p:nvSpPr>
            <p:spPr>
              <a:xfrm>
                <a:off x="6657506" y="2816783"/>
                <a:ext cx="3071527" cy="1849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This occurs because </a:t>
                </a:r>
                <a:r>
                  <a:rPr lang="en-GB" b="1" dirty="0"/>
                  <a:t>light is focused behind the retina</a:t>
                </a:r>
                <a:r>
                  <a:rPr lang="en-GB" dirty="0"/>
                  <a:t>, often because the </a:t>
                </a:r>
                <a:r>
                  <a:rPr lang="en-GB" b="1" dirty="0"/>
                  <a:t>eyeball is too short</a:t>
                </a:r>
                <a:r>
                  <a:rPr lang="en-GB" dirty="0"/>
                  <a:t> or the lens cannot bend light enough.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BE1426A-E272-2DF5-22AE-12C8EDE32C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4256" y="839100"/>
              <a:ext cx="1143949" cy="58744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AC8A2C-3FDB-AD31-BD5F-C327F10B3AA1}"/>
              </a:ext>
            </a:extLst>
          </p:cNvPr>
          <p:cNvGrpSpPr/>
          <p:nvPr/>
        </p:nvGrpSpPr>
        <p:grpSpPr>
          <a:xfrm>
            <a:off x="3208282" y="2368742"/>
            <a:ext cx="1287595" cy="2067843"/>
            <a:chOff x="3208282" y="2368742"/>
            <a:chExt cx="1287595" cy="20678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DC695DF-B7BB-CADF-64CF-D6B156D75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874" t="9048" r="62088" b="11984"/>
            <a:stretch>
              <a:fillRect/>
            </a:stretch>
          </p:blipFill>
          <p:spPr>
            <a:xfrm>
              <a:off x="3473524" y="2368742"/>
              <a:ext cx="713289" cy="19013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A8C67D-B814-6B36-1201-A74C23664F4E}"/>
                </a:ext>
              </a:extLst>
            </p:cNvPr>
            <p:cNvSpPr txBox="1"/>
            <p:nvPr/>
          </p:nvSpPr>
          <p:spPr>
            <a:xfrm>
              <a:off x="3208282" y="4098031"/>
              <a:ext cx="1287595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6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Convex Lens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A5E245-B142-CE18-D74D-4442AC00DAE4}"/>
              </a:ext>
            </a:extLst>
          </p:cNvPr>
          <p:cNvGrpSpPr/>
          <p:nvPr/>
        </p:nvGrpSpPr>
        <p:grpSpPr>
          <a:xfrm>
            <a:off x="184586" y="986030"/>
            <a:ext cx="3578634" cy="2012552"/>
            <a:chOff x="1021242" y="345665"/>
            <a:chExt cx="3578634" cy="271658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D25306-512B-B3B1-4D49-21BC09EF29BB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D1F7E83-5E3B-5470-A723-66D63FD1CBBE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194F96-1337-1B18-4F10-9A00DA2EB752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To correct this problem, </a:t>
                </a:r>
                <a:r>
                  <a:rPr lang="en-GB" b="1" dirty="0"/>
                  <a:t>convex (converging) lenses</a:t>
                </a:r>
                <a:r>
                  <a:rPr lang="en-GB" dirty="0"/>
                  <a:t> are used in glasses or contact lenses.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29505F-85D3-7502-283C-B5D7A640652B}"/>
                </a:ext>
              </a:extLst>
            </p:cNvPr>
            <p:cNvCxnSpPr>
              <a:cxnSpLocks/>
            </p:cNvCxnSpPr>
            <p:nvPr/>
          </p:nvCxnSpPr>
          <p:spPr>
            <a:xfrm>
              <a:off x="3792228" y="1531903"/>
              <a:ext cx="807648" cy="1530345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77A404-FE23-5E5D-88C6-5F0DA9DD5F7B}"/>
              </a:ext>
            </a:extLst>
          </p:cNvPr>
          <p:cNvGrpSpPr/>
          <p:nvPr/>
        </p:nvGrpSpPr>
        <p:grpSpPr>
          <a:xfrm>
            <a:off x="-902932" y="2768402"/>
            <a:ext cx="9332303" cy="1146412"/>
            <a:chOff x="0" y="2756847"/>
            <a:chExt cx="9332303" cy="1146412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9E6E7ECF-5718-D3D6-9366-15299019F01D}"/>
                </a:ext>
              </a:extLst>
            </p:cNvPr>
            <p:cNvSpPr/>
            <p:nvPr/>
          </p:nvSpPr>
          <p:spPr>
            <a:xfrm>
              <a:off x="0" y="2756847"/>
              <a:ext cx="8727743" cy="1146412"/>
            </a:xfrm>
            <a:prstGeom prst="homePlate">
              <a:avLst>
                <a:gd name="adj" fmla="val 156548"/>
              </a:avLst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82BB9DE-B423-8D14-91E2-0B1014C9E1CD}"/>
                </a:ext>
              </a:extLst>
            </p:cNvPr>
            <p:cNvSpPr/>
            <p:nvPr/>
          </p:nvSpPr>
          <p:spPr>
            <a:xfrm>
              <a:off x="8603775" y="3231108"/>
              <a:ext cx="197893" cy="197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EC0824-7FD3-7B80-2FC4-19265A99AE52}"/>
                </a:ext>
              </a:extLst>
            </p:cNvPr>
            <p:cNvSpPr txBox="1"/>
            <p:nvPr/>
          </p:nvSpPr>
          <p:spPr>
            <a:xfrm>
              <a:off x="8197108" y="3496852"/>
              <a:ext cx="1135195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6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Focal point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D9930F-CD87-ED14-B9EA-72CE04E7758D}"/>
              </a:ext>
            </a:extLst>
          </p:cNvPr>
          <p:cNvGrpSpPr/>
          <p:nvPr/>
        </p:nvGrpSpPr>
        <p:grpSpPr>
          <a:xfrm>
            <a:off x="7861773" y="3945380"/>
            <a:ext cx="3414341" cy="1661089"/>
            <a:chOff x="1021242" y="-459154"/>
            <a:chExt cx="3414341" cy="204684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54CBB69-568F-4699-EF96-BFE53845937F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03ED6E2-3058-5904-6505-04B179CCDFA4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0F61682-E5F1-DF00-4F82-546090EACEAD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A convex lens </a:t>
                </a:r>
                <a:r>
                  <a:rPr lang="en-GB" b="1" dirty="0"/>
                  <a:t>bends light rays inward before they enter the eye</a:t>
                </a:r>
                <a:r>
                  <a:rPr lang="en-GB" dirty="0"/>
                  <a:t>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DC81C11-D953-7A11-B370-78695B6DAC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4051" y="-459154"/>
              <a:ext cx="546564" cy="85467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C98F9C-E22F-074C-7945-5ABC7C76E922}"/>
              </a:ext>
            </a:extLst>
          </p:cNvPr>
          <p:cNvGrpSpPr/>
          <p:nvPr/>
        </p:nvGrpSpPr>
        <p:grpSpPr>
          <a:xfrm>
            <a:off x="1993573" y="3506961"/>
            <a:ext cx="4617630" cy="1998226"/>
            <a:chOff x="1913097" y="-1495213"/>
            <a:chExt cx="4617630" cy="199822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21244C4-D957-B582-6B70-216496434DAA}"/>
                </a:ext>
              </a:extLst>
            </p:cNvPr>
            <p:cNvGrpSpPr/>
            <p:nvPr/>
          </p:nvGrpSpPr>
          <p:grpSpPr>
            <a:xfrm>
              <a:off x="1913097" y="-468974"/>
              <a:ext cx="3429995" cy="971987"/>
              <a:chOff x="7477614" y="1752443"/>
              <a:chExt cx="3179588" cy="1216726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9090E79-D3D1-A4D8-A167-1B569EA977A2}"/>
                  </a:ext>
                </a:extLst>
              </p:cNvPr>
              <p:cNvSpPr/>
              <p:nvPr/>
            </p:nvSpPr>
            <p:spPr>
              <a:xfrm>
                <a:off x="7477614" y="1752443"/>
                <a:ext cx="3165077" cy="1200840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99FDADC-D7F6-557F-08B4-AC1A5791AC4D}"/>
                  </a:ext>
                </a:extLst>
              </p:cNvPr>
              <p:cNvSpPr txBox="1"/>
              <p:nvPr/>
            </p:nvSpPr>
            <p:spPr>
              <a:xfrm>
                <a:off x="7585676" y="181335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This helps the eye’s lens </a:t>
                </a:r>
                <a:r>
                  <a:rPr lang="en-GB" b="1" dirty="0"/>
                  <a:t>focus the light sooner inside the eye</a:t>
                </a:r>
                <a:r>
                  <a:rPr lang="en-GB" dirty="0"/>
                  <a:t>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7B43C5A-1D00-E40F-3B40-1EA1A8013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7784" y="-1495213"/>
              <a:ext cx="1222943" cy="12469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4CD487A-148E-30D2-1E22-60C98AF22075}"/>
              </a:ext>
            </a:extLst>
          </p:cNvPr>
          <p:cNvGrpSpPr/>
          <p:nvPr/>
        </p:nvGrpSpPr>
        <p:grpSpPr>
          <a:xfrm>
            <a:off x="394536" y="5649217"/>
            <a:ext cx="4572000" cy="923330"/>
            <a:chOff x="6650870" y="2772201"/>
            <a:chExt cx="3165077" cy="156101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3CA75DC-8F0C-22F7-F03B-E122E5282D1B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5939A4B-1F4F-CC69-A514-1E16B64D9A89}"/>
                </a:ext>
              </a:extLst>
            </p:cNvPr>
            <p:cNvSpPr txBox="1"/>
            <p:nvPr/>
          </p:nvSpPr>
          <p:spPr>
            <a:xfrm>
              <a:off x="6665380" y="2772201"/>
              <a:ext cx="3071526" cy="156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dirty="0"/>
                <a:t>As a result, the light is </a:t>
              </a:r>
              <a:r>
                <a:rPr lang="en-GB" b="1" dirty="0"/>
                <a:t>focused directly onto the retina</a:t>
              </a:r>
              <a:r>
                <a:rPr lang="en-GB" dirty="0"/>
                <a:t>, allowing nearby objects to be seen clearly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3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D1792-0C4D-F7FB-1113-F4A836FD6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C1BEB-4880-3A3E-60E8-92C0EC9A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F3B1ED-5671-F7D3-56AC-0314E47172A9}"/>
              </a:ext>
            </a:extLst>
          </p:cNvPr>
          <p:cNvGrpSpPr/>
          <p:nvPr/>
        </p:nvGrpSpPr>
        <p:grpSpPr>
          <a:xfrm>
            <a:off x="-1982626" y="2756847"/>
            <a:ext cx="9332303" cy="1146412"/>
            <a:chOff x="0" y="2756847"/>
            <a:chExt cx="9332303" cy="1146412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C4DCFB08-A6E8-E71F-11FB-3A2ED53EE934}"/>
                </a:ext>
              </a:extLst>
            </p:cNvPr>
            <p:cNvSpPr/>
            <p:nvPr/>
          </p:nvSpPr>
          <p:spPr>
            <a:xfrm>
              <a:off x="0" y="2756847"/>
              <a:ext cx="8727743" cy="1146412"/>
            </a:xfrm>
            <a:prstGeom prst="homePlate">
              <a:avLst>
                <a:gd name="adj" fmla="val 156548"/>
              </a:avLst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B1DF6DF-B6BA-DFA0-04D3-805915458092}"/>
                </a:ext>
              </a:extLst>
            </p:cNvPr>
            <p:cNvSpPr/>
            <p:nvPr/>
          </p:nvSpPr>
          <p:spPr>
            <a:xfrm>
              <a:off x="8603775" y="3231108"/>
              <a:ext cx="197893" cy="197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70D8A0-9FD6-E23C-A8DD-5EEF55C3C583}"/>
                </a:ext>
              </a:extLst>
            </p:cNvPr>
            <p:cNvSpPr txBox="1"/>
            <p:nvPr/>
          </p:nvSpPr>
          <p:spPr>
            <a:xfrm>
              <a:off x="8197108" y="3496852"/>
              <a:ext cx="1135195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6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Focal point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4CCFFE-3C71-E621-8FF3-809E671BC784}"/>
              </a:ext>
            </a:extLst>
          </p:cNvPr>
          <p:cNvSpPr txBox="1"/>
          <p:nvPr/>
        </p:nvSpPr>
        <p:spPr>
          <a:xfrm>
            <a:off x="184586" y="213591"/>
            <a:ext cx="4517068" cy="47057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Correcting Short</a:t>
            </a:r>
            <a:r>
              <a:rPr lang="en-GB" sz="2400" b="1" dirty="0"/>
              <a:t>-sightedness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89BD21-3AA4-0114-3ED1-836857F358D8}"/>
              </a:ext>
            </a:extLst>
          </p:cNvPr>
          <p:cNvGrpSpPr/>
          <p:nvPr/>
        </p:nvGrpSpPr>
        <p:grpSpPr>
          <a:xfrm>
            <a:off x="4933968" y="137243"/>
            <a:ext cx="4572000" cy="923330"/>
            <a:chOff x="6650870" y="2772201"/>
            <a:chExt cx="3165077" cy="156101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AA45A02-8393-4E94-9A0E-0AC65AEB44C5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D19275-9DA2-CD83-68A2-C0FD182378DD}"/>
                </a:ext>
              </a:extLst>
            </p:cNvPr>
            <p:cNvSpPr txBox="1"/>
            <p:nvPr/>
          </p:nvSpPr>
          <p:spPr>
            <a:xfrm>
              <a:off x="6665380" y="2772201"/>
              <a:ext cx="3071526" cy="156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b="1" dirty="0"/>
                <a:t>Short-sightedness (myopia)</a:t>
              </a:r>
              <a:r>
                <a:rPr lang="en-GB" dirty="0"/>
                <a:t> means that </a:t>
              </a:r>
              <a:r>
                <a:rPr lang="en-GB" b="1" dirty="0"/>
                <a:t>distant objects appear blurry</a:t>
              </a:r>
              <a:r>
                <a:rPr lang="en-GB" dirty="0"/>
                <a:t> but nearby objects can be seen clearly.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9ED48-485F-6733-6E7E-83F63982CBDB}"/>
              </a:ext>
            </a:extLst>
          </p:cNvPr>
          <p:cNvGrpSpPr/>
          <p:nvPr/>
        </p:nvGrpSpPr>
        <p:grpSpPr>
          <a:xfrm>
            <a:off x="8303976" y="1260492"/>
            <a:ext cx="3379339" cy="1652128"/>
            <a:chOff x="6650870" y="2816783"/>
            <a:chExt cx="3181331" cy="151976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859001-C4B3-9D37-6D54-7380D42364EB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426016-522E-3BCA-23FA-63683499926C}"/>
                </a:ext>
              </a:extLst>
            </p:cNvPr>
            <p:cNvSpPr txBox="1"/>
            <p:nvPr/>
          </p:nvSpPr>
          <p:spPr>
            <a:xfrm>
              <a:off x="6760674" y="2841347"/>
              <a:ext cx="3071527" cy="1495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dirty="0"/>
                <a:t>This happens because </a:t>
              </a:r>
              <a:r>
                <a:rPr lang="en-GB" b="1" dirty="0"/>
                <a:t>light is focused in front of the retina</a:t>
              </a:r>
              <a:r>
                <a:rPr lang="en-GB" dirty="0"/>
                <a:t>, usually because the </a:t>
              </a:r>
              <a:r>
                <a:rPr lang="en-GB" b="1" dirty="0"/>
                <a:t>eyeball is too long</a:t>
              </a:r>
              <a:r>
                <a:rPr lang="en-GB" dirty="0"/>
                <a:t> or the lens bends light too much.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6999F7-D1AC-6714-7BF6-AE0B096F0EC1}"/>
              </a:ext>
            </a:extLst>
          </p:cNvPr>
          <p:cNvGrpSpPr/>
          <p:nvPr/>
        </p:nvGrpSpPr>
        <p:grpSpPr>
          <a:xfrm>
            <a:off x="3320368" y="2430706"/>
            <a:ext cx="1287595" cy="2040429"/>
            <a:chOff x="3208282" y="2396156"/>
            <a:chExt cx="1287595" cy="204042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08CA85-E4BF-1918-BC37-9B92E0525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7680" t="9048" r="19405" b="15771"/>
            <a:stretch>
              <a:fillRect/>
            </a:stretch>
          </p:blipFill>
          <p:spPr>
            <a:xfrm>
              <a:off x="3488110" y="2396156"/>
              <a:ext cx="776931" cy="18101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88DA73-F58B-FCCA-11B3-71D19CD8810A}"/>
                </a:ext>
              </a:extLst>
            </p:cNvPr>
            <p:cNvSpPr txBox="1"/>
            <p:nvPr/>
          </p:nvSpPr>
          <p:spPr>
            <a:xfrm>
              <a:off x="3208282" y="4098031"/>
              <a:ext cx="1287595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6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Convex Lens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9B64D-CF3A-189A-FA90-55A4FF449419}"/>
              </a:ext>
            </a:extLst>
          </p:cNvPr>
          <p:cNvGrpSpPr/>
          <p:nvPr/>
        </p:nvGrpSpPr>
        <p:grpSpPr>
          <a:xfrm>
            <a:off x="184586" y="986029"/>
            <a:ext cx="4090261" cy="1793739"/>
            <a:chOff x="1021242" y="345664"/>
            <a:chExt cx="3414341" cy="207635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452FF62-4103-8B8E-3B37-8E28E5346242}"/>
                </a:ext>
              </a:extLst>
            </p:cNvPr>
            <p:cNvGrpSpPr/>
            <p:nvPr/>
          </p:nvGrpSpPr>
          <p:grpSpPr>
            <a:xfrm>
              <a:off x="1021242" y="345664"/>
              <a:ext cx="3414341" cy="1620228"/>
              <a:chOff x="6650870" y="2772201"/>
              <a:chExt cx="3165077" cy="202819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3E07846-D86B-C766-3751-D55B7B84551F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E49BB97-8B57-B58F-25AA-217774FAE696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2028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To correct this problem, </a:t>
                </a:r>
                <a:r>
                  <a:rPr lang="en-GB" b="1" dirty="0"/>
                  <a:t>concave (diverging) lenses</a:t>
                </a:r>
                <a:r>
                  <a:rPr lang="en-GB" dirty="0"/>
                  <a:t> are used in glasses or contact lenses.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33C772-8FE2-297C-3DF1-2C20137C6BB4}"/>
                </a:ext>
              </a:extLst>
            </p:cNvPr>
            <p:cNvCxnSpPr>
              <a:cxnSpLocks/>
            </p:cNvCxnSpPr>
            <p:nvPr/>
          </p:nvCxnSpPr>
          <p:spPr>
            <a:xfrm>
              <a:off x="2963939" y="1539604"/>
              <a:ext cx="1150722" cy="88241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011A85-A239-E59F-0A8E-9A14943CFD79}"/>
              </a:ext>
            </a:extLst>
          </p:cNvPr>
          <p:cNvGrpSpPr/>
          <p:nvPr/>
        </p:nvGrpSpPr>
        <p:grpSpPr>
          <a:xfrm>
            <a:off x="-902932" y="2768402"/>
            <a:ext cx="9332303" cy="1146412"/>
            <a:chOff x="0" y="2756847"/>
            <a:chExt cx="9332303" cy="1146412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9EAAD8C7-C9BF-7E5D-B176-BCB97307E697}"/>
                </a:ext>
              </a:extLst>
            </p:cNvPr>
            <p:cNvSpPr/>
            <p:nvPr/>
          </p:nvSpPr>
          <p:spPr>
            <a:xfrm>
              <a:off x="0" y="2756847"/>
              <a:ext cx="8727743" cy="1146412"/>
            </a:xfrm>
            <a:prstGeom prst="homePlate">
              <a:avLst>
                <a:gd name="adj" fmla="val 156548"/>
              </a:avLst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89F8E0-312F-8CC8-5C07-2DFF840FB105}"/>
                </a:ext>
              </a:extLst>
            </p:cNvPr>
            <p:cNvSpPr/>
            <p:nvPr/>
          </p:nvSpPr>
          <p:spPr>
            <a:xfrm>
              <a:off x="8603775" y="3231108"/>
              <a:ext cx="197893" cy="1978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BAE6D0-8A47-D1D3-ABBC-72EF67BA020A}"/>
                </a:ext>
              </a:extLst>
            </p:cNvPr>
            <p:cNvSpPr txBox="1"/>
            <p:nvPr/>
          </p:nvSpPr>
          <p:spPr>
            <a:xfrm>
              <a:off x="8197108" y="3496852"/>
              <a:ext cx="1135195" cy="33855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600" b="1" kern="0" dirty="0">
                  <a:solidFill>
                    <a:sysClr val="windowText" lastClr="000000"/>
                  </a:solidFill>
                  <a:latin typeface="Calibri" panose="020F0502020204030204"/>
                </a:rPr>
                <a:t>Focal point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31BB91-9838-49D2-1119-73265BB4DC13}"/>
              </a:ext>
            </a:extLst>
          </p:cNvPr>
          <p:cNvGrpSpPr/>
          <p:nvPr/>
        </p:nvGrpSpPr>
        <p:grpSpPr>
          <a:xfrm>
            <a:off x="7861773" y="3945380"/>
            <a:ext cx="3414341" cy="1661089"/>
            <a:chOff x="1021242" y="-459154"/>
            <a:chExt cx="3414341" cy="204684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513E8B-C09E-4D12-B977-5D8768F5BA2B}"/>
                </a:ext>
              </a:extLst>
            </p:cNvPr>
            <p:cNvGrpSpPr/>
            <p:nvPr/>
          </p:nvGrpSpPr>
          <p:grpSpPr>
            <a:xfrm>
              <a:off x="1021242" y="345665"/>
              <a:ext cx="3414341" cy="1242022"/>
              <a:chOff x="6650870" y="2772201"/>
              <a:chExt cx="3165077" cy="155475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684D013-F6AC-81BC-0596-8EE4C334F501}"/>
                  </a:ext>
                </a:extLst>
              </p:cNvPr>
              <p:cNvSpPr/>
              <p:nvPr/>
            </p:nvSpPr>
            <p:spPr>
              <a:xfrm>
                <a:off x="6650870" y="2816783"/>
                <a:ext cx="3165077" cy="1510172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227D6C1-1D70-5D3D-7FC7-356737F5F1F8}"/>
                  </a:ext>
                </a:extLst>
              </p:cNvPr>
              <p:cNvSpPr txBox="1"/>
              <p:nvPr/>
            </p:nvSpPr>
            <p:spPr>
              <a:xfrm>
                <a:off x="6665380" y="277220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A convex lens </a:t>
                </a:r>
                <a:r>
                  <a:rPr lang="en-GB" b="1" dirty="0"/>
                  <a:t>bends light rays inward before they enter the eye</a:t>
                </a:r>
                <a:r>
                  <a:rPr lang="en-GB" dirty="0"/>
                  <a:t>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F0023D3-47E8-6DF9-E394-CED1450F6C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4051" y="-459154"/>
              <a:ext cx="546564" cy="85467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C39BA7-B2B3-23B3-AA47-BD3CB6FCE46D}"/>
              </a:ext>
            </a:extLst>
          </p:cNvPr>
          <p:cNvGrpSpPr/>
          <p:nvPr/>
        </p:nvGrpSpPr>
        <p:grpSpPr>
          <a:xfrm>
            <a:off x="1993573" y="3506961"/>
            <a:ext cx="4617630" cy="1998226"/>
            <a:chOff x="1913097" y="-1495213"/>
            <a:chExt cx="4617630" cy="199822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A86D5B8-3D1F-2BB5-4848-4E4A58F4E9A5}"/>
                </a:ext>
              </a:extLst>
            </p:cNvPr>
            <p:cNvGrpSpPr/>
            <p:nvPr/>
          </p:nvGrpSpPr>
          <p:grpSpPr>
            <a:xfrm>
              <a:off x="1913097" y="-468974"/>
              <a:ext cx="3429995" cy="971987"/>
              <a:chOff x="7477614" y="1752443"/>
              <a:chExt cx="3179588" cy="1216726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D1631D8-C5FC-C2A0-4C7D-DAF1D341D208}"/>
                  </a:ext>
                </a:extLst>
              </p:cNvPr>
              <p:cNvSpPr/>
              <p:nvPr/>
            </p:nvSpPr>
            <p:spPr>
              <a:xfrm>
                <a:off x="7477614" y="1752443"/>
                <a:ext cx="3165077" cy="1200840"/>
              </a:xfrm>
              <a:prstGeom prst="roundRect">
                <a:avLst>
                  <a:gd name="adj" fmla="val 8752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348ED9-E4F0-8DC1-0674-EA62BA74AAF0}"/>
                  </a:ext>
                </a:extLst>
              </p:cNvPr>
              <p:cNvSpPr txBox="1"/>
              <p:nvPr/>
            </p:nvSpPr>
            <p:spPr>
              <a:xfrm>
                <a:off x="7585676" y="1813351"/>
                <a:ext cx="3071526" cy="1155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en-GB" dirty="0"/>
                  <a:t>This allows the eye’s lens to </a:t>
                </a:r>
                <a:r>
                  <a:rPr lang="en-GB" b="1" dirty="0"/>
                  <a:t>focus the light further back in the eye</a:t>
                </a:r>
                <a:r>
                  <a:rPr lang="en-GB" dirty="0"/>
                  <a:t>.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0DB6597-0C24-F5C9-756C-0139F5AA0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7784" y="-1495213"/>
              <a:ext cx="1222943" cy="124697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EB21F9-B5DB-8F25-72FA-92B1C3938D00}"/>
              </a:ext>
            </a:extLst>
          </p:cNvPr>
          <p:cNvGrpSpPr/>
          <p:nvPr/>
        </p:nvGrpSpPr>
        <p:grpSpPr>
          <a:xfrm>
            <a:off x="394536" y="5649217"/>
            <a:ext cx="4572000" cy="923330"/>
            <a:chOff x="6650870" y="2772201"/>
            <a:chExt cx="3165077" cy="156101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4925DA-578D-BA3C-0842-A5B5BC9F3779}"/>
                </a:ext>
              </a:extLst>
            </p:cNvPr>
            <p:cNvSpPr/>
            <p:nvPr/>
          </p:nvSpPr>
          <p:spPr>
            <a:xfrm>
              <a:off x="6650870" y="2816783"/>
              <a:ext cx="3165077" cy="1510172"/>
            </a:xfrm>
            <a:prstGeom prst="roundRect">
              <a:avLst>
                <a:gd name="adj" fmla="val 8752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1EE9F0C-A91C-26C8-2B9B-2C176051DB1D}"/>
                </a:ext>
              </a:extLst>
            </p:cNvPr>
            <p:cNvSpPr txBox="1"/>
            <p:nvPr/>
          </p:nvSpPr>
          <p:spPr>
            <a:xfrm>
              <a:off x="6665380" y="2772201"/>
              <a:ext cx="3071526" cy="1561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en-GB" dirty="0"/>
                <a:t>As a result, the light is </a:t>
              </a:r>
              <a:r>
                <a:rPr lang="en-GB" b="1" dirty="0"/>
                <a:t>focused correctly onto the retina</a:t>
              </a:r>
              <a:r>
                <a:rPr lang="en-GB" dirty="0"/>
                <a:t>, allowing distant objects to be seen clearly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9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63A3-A588-1BE5-DA13-EA1A8D62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78A5B-22C8-3442-1E27-A4913C835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44" y="187954"/>
            <a:ext cx="457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E1C19-954B-EB4B-96B4-CEE7EA159015}"/>
              </a:ext>
            </a:extLst>
          </p:cNvPr>
          <p:cNvSpPr txBox="1"/>
          <p:nvPr/>
        </p:nvSpPr>
        <p:spPr>
          <a:xfrm>
            <a:off x="242456" y="187954"/>
            <a:ext cx="11707088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Accommodation in the Eye to Distant Objects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9899A-9F03-4B15-C5D9-4518AA2841F7}"/>
              </a:ext>
            </a:extLst>
          </p:cNvPr>
          <p:cNvSpPr txBox="1"/>
          <p:nvPr/>
        </p:nvSpPr>
        <p:spPr>
          <a:xfrm>
            <a:off x="242456" y="808120"/>
            <a:ext cx="6404748" cy="1726883"/>
          </a:xfrm>
          <a:prstGeom prst="rect">
            <a:avLst/>
          </a:prstGeom>
          <a:solidFill>
            <a:schemeClr val="bg1"/>
          </a:solidFill>
          <a:ln w="57150">
            <a:noFill/>
            <a:prstDash val="lgDash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GB" sz="2000" dirty="0"/>
              <a:t>Accommodation is the process by which the eye changes the </a:t>
            </a:r>
            <a:r>
              <a:rPr lang="en-GB" sz="2000" b="1" dirty="0"/>
              <a:t>shape of the lens</a:t>
            </a:r>
            <a:r>
              <a:rPr lang="en-GB" sz="2000" dirty="0"/>
              <a:t> to focus on objects at different distances. The </a:t>
            </a:r>
            <a:r>
              <a:rPr lang="en-GB" sz="2000" b="1" dirty="0"/>
              <a:t>ciliary muscles adjust the thickness of the lens</a:t>
            </a:r>
            <a:r>
              <a:rPr lang="en-GB" sz="2000" dirty="0"/>
              <a:t>, making it thicker to focus on nearby objects and thinner to focus on distant objects.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21A8DF-10FE-0007-C04F-750FDDF5E957}"/>
              </a:ext>
            </a:extLst>
          </p:cNvPr>
          <p:cNvCxnSpPr>
            <a:cxnSpLocks/>
          </p:cNvCxnSpPr>
          <p:nvPr/>
        </p:nvCxnSpPr>
        <p:spPr>
          <a:xfrm>
            <a:off x="6870819" y="3055664"/>
            <a:ext cx="1712007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B6D23B-FC85-F248-29AD-0E39AB916896}"/>
              </a:ext>
            </a:extLst>
          </p:cNvPr>
          <p:cNvCxnSpPr>
            <a:cxnSpLocks/>
          </p:cNvCxnSpPr>
          <p:nvPr/>
        </p:nvCxnSpPr>
        <p:spPr>
          <a:xfrm>
            <a:off x="6870819" y="3763541"/>
            <a:ext cx="1717704" cy="0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87D8C6-8C79-EC30-4369-50A20A431EEF}"/>
              </a:ext>
            </a:extLst>
          </p:cNvPr>
          <p:cNvCxnSpPr>
            <a:cxnSpLocks/>
          </p:cNvCxnSpPr>
          <p:nvPr/>
        </p:nvCxnSpPr>
        <p:spPr>
          <a:xfrm flipV="1">
            <a:off x="8649769" y="3358497"/>
            <a:ext cx="2288848" cy="40504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D98A7C3-0B6E-2D42-FFA8-DB5008AAD359}"/>
              </a:ext>
            </a:extLst>
          </p:cNvPr>
          <p:cNvCxnSpPr>
            <a:cxnSpLocks/>
          </p:cNvCxnSpPr>
          <p:nvPr/>
        </p:nvCxnSpPr>
        <p:spPr>
          <a:xfrm>
            <a:off x="8649769" y="3055664"/>
            <a:ext cx="2288848" cy="30283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B424448B-882F-6C63-D3DA-77CC3AA0BD36}"/>
              </a:ext>
            </a:extLst>
          </p:cNvPr>
          <p:cNvSpPr/>
          <p:nvPr/>
        </p:nvSpPr>
        <p:spPr>
          <a:xfrm>
            <a:off x="10965679" y="3259551"/>
            <a:ext cx="197893" cy="1978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8BA95F-239C-85C9-28CB-C041AF9DC0F7}"/>
              </a:ext>
            </a:extLst>
          </p:cNvPr>
          <p:cNvSpPr txBox="1"/>
          <p:nvPr/>
        </p:nvSpPr>
        <p:spPr>
          <a:xfrm>
            <a:off x="10595974" y="2854507"/>
            <a:ext cx="1135195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 panose="020F0502020204030204"/>
              </a:rPr>
              <a:t>Focal point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12A2F0-5665-62CC-BA63-216C0E9CC8B0}"/>
              </a:ext>
            </a:extLst>
          </p:cNvPr>
          <p:cNvSpPr txBox="1"/>
          <p:nvPr/>
        </p:nvSpPr>
        <p:spPr>
          <a:xfrm>
            <a:off x="6870819" y="3240613"/>
            <a:ext cx="869759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 panose="020F0502020204030204"/>
              </a:rPr>
              <a:t>Light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2D8DB24-C716-C06B-8061-9249618CC10A}"/>
              </a:ext>
            </a:extLst>
          </p:cNvPr>
          <p:cNvSpPr txBox="1"/>
          <p:nvPr/>
        </p:nvSpPr>
        <p:spPr>
          <a:xfrm>
            <a:off x="186824" y="2770291"/>
            <a:ext cx="6404748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Circular Ciliary muscles contract.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85524D-AC06-EB7B-7ED7-E3F6F7B5791B}"/>
              </a:ext>
            </a:extLst>
          </p:cNvPr>
          <p:cNvSpPr txBox="1"/>
          <p:nvPr/>
        </p:nvSpPr>
        <p:spPr>
          <a:xfrm>
            <a:off x="186824" y="3665762"/>
            <a:ext cx="6404748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Reduce the pull on the Suspensory ligaments.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0DBEFD-2BD2-59F5-48EB-0318290BF10A}"/>
              </a:ext>
            </a:extLst>
          </p:cNvPr>
          <p:cNvSpPr txBox="1"/>
          <p:nvPr/>
        </p:nvSpPr>
        <p:spPr>
          <a:xfrm>
            <a:off x="186824" y="4561233"/>
            <a:ext cx="6404748" cy="79290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less force on the lens its elasticity allows it to become wider-decreasing its focal length.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F864CE-C350-0513-FE56-B5A6AEDB7BBD}"/>
              </a:ext>
            </a:extLst>
          </p:cNvPr>
          <p:cNvSpPr txBox="1"/>
          <p:nvPr/>
        </p:nvSpPr>
        <p:spPr>
          <a:xfrm>
            <a:off x="186824" y="5790832"/>
            <a:ext cx="6404748" cy="72705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Rays from the near object are brought to focus on the retina.</a:t>
            </a:r>
          </a:p>
        </p:txBody>
      </p:sp>
    </p:spTree>
    <p:extLst>
      <p:ext uri="{BB962C8B-B14F-4D97-AF65-F5344CB8AC3E}">
        <p14:creationId xmlns:p14="http://schemas.microsoft.com/office/powerpoint/2010/main" val="7717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C2EBD-7DF9-74DD-F6B3-D8C294C1D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F8625-11E3-8690-C114-60885F14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44" y="187954"/>
            <a:ext cx="457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3E49B8-8461-6E39-ED98-127FE699FECF}"/>
              </a:ext>
            </a:extLst>
          </p:cNvPr>
          <p:cNvSpPr txBox="1"/>
          <p:nvPr/>
        </p:nvSpPr>
        <p:spPr>
          <a:xfrm>
            <a:off x="242456" y="187954"/>
            <a:ext cx="11707088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Accommodation in the Eye to Near Objects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7073C-4172-31EE-5C85-1EB6C9A84E6D}"/>
              </a:ext>
            </a:extLst>
          </p:cNvPr>
          <p:cNvSpPr txBox="1"/>
          <p:nvPr/>
        </p:nvSpPr>
        <p:spPr>
          <a:xfrm>
            <a:off x="242456" y="808120"/>
            <a:ext cx="6404748" cy="1726883"/>
          </a:xfrm>
          <a:prstGeom prst="rect">
            <a:avLst/>
          </a:prstGeom>
          <a:solidFill>
            <a:schemeClr val="bg1"/>
          </a:solidFill>
          <a:ln w="57150">
            <a:noFill/>
            <a:prstDash val="lgDash"/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GB" sz="2000" dirty="0"/>
              <a:t>Accommodation is the process by which the eye changes the </a:t>
            </a:r>
            <a:r>
              <a:rPr lang="en-GB" sz="2000" b="1" dirty="0"/>
              <a:t>shape of the lens</a:t>
            </a:r>
            <a:r>
              <a:rPr lang="en-GB" sz="2000" dirty="0"/>
              <a:t> to focus on objects at different distances. The </a:t>
            </a:r>
            <a:r>
              <a:rPr lang="en-GB" sz="2000" b="1" dirty="0"/>
              <a:t>ciliary muscles adjust the thickness of the lens</a:t>
            </a:r>
            <a:r>
              <a:rPr lang="en-GB" sz="2000" dirty="0"/>
              <a:t>, making it thicker to focus on nearby objects and thinner to focus on distant objects.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4226E5-EF83-FFFB-B409-CBC04A3C6860}"/>
              </a:ext>
            </a:extLst>
          </p:cNvPr>
          <p:cNvCxnSpPr>
            <a:cxnSpLocks/>
          </p:cNvCxnSpPr>
          <p:nvPr/>
        </p:nvCxnSpPr>
        <p:spPr>
          <a:xfrm flipV="1">
            <a:off x="7002567" y="3055664"/>
            <a:ext cx="1580259" cy="274005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24B48E-CB09-DE3D-0471-77A8F75BF6D6}"/>
              </a:ext>
            </a:extLst>
          </p:cNvPr>
          <p:cNvCxnSpPr>
            <a:cxnSpLocks/>
          </p:cNvCxnSpPr>
          <p:nvPr/>
        </p:nvCxnSpPr>
        <p:spPr>
          <a:xfrm>
            <a:off x="7002567" y="3497773"/>
            <a:ext cx="1585956" cy="26576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915195-74BD-8CB5-D885-D550341233E2}"/>
              </a:ext>
            </a:extLst>
          </p:cNvPr>
          <p:cNvCxnSpPr>
            <a:cxnSpLocks/>
          </p:cNvCxnSpPr>
          <p:nvPr/>
        </p:nvCxnSpPr>
        <p:spPr>
          <a:xfrm flipV="1">
            <a:off x="8649769" y="3358497"/>
            <a:ext cx="2288848" cy="40504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8AA670-D2DE-8203-F6BD-14EF32F3B25D}"/>
              </a:ext>
            </a:extLst>
          </p:cNvPr>
          <p:cNvCxnSpPr>
            <a:cxnSpLocks/>
          </p:cNvCxnSpPr>
          <p:nvPr/>
        </p:nvCxnSpPr>
        <p:spPr>
          <a:xfrm>
            <a:off x="8649769" y="3055664"/>
            <a:ext cx="2288848" cy="30283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4660F56-64C0-36C4-B04F-36BF82328376}"/>
              </a:ext>
            </a:extLst>
          </p:cNvPr>
          <p:cNvSpPr/>
          <p:nvPr/>
        </p:nvSpPr>
        <p:spPr>
          <a:xfrm>
            <a:off x="10965679" y="3259551"/>
            <a:ext cx="197893" cy="1978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F88B890-657F-F490-F699-10E18449CE6C}"/>
              </a:ext>
            </a:extLst>
          </p:cNvPr>
          <p:cNvSpPr txBox="1"/>
          <p:nvPr/>
        </p:nvSpPr>
        <p:spPr>
          <a:xfrm>
            <a:off x="10595974" y="2854507"/>
            <a:ext cx="1135195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 panose="020F0502020204030204"/>
              </a:rPr>
              <a:t>Focal point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AE7DFA-ACCA-036B-E424-CE735FA16C91}"/>
              </a:ext>
            </a:extLst>
          </p:cNvPr>
          <p:cNvSpPr txBox="1"/>
          <p:nvPr/>
        </p:nvSpPr>
        <p:spPr>
          <a:xfrm>
            <a:off x="6907626" y="2671357"/>
            <a:ext cx="869759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600" b="1" kern="0" dirty="0">
                <a:solidFill>
                  <a:sysClr val="windowText" lastClr="000000"/>
                </a:solidFill>
                <a:latin typeface="Calibri" panose="020F0502020204030204"/>
              </a:rPr>
              <a:t>Light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F63742-5396-1484-4864-7A138DCF7815}"/>
              </a:ext>
            </a:extLst>
          </p:cNvPr>
          <p:cNvSpPr txBox="1"/>
          <p:nvPr/>
        </p:nvSpPr>
        <p:spPr>
          <a:xfrm>
            <a:off x="186824" y="2770291"/>
            <a:ext cx="6404748" cy="39773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Circular Ciliary muscles relax.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7D95369-1EB5-C05A-8DF4-91FA7C86986F}"/>
              </a:ext>
            </a:extLst>
          </p:cNvPr>
          <p:cNvSpPr txBox="1"/>
          <p:nvPr/>
        </p:nvSpPr>
        <p:spPr>
          <a:xfrm>
            <a:off x="186824" y="3665762"/>
            <a:ext cx="6404748" cy="39773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Suspensory ligaments are pulled tight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AD65B1-FB95-32E0-5842-E50C65F8C483}"/>
              </a:ext>
            </a:extLst>
          </p:cNvPr>
          <p:cNvSpPr txBox="1"/>
          <p:nvPr/>
        </p:nvSpPr>
        <p:spPr>
          <a:xfrm>
            <a:off x="186824" y="4561233"/>
            <a:ext cx="6404748" cy="72705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lens is stretched to become longer and thinner, increasing its focal length.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B42985C-82F6-799C-9988-46D0D765CCE9}"/>
              </a:ext>
            </a:extLst>
          </p:cNvPr>
          <p:cNvSpPr txBox="1"/>
          <p:nvPr/>
        </p:nvSpPr>
        <p:spPr>
          <a:xfrm>
            <a:off x="186824" y="5790832"/>
            <a:ext cx="6404748" cy="72705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20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Rays from the distant object are brought to focus on the retina.</a:t>
            </a:r>
          </a:p>
        </p:txBody>
      </p:sp>
    </p:spTree>
    <p:extLst>
      <p:ext uri="{BB962C8B-B14F-4D97-AF65-F5344CB8AC3E}">
        <p14:creationId xmlns:p14="http://schemas.microsoft.com/office/powerpoint/2010/main" val="42669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690</Words>
  <Application>Microsoft Office PowerPoint</Application>
  <PresentationFormat>Widescreen</PresentationFormat>
  <Paragraphs>58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5</cp:revision>
  <dcterms:created xsi:type="dcterms:W3CDTF">2026-03-11T11:07:49Z</dcterms:created>
  <dcterms:modified xsi:type="dcterms:W3CDTF">2026-03-11T15:13:47Z</dcterms:modified>
</cp:coreProperties>
</file>