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152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43647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55712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25060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97006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50491A-1CF6-4122-8D67-1D497AA1A31E}" type="datetimeFigureOut">
              <a:rPr lang="en-GB" smtClean="0"/>
              <a:t>30/11/2024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1965333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50491A-1CF6-4122-8D67-1D497AA1A31E}" type="datetimeFigureOut">
              <a:rPr lang="en-GB" smtClean="0"/>
              <a:t>30/11/2024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4598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50491A-1CF6-4122-8D67-1D497AA1A31E}" type="datetimeFigureOut">
              <a:rPr lang="en-GB" smtClean="0"/>
              <a:t>30/11/2024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252772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50491A-1CF6-4122-8D67-1D497AA1A31E}" type="datetimeFigureOut">
              <a:rPr lang="en-GB" smtClean="0"/>
              <a:t>30/11/2024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3868542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0491A-1CF6-4122-8D67-1D497AA1A31E}" type="datetimeFigureOut">
              <a:rPr lang="en-GB" smtClean="0"/>
              <a:t>30/11/2024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39531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30/11/2024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8600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50491A-1CF6-4122-8D67-1D497AA1A31E}" type="datetimeFigureOut">
              <a:rPr lang="en-GB" smtClean="0"/>
              <a:t>30/11/2024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8212AF-F8A0-4C1D-B892-7FB5C38F7849}" type="slidenum">
              <a:rPr lang="en-GB" smtClean="0"/>
              <a:t>‹#›</a:t>
            </a:fld>
            <a:endParaRPr lang="en-GB"/>
          </a:p>
        </p:txBody>
      </p:sp>
    </p:spTree>
    <p:extLst>
      <p:ext uri="{BB962C8B-B14F-4D97-AF65-F5344CB8AC3E}">
        <p14:creationId xmlns:p14="http://schemas.microsoft.com/office/powerpoint/2010/main" val="423051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150491A-1CF6-4122-8D67-1D497AA1A31E}" type="datetimeFigureOut">
              <a:rPr lang="en-GB" smtClean="0"/>
              <a:t>30/11/2024</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98212AF-F8A0-4C1D-B892-7FB5C38F7849}" type="slidenum">
              <a:rPr lang="en-GB" smtClean="0"/>
              <a:t>‹#›</a:t>
            </a:fld>
            <a:endParaRPr lang="en-GB"/>
          </a:p>
        </p:txBody>
      </p:sp>
    </p:spTree>
    <p:extLst>
      <p:ext uri="{BB962C8B-B14F-4D97-AF65-F5344CB8AC3E}">
        <p14:creationId xmlns:p14="http://schemas.microsoft.com/office/powerpoint/2010/main" val="15552907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B7F95F6-096D-48EC-13EC-04C57A5BA9A1}"/>
              </a:ext>
            </a:extLst>
          </p:cNvPr>
          <p:cNvSpPr/>
          <p:nvPr/>
        </p:nvSpPr>
        <p:spPr>
          <a:xfrm>
            <a:off x="204489" y="205891"/>
            <a:ext cx="6501112" cy="8774336"/>
          </a:xfrm>
          <a:prstGeom prst="rect">
            <a:avLst/>
          </a:prstGeom>
          <a:noFill/>
          <a:ln w="57150">
            <a:solidFill>
              <a:srgbClr val="00B0F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9F04D79-8F02-5CCD-1AD1-56B03B98564B}"/>
              </a:ext>
            </a:extLst>
          </p:cNvPr>
          <p:cNvSpPr txBox="1"/>
          <p:nvPr/>
        </p:nvSpPr>
        <p:spPr>
          <a:xfrm>
            <a:off x="313899" y="346317"/>
            <a:ext cx="6209732" cy="45878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ln>
        </p:spPr>
        <p:txBody>
          <a:bodyPr wrap="square" rtlCol="0">
            <a:spAutoFit/>
          </a:bodyPr>
          <a:lstStyle/>
          <a:p>
            <a:pPr marL="0" marR="0" lvl="0" indent="0" algn="ctr" defTabSz="457200" rtl="0" eaLnBrk="1" fontAlgn="auto" latinLnBrk="0" hangingPunct="1">
              <a:lnSpc>
                <a:spcPct val="107000"/>
              </a:lnSpc>
              <a:spcBef>
                <a:spcPts val="0"/>
              </a:spcBef>
              <a:spcAft>
                <a:spcPts val="800"/>
              </a:spcAft>
              <a:buClrTx/>
              <a:buSzTx/>
              <a:buFontTx/>
              <a:buNone/>
              <a:tabLst/>
              <a:defRPr/>
            </a:pPr>
            <a:r>
              <a:rPr kumimoji="0" lang="en-GB" sz="24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rPr>
              <a:t>The Science of </a:t>
            </a:r>
            <a:r>
              <a:rPr lang="en-GB" sz="2400" b="1" kern="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Snowflakes</a:t>
            </a:r>
            <a:endParaRPr kumimoji="0" lang="en-GB" sz="2400" b="1" i="0" u="none" strike="noStrike" kern="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E2084D59-1CC2-47B3-040A-D3EA5A4DB419}"/>
              </a:ext>
            </a:extLst>
          </p:cNvPr>
          <p:cNvSpPr txBox="1"/>
          <p:nvPr/>
        </p:nvSpPr>
        <p:spPr>
          <a:xfrm>
            <a:off x="313899" y="798348"/>
            <a:ext cx="6209732" cy="400110"/>
          </a:xfrm>
          <a:prstGeom prst="rect">
            <a:avLst/>
          </a:prstGeom>
          <a:noFill/>
        </p:spPr>
        <p:txBody>
          <a:bodyPr wrap="square">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Read the text below- highlight any key words</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TextBox 54">
            <a:extLst>
              <a:ext uri="{FF2B5EF4-FFF2-40B4-BE49-F238E27FC236}">
                <a16:creationId xmlns:a16="http://schemas.microsoft.com/office/drawing/2014/main" id="{2B92D795-BB81-12DA-1144-B8366413BC4C}"/>
              </a:ext>
            </a:extLst>
          </p:cNvPr>
          <p:cNvSpPr txBox="1"/>
          <p:nvPr/>
        </p:nvSpPr>
        <p:spPr>
          <a:xfrm>
            <a:off x="372630" y="4702022"/>
            <a:ext cx="6164827" cy="33855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28575">
            <a:solidFill>
              <a:srgbClr val="00B050"/>
            </a:solidFill>
            <a:prstDash val="solid"/>
          </a:ln>
        </p:spPr>
        <p:txBody>
          <a:bodyPr wrap="square" rtlCol="0">
            <a:spAutoFit/>
          </a:bodyPr>
          <a:lstStyle/>
          <a:p>
            <a:pPr lvl="0" algn="just" defTabSz="914400">
              <a:defRPr/>
            </a:pPr>
            <a:r>
              <a:rPr lang="en-GB" sz="1600" dirty="0"/>
              <a:t>How do snowflakes form in the atmosphere?</a:t>
            </a:r>
          </a:p>
        </p:txBody>
      </p:sp>
      <p:sp>
        <p:nvSpPr>
          <p:cNvPr id="2" name="Rectangle 1">
            <a:extLst>
              <a:ext uri="{FF2B5EF4-FFF2-40B4-BE49-F238E27FC236}">
                <a16:creationId xmlns:a16="http://schemas.microsoft.com/office/drawing/2014/main" id="{01EF13AB-6173-F7A9-3DD7-A2797C91F48C}"/>
              </a:ext>
            </a:extLst>
          </p:cNvPr>
          <p:cNvSpPr>
            <a:spLocks noChangeArrowheads="1"/>
          </p:cNvSpPr>
          <p:nvPr/>
        </p:nvSpPr>
        <p:spPr bwMode="auto">
          <a:xfrm>
            <a:off x="350177" y="1165494"/>
            <a:ext cx="6209732" cy="3431709"/>
          </a:xfrm>
          <a:prstGeom prst="rect">
            <a:avLst/>
          </a:prstGeom>
          <a:solidFill>
            <a:schemeClr val="bg1"/>
          </a:solidFill>
          <a:ln w="57150">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GB" sz="1550" dirty="0"/>
              <a:t>Snowflakes are a beautiful example of nature's symmetry and the physics of crystallization. They form when water vapor freezes into ice crystals in the atmosphere. The shape of a snowflake is determined by the temperature and humidity conditions in the clouds. As water vapor condenses and freezes, it forms a hexagonal structure, with six branches, because the molecules of water bond in a specific pattern that favours sixfold symmetry. Each snowflake is unique because the environmental conditions it passes through while falling to the ground slightly alter its growth pattern. This process is a fascinating interplay of thermodynamics and crystallography, where the temperature and humidity dictate the size and shape of the crystals, and even slight changes can create vastly different designs. Snowflakes, therefore, are natural examples of how molecular interactions and external conditions can lead to complex and delicate structures</a:t>
            </a:r>
          </a:p>
        </p:txBody>
      </p:sp>
      <p:sp>
        <p:nvSpPr>
          <p:cNvPr id="3" name="TextBox 2">
            <a:extLst>
              <a:ext uri="{FF2B5EF4-FFF2-40B4-BE49-F238E27FC236}">
                <a16:creationId xmlns:a16="http://schemas.microsoft.com/office/drawing/2014/main" id="{135F45A5-51FC-F60C-286B-13048231D0C2}"/>
              </a:ext>
            </a:extLst>
          </p:cNvPr>
          <p:cNvSpPr txBox="1"/>
          <p:nvPr/>
        </p:nvSpPr>
        <p:spPr>
          <a:xfrm>
            <a:off x="332758" y="5299956"/>
            <a:ext cx="6339612" cy="646331"/>
          </a:xfrm>
          <a:prstGeom prst="rect">
            <a:avLst/>
          </a:prstGeom>
          <a:noFill/>
        </p:spPr>
        <p:txBody>
          <a:bodyPr wrap="square" rtlCol="0">
            <a:spAutoFit/>
          </a:bodyPr>
          <a:lstStyle/>
          <a:p>
            <a:r>
              <a:rPr lang="en-GB" b="1" dirty="0"/>
              <a:t>__________________________________________________________________________________________________________</a:t>
            </a:r>
          </a:p>
        </p:txBody>
      </p:sp>
      <p:sp>
        <p:nvSpPr>
          <p:cNvPr id="4" name="TextBox 3">
            <a:extLst>
              <a:ext uri="{FF2B5EF4-FFF2-40B4-BE49-F238E27FC236}">
                <a16:creationId xmlns:a16="http://schemas.microsoft.com/office/drawing/2014/main" id="{F29A18D3-731A-CD12-B964-256C9394BB6F}"/>
              </a:ext>
            </a:extLst>
          </p:cNvPr>
          <p:cNvSpPr txBox="1"/>
          <p:nvPr/>
        </p:nvSpPr>
        <p:spPr>
          <a:xfrm>
            <a:off x="346586" y="6146800"/>
            <a:ext cx="5183357" cy="33855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28575">
            <a:solidFill>
              <a:srgbClr val="00B050"/>
            </a:solidFill>
            <a:prstDash val="solid"/>
          </a:ln>
        </p:spPr>
        <p:txBody>
          <a:bodyPr wrap="square" rtlCol="0">
            <a:spAutoFit/>
          </a:bodyPr>
          <a:lstStyle/>
          <a:p>
            <a:pPr lvl="0" algn="just" defTabSz="914400">
              <a:defRPr/>
            </a:pPr>
            <a:r>
              <a:rPr lang="en-GB" sz="1600" dirty="0"/>
              <a:t>What determines the shape of a snowflake?</a:t>
            </a:r>
            <a:endParaRPr kumimoji="0" lang="en-US" sz="1600" b="1" i="0" u="none" strike="noStrike" kern="1200" cap="none" spc="0" normalizeH="0" baseline="0" noProof="0" dirty="0">
              <a:ln>
                <a:noFill/>
              </a:ln>
              <a:solidFill>
                <a:prstClr val="black"/>
              </a:solidFill>
              <a:effectLst/>
              <a:uLnTx/>
              <a:uFillTx/>
              <a:latin typeface="Calibri" panose="020F0502020204030204"/>
            </a:endParaRPr>
          </a:p>
        </p:txBody>
      </p:sp>
      <p:sp>
        <p:nvSpPr>
          <p:cNvPr id="9" name="TextBox 8">
            <a:extLst>
              <a:ext uri="{FF2B5EF4-FFF2-40B4-BE49-F238E27FC236}">
                <a16:creationId xmlns:a16="http://schemas.microsoft.com/office/drawing/2014/main" id="{44BB83FB-F733-DE4D-F3E0-616B863FCE76}"/>
              </a:ext>
            </a:extLst>
          </p:cNvPr>
          <p:cNvSpPr txBox="1"/>
          <p:nvPr/>
        </p:nvSpPr>
        <p:spPr>
          <a:xfrm>
            <a:off x="389173" y="6803601"/>
            <a:ext cx="6339612" cy="646331"/>
          </a:xfrm>
          <a:prstGeom prst="rect">
            <a:avLst/>
          </a:prstGeom>
          <a:noFill/>
        </p:spPr>
        <p:txBody>
          <a:bodyPr wrap="square" rtlCol="0">
            <a:spAutoFit/>
          </a:bodyPr>
          <a:lstStyle/>
          <a:p>
            <a:r>
              <a:rPr lang="en-GB" b="1" dirty="0"/>
              <a:t>__________________________________________________________________________________________________________</a:t>
            </a:r>
          </a:p>
        </p:txBody>
      </p:sp>
      <p:sp>
        <p:nvSpPr>
          <p:cNvPr id="10" name="TextBox 9">
            <a:extLst>
              <a:ext uri="{FF2B5EF4-FFF2-40B4-BE49-F238E27FC236}">
                <a16:creationId xmlns:a16="http://schemas.microsoft.com/office/drawing/2014/main" id="{94695706-88E1-7684-9DA6-96BAD029CA59}"/>
              </a:ext>
            </a:extLst>
          </p:cNvPr>
          <p:cNvSpPr txBox="1"/>
          <p:nvPr/>
        </p:nvSpPr>
        <p:spPr>
          <a:xfrm>
            <a:off x="372632" y="7588889"/>
            <a:ext cx="3865539" cy="338554"/>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2700000" scaled="1"/>
            <a:tileRect/>
          </a:gradFill>
          <a:ln w="28575">
            <a:solidFill>
              <a:srgbClr val="00B050"/>
            </a:solidFill>
            <a:prstDash val="solid"/>
          </a:ln>
        </p:spPr>
        <p:txBody>
          <a:bodyPr wrap="square" rtlCol="0">
            <a:spAutoFit/>
          </a:bodyPr>
          <a:lstStyle/>
          <a:p>
            <a:pPr lvl="0" algn="just" defTabSz="914400">
              <a:defRPr/>
            </a:pPr>
            <a:r>
              <a:rPr lang="en-GB" sz="1600" dirty="0"/>
              <a:t>Why is each snowflake unique?</a:t>
            </a:r>
            <a:endParaRPr kumimoji="0" lang="en-US" sz="1600" b="1" i="0" u="none" strike="noStrike" kern="1200" cap="none" spc="0" normalizeH="0" baseline="0" noProof="0" dirty="0">
              <a:ln>
                <a:noFill/>
              </a:ln>
              <a:solidFill>
                <a:prstClr val="black"/>
              </a:solidFill>
              <a:effectLst/>
              <a:uLnTx/>
              <a:uFillTx/>
              <a:latin typeface="Calibri" panose="020F0502020204030204"/>
            </a:endParaRPr>
          </a:p>
        </p:txBody>
      </p:sp>
      <p:sp>
        <p:nvSpPr>
          <p:cNvPr id="13" name="TextBox 12">
            <a:extLst>
              <a:ext uri="{FF2B5EF4-FFF2-40B4-BE49-F238E27FC236}">
                <a16:creationId xmlns:a16="http://schemas.microsoft.com/office/drawing/2014/main" id="{5031201C-5C1A-02E7-4FCB-37C7C6A048A8}"/>
              </a:ext>
            </a:extLst>
          </p:cNvPr>
          <p:cNvSpPr txBox="1"/>
          <p:nvPr/>
        </p:nvSpPr>
        <p:spPr>
          <a:xfrm>
            <a:off x="389173" y="8307247"/>
            <a:ext cx="6339612" cy="646331"/>
          </a:xfrm>
          <a:prstGeom prst="rect">
            <a:avLst/>
          </a:prstGeom>
          <a:noFill/>
        </p:spPr>
        <p:txBody>
          <a:bodyPr wrap="square" rtlCol="0">
            <a:spAutoFit/>
          </a:bodyPr>
          <a:lstStyle/>
          <a:p>
            <a:r>
              <a:rPr lang="en-GB" b="1" dirty="0"/>
              <a:t>__________________________________________________________________________________________________________</a:t>
            </a:r>
          </a:p>
        </p:txBody>
      </p:sp>
      <p:pic>
        <p:nvPicPr>
          <p:cNvPr id="1028" name="Picture 4" descr="Snowflake PNG, Vector, PSD, and Clipart With Transparent Background for  Free Download | Pngtree">
            <a:extLst>
              <a:ext uri="{FF2B5EF4-FFF2-40B4-BE49-F238E27FC236}">
                <a16:creationId xmlns:a16="http://schemas.microsoft.com/office/drawing/2014/main" id="{3E8BDDFB-5C99-0D18-8536-432C64A39E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26826" y="4683492"/>
            <a:ext cx="7324319" cy="7324319"/>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403642602"/>
      </p:ext>
    </p:extLst>
  </p:cSld>
  <p:clrMapOvr>
    <a:masterClrMapping/>
  </p:clrMapOvr>
  <mc:AlternateContent xmlns:mc="http://schemas.openxmlformats.org/markup-compatibility/2006" xmlns:p14="http://schemas.microsoft.com/office/powerpoint/2010/main">
    <mc:Choice Requires="p14">
      <p:transition spd="slow" p14:dur="2000" advTm="114490"/>
    </mc:Choice>
    <mc:Fallback xmlns="">
      <p:transition spd="slow" advTm="11449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4"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9|4.3|15.6|1.9|9.9|2.6|16.8|1.7"/>
</p:tagLst>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8527</TotalTime>
  <Words>191</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 Chalk</dc:creator>
  <cp:lastModifiedBy>Mr D Chalk</cp:lastModifiedBy>
  <cp:revision>35</cp:revision>
  <dcterms:created xsi:type="dcterms:W3CDTF">2024-01-19T05:37:07Z</dcterms:created>
  <dcterms:modified xsi:type="dcterms:W3CDTF">2024-11-30T21:01:58Z</dcterms:modified>
</cp:coreProperties>
</file>