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11" autoAdjust="0"/>
    <p:restoredTop sz="94660"/>
  </p:normalViewPr>
  <p:slideViewPr>
    <p:cSldViewPr snapToGrid="0">
      <p:cViewPr>
        <p:scale>
          <a:sx n="80" d="100"/>
          <a:sy n="80" d="100"/>
        </p:scale>
        <p:origin x="441"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9FE9539-863B-443F-B475-FEFAD05415B8}" type="datetimeFigureOut">
              <a:rPr lang="en-GB" smtClean="0"/>
              <a:t>02/12/2024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2AA75A-E0C2-4119-8856-B29195F6AB46}" type="slidenum">
              <a:rPr lang="en-GB" smtClean="0"/>
              <a:t>‹#›</a:t>
            </a:fld>
            <a:endParaRPr lang="en-GB"/>
          </a:p>
        </p:txBody>
      </p:sp>
    </p:spTree>
    <p:extLst>
      <p:ext uri="{BB962C8B-B14F-4D97-AF65-F5344CB8AC3E}">
        <p14:creationId xmlns:p14="http://schemas.microsoft.com/office/powerpoint/2010/main" val="189384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9FE9539-863B-443F-B475-FEFAD05415B8}" type="datetimeFigureOut">
              <a:rPr lang="en-GB" smtClean="0"/>
              <a:t>02/12/2024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2AA75A-E0C2-4119-8856-B29195F6AB46}" type="slidenum">
              <a:rPr lang="en-GB" smtClean="0"/>
              <a:t>‹#›</a:t>
            </a:fld>
            <a:endParaRPr lang="en-GB"/>
          </a:p>
        </p:txBody>
      </p:sp>
    </p:spTree>
    <p:extLst>
      <p:ext uri="{BB962C8B-B14F-4D97-AF65-F5344CB8AC3E}">
        <p14:creationId xmlns:p14="http://schemas.microsoft.com/office/powerpoint/2010/main" val="586535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9FE9539-863B-443F-B475-FEFAD05415B8}" type="datetimeFigureOut">
              <a:rPr lang="en-GB" smtClean="0"/>
              <a:t>02/12/2024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2AA75A-E0C2-4119-8856-B29195F6AB46}" type="slidenum">
              <a:rPr lang="en-GB" smtClean="0"/>
              <a:t>‹#›</a:t>
            </a:fld>
            <a:endParaRPr lang="en-GB"/>
          </a:p>
        </p:txBody>
      </p:sp>
    </p:spTree>
    <p:extLst>
      <p:ext uri="{BB962C8B-B14F-4D97-AF65-F5344CB8AC3E}">
        <p14:creationId xmlns:p14="http://schemas.microsoft.com/office/powerpoint/2010/main" val="3305887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9FE9539-863B-443F-B475-FEFAD05415B8}" type="datetimeFigureOut">
              <a:rPr lang="en-GB" smtClean="0"/>
              <a:t>02/12/2024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2AA75A-E0C2-4119-8856-B29195F6AB46}" type="slidenum">
              <a:rPr lang="en-GB" smtClean="0"/>
              <a:t>‹#›</a:t>
            </a:fld>
            <a:endParaRPr lang="en-GB"/>
          </a:p>
        </p:txBody>
      </p:sp>
    </p:spTree>
    <p:extLst>
      <p:ext uri="{BB962C8B-B14F-4D97-AF65-F5344CB8AC3E}">
        <p14:creationId xmlns:p14="http://schemas.microsoft.com/office/powerpoint/2010/main" val="4138313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9FE9539-863B-443F-B475-FEFAD05415B8}" type="datetimeFigureOut">
              <a:rPr lang="en-GB" smtClean="0"/>
              <a:t>02/12/2024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2AA75A-E0C2-4119-8856-B29195F6AB46}" type="slidenum">
              <a:rPr lang="en-GB" smtClean="0"/>
              <a:t>‹#›</a:t>
            </a:fld>
            <a:endParaRPr lang="en-GB"/>
          </a:p>
        </p:txBody>
      </p:sp>
    </p:spTree>
    <p:extLst>
      <p:ext uri="{BB962C8B-B14F-4D97-AF65-F5344CB8AC3E}">
        <p14:creationId xmlns:p14="http://schemas.microsoft.com/office/powerpoint/2010/main" val="3715256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9FE9539-863B-443F-B475-FEFAD05415B8}" type="datetimeFigureOut">
              <a:rPr lang="en-GB" smtClean="0"/>
              <a:t>02/12/2024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2AA75A-E0C2-4119-8856-B29195F6AB46}" type="slidenum">
              <a:rPr lang="en-GB" smtClean="0"/>
              <a:t>‹#›</a:t>
            </a:fld>
            <a:endParaRPr lang="en-GB"/>
          </a:p>
        </p:txBody>
      </p:sp>
    </p:spTree>
    <p:extLst>
      <p:ext uri="{BB962C8B-B14F-4D97-AF65-F5344CB8AC3E}">
        <p14:creationId xmlns:p14="http://schemas.microsoft.com/office/powerpoint/2010/main" val="2895914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9FE9539-863B-443F-B475-FEFAD05415B8}" type="datetimeFigureOut">
              <a:rPr lang="en-GB" smtClean="0"/>
              <a:t>02/12/2024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2AA75A-E0C2-4119-8856-B29195F6AB46}" type="slidenum">
              <a:rPr lang="en-GB" smtClean="0"/>
              <a:t>‹#›</a:t>
            </a:fld>
            <a:endParaRPr lang="en-GB"/>
          </a:p>
        </p:txBody>
      </p:sp>
    </p:spTree>
    <p:extLst>
      <p:ext uri="{BB962C8B-B14F-4D97-AF65-F5344CB8AC3E}">
        <p14:creationId xmlns:p14="http://schemas.microsoft.com/office/powerpoint/2010/main" val="851823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9FE9539-863B-443F-B475-FEFAD05415B8}" type="datetimeFigureOut">
              <a:rPr lang="en-GB" smtClean="0"/>
              <a:t>02/12/2024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2AA75A-E0C2-4119-8856-B29195F6AB46}" type="slidenum">
              <a:rPr lang="en-GB" smtClean="0"/>
              <a:t>‹#›</a:t>
            </a:fld>
            <a:endParaRPr lang="en-GB"/>
          </a:p>
        </p:txBody>
      </p:sp>
    </p:spTree>
    <p:extLst>
      <p:ext uri="{BB962C8B-B14F-4D97-AF65-F5344CB8AC3E}">
        <p14:creationId xmlns:p14="http://schemas.microsoft.com/office/powerpoint/2010/main" val="1740648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E9539-863B-443F-B475-FEFAD05415B8}" type="datetimeFigureOut">
              <a:rPr lang="en-GB" smtClean="0"/>
              <a:t>02/12/2024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2AA75A-E0C2-4119-8856-B29195F6AB46}" type="slidenum">
              <a:rPr lang="en-GB" smtClean="0"/>
              <a:t>‹#›</a:t>
            </a:fld>
            <a:endParaRPr lang="en-GB"/>
          </a:p>
        </p:txBody>
      </p:sp>
    </p:spTree>
    <p:extLst>
      <p:ext uri="{BB962C8B-B14F-4D97-AF65-F5344CB8AC3E}">
        <p14:creationId xmlns:p14="http://schemas.microsoft.com/office/powerpoint/2010/main" val="1415825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D9FE9539-863B-443F-B475-FEFAD05415B8}" type="datetimeFigureOut">
              <a:rPr lang="en-GB" smtClean="0"/>
              <a:t>02/12/2024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2AA75A-E0C2-4119-8856-B29195F6AB46}" type="slidenum">
              <a:rPr lang="en-GB" smtClean="0"/>
              <a:t>‹#›</a:t>
            </a:fld>
            <a:endParaRPr lang="en-GB"/>
          </a:p>
        </p:txBody>
      </p:sp>
    </p:spTree>
    <p:extLst>
      <p:ext uri="{BB962C8B-B14F-4D97-AF65-F5344CB8AC3E}">
        <p14:creationId xmlns:p14="http://schemas.microsoft.com/office/powerpoint/2010/main" val="2312528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D9FE9539-863B-443F-B475-FEFAD05415B8}" type="datetimeFigureOut">
              <a:rPr lang="en-GB" smtClean="0"/>
              <a:t>02/12/2024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2AA75A-E0C2-4119-8856-B29195F6AB46}" type="slidenum">
              <a:rPr lang="en-GB" smtClean="0"/>
              <a:t>‹#›</a:t>
            </a:fld>
            <a:endParaRPr lang="en-GB"/>
          </a:p>
        </p:txBody>
      </p:sp>
    </p:spTree>
    <p:extLst>
      <p:ext uri="{BB962C8B-B14F-4D97-AF65-F5344CB8AC3E}">
        <p14:creationId xmlns:p14="http://schemas.microsoft.com/office/powerpoint/2010/main" val="628365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9FE9539-863B-443F-B475-FEFAD05415B8}" type="datetimeFigureOut">
              <a:rPr lang="en-GB" smtClean="0"/>
              <a:t>02/12/2024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A2AA75A-E0C2-4119-8856-B29195F6AB46}" type="slidenum">
              <a:rPr lang="en-GB" smtClean="0"/>
              <a:t>‹#›</a:t>
            </a:fld>
            <a:endParaRPr lang="en-GB"/>
          </a:p>
        </p:txBody>
      </p:sp>
    </p:spTree>
    <p:extLst>
      <p:ext uri="{BB962C8B-B14F-4D97-AF65-F5344CB8AC3E}">
        <p14:creationId xmlns:p14="http://schemas.microsoft.com/office/powerpoint/2010/main" val="2707150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47B7CE2-0FAD-126A-3CE4-57B61B3AB51D}"/>
              </a:ext>
            </a:extLst>
          </p:cNvPr>
          <p:cNvPicPr>
            <a:picLocks noChangeAspect="1"/>
          </p:cNvPicPr>
          <p:nvPr/>
        </p:nvPicPr>
        <p:blipFill rotWithShape="1">
          <a:blip r:embed="rId2"/>
          <a:srcRect l="20486" r="17100" b="8641"/>
          <a:stretch/>
        </p:blipFill>
        <p:spPr>
          <a:xfrm>
            <a:off x="2176057" y="1456278"/>
            <a:ext cx="4791886" cy="3945444"/>
          </a:xfrm>
          <a:prstGeom prst="rect">
            <a:avLst/>
          </a:prstGeom>
        </p:spPr>
      </p:pic>
      <p:sp>
        <p:nvSpPr>
          <p:cNvPr id="5" name="TextBox 4">
            <a:extLst>
              <a:ext uri="{FF2B5EF4-FFF2-40B4-BE49-F238E27FC236}">
                <a16:creationId xmlns:a16="http://schemas.microsoft.com/office/drawing/2014/main" id="{6619FC4F-5DEE-8249-34C2-35D89C405A32}"/>
              </a:ext>
            </a:extLst>
          </p:cNvPr>
          <p:cNvSpPr txBox="1"/>
          <p:nvPr/>
        </p:nvSpPr>
        <p:spPr>
          <a:xfrm>
            <a:off x="74411" y="85168"/>
            <a:ext cx="1998129" cy="36721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algn="ctr">
              <a:lnSpc>
                <a:spcPct val="107000"/>
              </a:lnSpc>
              <a:spcAft>
                <a:spcPts val="800"/>
              </a:spcAft>
              <a:defRPr/>
            </a:pPr>
            <a:r>
              <a:rPr lang="en-GB" b="1" kern="0" dirty="0">
                <a:solidFill>
                  <a:prstClr val="black"/>
                </a:solidFill>
                <a:latin typeface="Arial" panose="020B0604020202020204" pitchFamily="34" charset="0"/>
                <a:ea typeface="Times New Roman" panose="02020603050405020304" pitchFamily="18" charset="0"/>
              </a:rPr>
              <a:t>Wind Power</a:t>
            </a:r>
            <a:endParaRPr lang="en-GB" b="1" kern="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37B89707-80A4-BAA6-6B77-A6AB95AF06E4}"/>
              </a:ext>
            </a:extLst>
          </p:cNvPr>
          <p:cNvSpPr/>
          <p:nvPr/>
        </p:nvSpPr>
        <p:spPr>
          <a:xfrm>
            <a:off x="6922185" y="1491707"/>
            <a:ext cx="2136774" cy="1586388"/>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CA0343D0-081F-2616-3B33-23D142A36390}"/>
              </a:ext>
            </a:extLst>
          </p:cNvPr>
          <p:cNvSpPr txBox="1"/>
          <p:nvPr/>
        </p:nvSpPr>
        <p:spPr>
          <a:xfrm>
            <a:off x="6911185" y="1483831"/>
            <a:ext cx="2101645" cy="1566711"/>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6. </a:t>
            </a:r>
            <a:r>
              <a:rPr lang="en-GB" sz="1200" b="1" dirty="0"/>
              <a:t>Renewable Process</a:t>
            </a:r>
            <a:r>
              <a:rPr lang="en-GB" sz="1200" dirty="0"/>
              <a:t>: The wind continues to blow, and the turbines keep spinning, producing electricity without emitting greenhouse gases, making it a sustainable and renewable source of energy.</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52973266-4567-4A1F-8772-90B75B256D03}"/>
              </a:ext>
            </a:extLst>
          </p:cNvPr>
          <p:cNvSpPr/>
          <p:nvPr/>
        </p:nvSpPr>
        <p:spPr>
          <a:xfrm>
            <a:off x="250464" y="5185037"/>
            <a:ext cx="2805845" cy="1134103"/>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C60CCB01-912C-9A07-71CD-F9F78832DDD6}"/>
              </a:ext>
            </a:extLst>
          </p:cNvPr>
          <p:cNvSpPr txBox="1"/>
          <p:nvPr/>
        </p:nvSpPr>
        <p:spPr>
          <a:xfrm>
            <a:off x="250465" y="5177162"/>
            <a:ext cx="2759716" cy="1141979"/>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5. </a:t>
            </a:r>
            <a:r>
              <a:rPr lang="en-GB" sz="1200" b="1" dirty="0"/>
              <a:t>Electricity Transmission</a:t>
            </a:r>
            <a:r>
              <a:rPr lang="en-GB" sz="1200" dirty="0"/>
              <a:t>: The electricity generated by the wind turbine is transmitted through power lines to homes, businesses, and industries.</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0" name="Rectangle: Rounded Corners 9">
            <a:extLst>
              <a:ext uri="{FF2B5EF4-FFF2-40B4-BE49-F238E27FC236}">
                <a16:creationId xmlns:a16="http://schemas.microsoft.com/office/drawing/2014/main" id="{BE1EF4F9-ED2F-D7A6-0DC7-EA3D0B1DE6F9}"/>
              </a:ext>
            </a:extLst>
          </p:cNvPr>
          <p:cNvSpPr/>
          <p:nvPr/>
        </p:nvSpPr>
        <p:spPr>
          <a:xfrm>
            <a:off x="74412" y="669085"/>
            <a:ext cx="2287126" cy="1414157"/>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DDF6CB1F-EAA1-79A7-B9C5-D8C8A23EABBA}"/>
              </a:ext>
            </a:extLst>
          </p:cNvPr>
          <p:cNvSpPr txBox="1"/>
          <p:nvPr/>
        </p:nvSpPr>
        <p:spPr>
          <a:xfrm>
            <a:off x="85041" y="669085"/>
            <a:ext cx="2276497" cy="1354345"/>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1. </a:t>
            </a:r>
            <a:r>
              <a:rPr lang="en-GB" sz="1200" b="1" dirty="0"/>
              <a:t>Wind Movement</a:t>
            </a:r>
            <a:r>
              <a:rPr lang="en-GB" sz="1200" dirty="0"/>
              <a:t>: Wind is created by the uneven heating of the Earth's surface by the sun. The movement of air, or wind, contains kinetic energy that can be harnessed.</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5C3098E8-8459-51FC-4FBE-6140AA2BA1F4}"/>
              </a:ext>
            </a:extLst>
          </p:cNvPr>
          <p:cNvSpPr/>
          <p:nvPr/>
        </p:nvSpPr>
        <p:spPr>
          <a:xfrm>
            <a:off x="74412" y="3198861"/>
            <a:ext cx="2101645" cy="1644602"/>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C6520729-645D-5804-10D8-EA7EC2B454BA}"/>
              </a:ext>
            </a:extLst>
          </p:cNvPr>
          <p:cNvSpPr txBox="1"/>
          <p:nvPr/>
        </p:nvSpPr>
        <p:spPr>
          <a:xfrm>
            <a:off x="121188" y="3199833"/>
            <a:ext cx="1951352" cy="1566711"/>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2. </a:t>
            </a:r>
            <a:r>
              <a:rPr lang="en-GB" sz="1200" b="1" dirty="0"/>
              <a:t>Wind Turbine Blades</a:t>
            </a:r>
            <a:r>
              <a:rPr lang="en-GB" sz="1200" dirty="0"/>
              <a:t>: Wind flows over the blades of a wind turbine, causing them to spin. The design of the blades is optimized to capture as much energy as possible from the wind.</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4" name="Rectangle: Rounded Corners 13">
            <a:extLst>
              <a:ext uri="{FF2B5EF4-FFF2-40B4-BE49-F238E27FC236}">
                <a16:creationId xmlns:a16="http://schemas.microsoft.com/office/drawing/2014/main" id="{C14353D6-6637-3C1B-E494-526E7C970C2F}"/>
              </a:ext>
            </a:extLst>
          </p:cNvPr>
          <p:cNvSpPr/>
          <p:nvPr/>
        </p:nvSpPr>
        <p:spPr>
          <a:xfrm>
            <a:off x="5691601" y="4590812"/>
            <a:ext cx="2805845" cy="1613941"/>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2650CAB6-706D-487E-43E1-AE6F34BA9D46}"/>
              </a:ext>
            </a:extLst>
          </p:cNvPr>
          <p:cNvSpPr txBox="1"/>
          <p:nvPr/>
        </p:nvSpPr>
        <p:spPr>
          <a:xfrm>
            <a:off x="5691602" y="4582937"/>
            <a:ext cx="2759716" cy="1566711"/>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4. </a:t>
            </a:r>
            <a:r>
              <a:rPr lang="en-GB" sz="1200" b="1" dirty="0"/>
              <a:t>Generator Activation</a:t>
            </a:r>
            <a:r>
              <a:rPr lang="en-GB" sz="1200" dirty="0"/>
              <a:t>: The rotor is connected to a generator. As the rotor spins, it turns a shaft inside the generator. This movement causes magnets to move past coils of wire, generating an electric current through electromagnetic induction.</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6" name="Rectangle: Rounded Corners 15">
            <a:extLst>
              <a:ext uri="{FF2B5EF4-FFF2-40B4-BE49-F238E27FC236}">
                <a16:creationId xmlns:a16="http://schemas.microsoft.com/office/drawing/2014/main" id="{5BEFF539-31E6-DD16-BE58-304FD78AA8EA}"/>
              </a:ext>
            </a:extLst>
          </p:cNvPr>
          <p:cNvSpPr/>
          <p:nvPr/>
        </p:nvSpPr>
        <p:spPr>
          <a:xfrm>
            <a:off x="3215206" y="194440"/>
            <a:ext cx="3623743" cy="949290"/>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6A9C989E-413B-F5B4-DFD4-4729BABC8E95}"/>
              </a:ext>
            </a:extLst>
          </p:cNvPr>
          <p:cNvSpPr txBox="1"/>
          <p:nvPr/>
        </p:nvSpPr>
        <p:spPr>
          <a:xfrm>
            <a:off x="3215206" y="186564"/>
            <a:ext cx="3623743" cy="929613"/>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3. </a:t>
            </a:r>
            <a:r>
              <a:rPr lang="en-GB" sz="1200" b="1" dirty="0"/>
              <a:t>Turbine Rotation</a:t>
            </a:r>
            <a:r>
              <a:rPr lang="en-GB" sz="1200" dirty="0"/>
              <a:t>: As the wind turns the blades, the rotational energy is transferred to the rotor (the central part of the turbine connected to the blades), which begins to spin.</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cxnSp>
        <p:nvCxnSpPr>
          <p:cNvPr id="18" name="Straight Arrow Connector 17">
            <a:extLst>
              <a:ext uri="{FF2B5EF4-FFF2-40B4-BE49-F238E27FC236}">
                <a16:creationId xmlns:a16="http://schemas.microsoft.com/office/drawing/2014/main" id="{3343E18B-F7C5-105C-3108-D0E9DFA2277E}"/>
              </a:ext>
            </a:extLst>
          </p:cNvPr>
          <p:cNvCxnSpPr>
            <a:cxnSpLocks/>
          </p:cNvCxnSpPr>
          <p:nvPr/>
        </p:nvCxnSpPr>
        <p:spPr>
          <a:xfrm>
            <a:off x="2295108" y="2061063"/>
            <a:ext cx="493264" cy="179068"/>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7EDCCFF2-9427-53C5-589C-4426AD10ECCE}"/>
              </a:ext>
            </a:extLst>
          </p:cNvPr>
          <p:cNvCxnSpPr>
            <a:cxnSpLocks/>
          </p:cNvCxnSpPr>
          <p:nvPr/>
        </p:nvCxnSpPr>
        <p:spPr>
          <a:xfrm>
            <a:off x="2176057" y="3346394"/>
            <a:ext cx="365683" cy="0"/>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A7BE0EAB-060D-6D37-72CA-93702DBC3286}"/>
              </a:ext>
            </a:extLst>
          </p:cNvPr>
          <p:cNvCxnSpPr>
            <a:cxnSpLocks/>
          </p:cNvCxnSpPr>
          <p:nvPr/>
        </p:nvCxnSpPr>
        <p:spPr>
          <a:xfrm flipV="1">
            <a:off x="3056309" y="4872489"/>
            <a:ext cx="1007691" cy="691605"/>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AD7F9919-9517-6363-9ABF-732A86682DAB}"/>
              </a:ext>
            </a:extLst>
          </p:cNvPr>
          <p:cNvCxnSpPr>
            <a:cxnSpLocks/>
          </p:cNvCxnSpPr>
          <p:nvPr/>
        </p:nvCxnSpPr>
        <p:spPr>
          <a:xfrm flipH="1" flipV="1">
            <a:off x="4420144" y="2745717"/>
            <a:ext cx="1329221" cy="1845095"/>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DDC08D81-4261-2324-F0D3-43C5B00DBCF1}"/>
              </a:ext>
            </a:extLst>
          </p:cNvPr>
          <p:cNvCxnSpPr>
            <a:cxnSpLocks/>
          </p:cNvCxnSpPr>
          <p:nvPr/>
        </p:nvCxnSpPr>
        <p:spPr>
          <a:xfrm>
            <a:off x="3930073" y="1151606"/>
            <a:ext cx="0" cy="455620"/>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58040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B75ECD2-6229-865F-D2AF-052FD0800F10}"/>
              </a:ext>
            </a:extLst>
          </p:cNvPr>
          <p:cNvPicPr>
            <a:picLocks noChangeAspect="1"/>
          </p:cNvPicPr>
          <p:nvPr/>
        </p:nvPicPr>
        <p:blipFill rotWithShape="1">
          <a:blip r:embed="rId2"/>
          <a:srcRect l="9358" t="16980" r="32366"/>
          <a:stretch/>
        </p:blipFill>
        <p:spPr>
          <a:xfrm>
            <a:off x="2731641" y="1954231"/>
            <a:ext cx="3680717" cy="2949538"/>
          </a:xfrm>
          <a:prstGeom prst="rect">
            <a:avLst/>
          </a:prstGeom>
        </p:spPr>
      </p:pic>
      <p:sp>
        <p:nvSpPr>
          <p:cNvPr id="5" name="TextBox 4">
            <a:extLst>
              <a:ext uri="{FF2B5EF4-FFF2-40B4-BE49-F238E27FC236}">
                <a16:creationId xmlns:a16="http://schemas.microsoft.com/office/drawing/2014/main" id="{FB6FFC5C-1308-3752-3BED-533F0A1AB914}"/>
              </a:ext>
            </a:extLst>
          </p:cNvPr>
          <p:cNvSpPr txBox="1"/>
          <p:nvPr/>
        </p:nvSpPr>
        <p:spPr>
          <a:xfrm>
            <a:off x="74411" y="85168"/>
            <a:ext cx="1998129" cy="36721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algn="ctr">
              <a:lnSpc>
                <a:spcPct val="107000"/>
              </a:lnSpc>
              <a:spcAft>
                <a:spcPts val="800"/>
              </a:spcAft>
              <a:defRPr/>
            </a:pPr>
            <a:r>
              <a:rPr lang="en-GB" b="1" kern="0" dirty="0">
                <a:solidFill>
                  <a:prstClr val="black"/>
                </a:solidFill>
                <a:latin typeface="Arial" panose="020B0604020202020204" pitchFamily="34" charset="0"/>
                <a:ea typeface="Times New Roman" panose="02020603050405020304" pitchFamily="18" charset="0"/>
              </a:rPr>
              <a:t>Tidal Power</a:t>
            </a:r>
            <a:endParaRPr lang="en-GB" b="1" kern="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50537AA1-D517-2215-1D63-C52E2272FC91}"/>
              </a:ext>
            </a:extLst>
          </p:cNvPr>
          <p:cNvSpPr/>
          <p:nvPr/>
        </p:nvSpPr>
        <p:spPr>
          <a:xfrm>
            <a:off x="6273088" y="4695873"/>
            <a:ext cx="2805845" cy="1141978"/>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4C5CCE70-6AA0-A468-877F-5D8BCCAF9E16}"/>
              </a:ext>
            </a:extLst>
          </p:cNvPr>
          <p:cNvSpPr txBox="1"/>
          <p:nvPr/>
        </p:nvSpPr>
        <p:spPr>
          <a:xfrm>
            <a:off x="6273089" y="4687997"/>
            <a:ext cx="2759716" cy="1141979"/>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6. </a:t>
            </a:r>
            <a:r>
              <a:rPr lang="en-GB" sz="1200" b="1" dirty="0"/>
              <a:t>Renewable Cycle</a:t>
            </a:r>
            <a:r>
              <a:rPr lang="en-GB" sz="1200" dirty="0"/>
              <a:t>: Tidal movements are driven by the gravitational pull of celestial bodies and the Earth's rotation, ensuring that the process is sustainable and reliable over time.</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41FB1004-381C-CC89-346D-77563C93E414}"/>
              </a:ext>
            </a:extLst>
          </p:cNvPr>
          <p:cNvSpPr/>
          <p:nvPr/>
        </p:nvSpPr>
        <p:spPr>
          <a:xfrm>
            <a:off x="3351038" y="137553"/>
            <a:ext cx="2805845" cy="949290"/>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43DDC1EA-3708-D9A0-E44E-EE1886C51B45}"/>
              </a:ext>
            </a:extLst>
          </p:cNvPr>
          <p:cNvSpPr txBox="1"/>
          <p:nvPr/>
        </p:nvSpPr>
        <p:spPr>
          <a:xfrm>
            <a:off x="3351039" y="129677"/>
            <a:ext cx="2759716" cy="929613"/>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5. </a:t>
            </a:r>
            <a:r>
              <a:rPr lang="en-GB" sz="1200" b="1" dirty="0"/>
              <a:t>Electricity Transmission</a:t>
            </a:r>
            <a:r>
              <a:rPr lang="en-GB" sz="1200" dirty="0"/>
              <a:t>: The generated electricity is transmitted through power lines to homes, businesses, and other facilities.</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0" name="Rectangle: Rounded Corners 9">
            <a:extLst>
              <a:ext uri="{FF2B5EF4-FFF2-40B4-BE49-F238E27FC236}">
                <a16:creationId xmlns:a16="http://schemas.microsoft.com/office/drawing/2014/main" id="{DE6CD8E2-1510-842E-9E90-154205757203}"/>
              </a:ext>
            </a:extLst>
          </p:cNvPr>
          <p:cNvSpPr/>
          <p:nvPr/>
        </p:nvSpPr>
        <p:spPr>
          <a:xfrm>
            <a:off x="296592" y="1028024"/>
            <a:ext cx="2805845" cy="1213151"/>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EA704A72-D5FA-CF94-8A9C-6AEF04E793A5}"/>
              </a:ext>
            </a:extLst>
          </p:cNvPr>
          <p:cNvSpPr txBox="1"/>
          <p:nvPr/>
        </p:nvSpPr>
        <p:spPr>
          <a:xfrm>
            <a:off x="296593" y="1020149"/>
            <a:ext cx="2759716" cy="1141979"/>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1. </a:t>
            </a:r>
            <a:r>
              <a:rPr lang="en-GB" sz="1200" b="1" dirty="0"/>
              <a:t>Harnessing Tidal Movement</a:t>
            </a:r>
            <a:r>
              <a:rPr lang="en-GB" sz="1200" dirty="0"/>
              <a:t>: Tidal power plants are typically built in areas with strong tidal currents or significant tidal ranges (the difference between high and low tides).</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28C1E9D7-457A-262E-93B1-B8E2AF9EDA8B}"/>
              </a:ext>
            </a:extLst>
          </p:cNvPr>
          <p:cNvSpPr/>
          <p:nvPr/>
        </p:nvSpPr>
        <p:spPr>
          <a:xfrm>
            <a:off x="111193" y="4624702"/>
            <a:ext cx="2805845" cy="1354344"/>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285CA074-EE97-C49A-17F5-B7B627317925}"/>
              </a:ext>
            </a:extLst>
          </p:cNvPr>
          <p:cNvSpPr txBox="1"/>
          <p:nvPr/>
        </p:nvSpPr>
        <p:spPr>
          <a:xfrm>
            <a:off x="111194" y="4616826"/>
            <a:ext cx="2759716" cy="1354345"/>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2. </a:t>
            </a:r>
            <a:r>
              <a:rPr lang="en-GB" sz="1200" b="1" dirty="0"/>
              <a:t>Water Collection</a:t>
            </a:r>
            <a:r>
              <a:rPr lang="en-GB" sz="1200" dirty="0"/>
              <a:t>: As the tide rises, water flows into a reservoir or through tidal turbines. The gravitational pull of the moon and sun creates this movement, which is predictable and consistent.</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4" name="Rectangle: Rounded Corners 13">
            <a:extLst>
              <a:ext uri="{FF2B5EF4-FFF2-40B4-BE49-F238E27FC236}">
                <a16:creationId xmlns:a16="http://schemas.microsoft.com/office/drawing/2014/main" id="{E92FAC26-83FE-FE88-2486-23E63B8F107F}"/>
              </a:ext>
            </a:extLst>
          </p:cNvPr>
          <p:cNvSpPr/>
          <p:nvPr/>
        </p:nvSpPr>
        <p:spPr>
          <a:xfrm>
            <a:off x="3238711" y="5161611"/>
            <a:ext cx="2805845" cy="1566711"/>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8885290E-C76D-782B-ED29-29973B94BC44}"/>
              </a:ext>
            </a:extLst>
          </p:cNvPr>
          <p:cNvSpPr txBox="1"/>
          <p:nvPr/>
        </p:nvSpPr>
        <p:spPr>
          <a:xfrm>
            <a:off x="3238712" y="5153736"/>
            <a:ext cx="2759716" cy="1566711"/>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4. </a:t>
            </a:r>
            <a:r>
              <a:rPr lang="en-GB" sz="1200" b="1" dirty="0"/>
              <a:t>Electricity Generation</a:t>
            </a:r>
            <a:r>
              <a:rPr lang="en-GB" sz="1200" dirty="0"/>
              <a:t>: The spinning turbines drive generators. As the turbine rotates, it turns a rotor inside the generator, which is surrounded by magnets and coils of wire. This movement induces an electric current through electromagnetic induction.</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6" name="Rectangle: Rounded Corners 15">
            <a:extLst>
              <a:ext uri="{FF2B5EF4-FFF2-40B4-BE49-F238E27FC236}">
                <a16:creationId xmlns:a16="http://schemas.microsoft.com/office/drawing/2014/main" id="{70F31041-2492-ACE3-5425-5DC51649F092}"/>
              </a:ext>
            </a:extLst>
          </p:cNvPr>
          <p:cNvSpPr/>
          <p:nvPr/>
        </p:nvSpPr>
        <p:spPr>
          <a:xfrm>
            <a:off x="6216967" y="1465694"/>
            <a:ext cx="2805845" cy="1566711"/>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D0561226-4561-0EE7-1FBC-2005BACD0C45}"/>
              </a:ext>
            </a:extLst>
          </p:cNvPr>
          <p:cNvSpPr txBox="1"/>
          <p:nvPr/>
        </p:nvSpPr>
        <p:spPr>
          <a:xfrm>
            <a:off x="6216968" y="1457819"/>
            <a:ext cx="2759716" cy="1566711"/>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3. </a:t>
            </a:r>
            <a:r>
              <a:rPr lang="en-GB" sz="1200" b="1" dirty="0"/>
              <a:t>Turbine Activation</a:t>
            </a:r>
            <a:r>
              <a:rPr lang="en-GB" sz="1200" dirty="0"/>
              <a:t>: As the water moves in or out (during rising or falling tides), it flows through turbines. The kinetic energy of the moving water causes the turbine blades to spin, converting kinetic energy into mechanical energy.</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cxnSp>
        <p:nvCxnSpPr>
          <p:cNvPr id="18" name="Straight Arrow Connector 17">
            <a:extLst>
              <a:ext uri="{FF2B5EF4-FFF2-40B4-BE49-F238E27FC236}">
                <a16:creationId xmlns:a16="http://schemas.microsoft.com/office/drawing/2014/main" id="{49B7AC6E-4E43-7EB1-1A16-1A942128D92B}"/>
              </a:ext>
            </a:extLst>
          </p:cNvPr>
          <p:cNvCxnSpPr>
            <a:cxnSpLocks/>
          </p:cNvCxnSpPr>
          <p:nvPr/>
        </p:nvCxnSpPr>
        <p:spPr>
          <a:xfrm>
            <a:off x="3056309" y="2212729"/>
            <a:ext cx="362232" cy="437936"/>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C35147BA-63E4-4B9B-5E9B-7E16BA6021C4}"/>
              </a:ext>
            </a:extLst>
          </p:cNvPr>
          <p:cNvCxnSpPr>
            <a:cxnSpLocks/>
          </p:cNvCxnSpPr>
          <p:nvPr/>
        </p:nvCxnSpPr>
        <p:spPr>
          <a:xfrm flipV="1">
            <a:off x="2300195" y="4220948"/>
            <a:ext cx="435660" cy="403754"/>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4936BEC5-9248-03E5-8196-6F92F998C26B}"/>
              </a:ext>
            </a:extLst>
          </p:cNvPr>
          <p:cNvCxnSpPr>
            <a:cxnSpLocks/>
          </p:cNvCxnSpPr>
          <p:nvPr/>
        </p:nvCxnSpPr>
        <p:spPr>
          <a:xfrm flipV="1">
            <a:off x="3995814" y="4363495"/>
            <a:ext cx="0" cy="798116"/>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16C6F84A-2460-0302-F8B5-B8B021E20004}"/>
              </a:ext>
            </a:extLst>
          </p:cNvPr>
          <p:cNvCxnSpPr>
            <a:cxnSpLocks/>
          </p:cNvCxnSpPr>
          <p:nvPr/>
        </p:nvCxnSpPr>
        <p:spPr>
          <a:xfrm flipH="1">
            <a:off x="5155249" y="2599765"/>
            <a:ext cx="1061718" cy="1158305"/>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77430362-AAA4-7E42-879D-10FA31661FA3}"/>
              </a:ext>
            </a:extLst>
          </p:cNvPr>
          <p:cNvCxnSpPr>
            <a:cxnSpLocks/>
          </p:cNvCxnSpPr>
          <p:nvPr/>
        </p:nvCxnSpPr>
        <p:spPr>
          <a:xfrm>
            <a:off x="4618570" y="1086843"/>
            <a:ext cx="0" cy="783931"/>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5492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42B5D-74A2-7125-C5E0-7A6097B59C25}"/>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B70C8100-411E-990C-1521-0E778DDA5408}"/>
              </a:ext>
            </a:extLst>
          </p:cNvPr>
          <p:cNvPicPr>
            <a:picLocks noChangeAspect="1"/>
          </p:cNvPicPr>
          <p:nvPr/>
        </p:nvPicPr>
        <p:blipFill rotWithShape="1">
          <a:blip r:embed="rId2"/>
          <a:srcRect l="3117" t="6205" r="3714"/>
          <a:stretch/>
        </p:blipFill>
        <p:spPr>
          <a:xfrm>
            <a:off x="1979387" y="1960839"/>
            <a:ext cx="5185226" cy="2936321"/>
          </a:xfrm>
          <a:prstGeom prst="rect">
            <a:avLst/>
          </a:prstGeom>
        </p:spPr>
      </p:pic>
      <p:sp>
        <p:nvSpPr>
          <p:cNvPr id="3" name="TextBox 2">
            <a:extLst>
              <a:ext uri="{FF2B5EF4-FFF2-40B4-BE49-F238E27FC236}">
                <a16:creationId xmlns:a16="http://schemas.microsoft.com/office/drawing/2014/main" id="{45B6E3E5-47B2-64F5-BA5C-89451E3DFD81}"/>
              </a:ext>
            </a:extLst>
          </p:cNvPr>
          <p:cNvSpPr txBox="1"/>
          <p:nvPr/>
        </p:nvSpPr>
        <p:spPr>
          <a:xfrm>
            <a:off x="74411" y="85168"/>
            <a:ext cx="1998129" cy="36721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algn="ctr">
              <a:lnSpc>
                <a:spcPct val="107000"/>
              </a:lnSpc>
              <a:spcAft>
                <a:spcPts val="800"/>
              </a:spcAft>
              <a:defRPr/>
            </a:pPr>
            <a:r>
              <a:rPr lang="en-GB" b="1" kern="0" dirty="0">
                <a:solidFill>
                  <a:prstClr val="black"/>
                </a:solidFill>
                <a:latin typeface="Arial" panose="020B0604020202020204" pitchFamily="34" charset="0"/>
                <a:ea typeface="Times New Roman" panose="02020603050405020304" pitchFamily="18" charset="0"/>
              </a:rPr>
              <a:t>Hydroelectricity</a:t>
            </a:r>
            <a:endParaRPr lang="en-GB" b="1" kern="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F6410701-24F7-3536-CA3E-7953DD5ECBA9}"/>
              </a:ext>
            </a:extLst>
          </p:cNvPr>
          <p:cNvSpPr/>
          <p:nvPr/>
        </p:nvSpPr>
        <p:spPr>
          <a:xfrm>
            <a:off x="6263095" y="5079063"/>
            <a:ext cx="2805845" cy="949290"/>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CA241864-8E7B-0944-CE6C-1A6247035CC4}"/>
              </a:ext>
            </a:extLst>
          </p:cNvPr>
          <p:cNvSpPr txBox="1"/>
          <p:nvPr/>
        </p:nvSpPr>
        <p:spPr>
          <a:xfrm>
            <a:off x="6263096" y="5071187"/>
            <a:ext cx="2759716" cy="929613"/>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6. </a:t>
            </a:r>
            <a:r>
              <a:rPr lang="en-GB" sz="1200" b="1" dirty="0"/>
              <a:t>Water Reuse</a:t>
            </a:r>
            <a:r>
              <a:rPr lang="en-GB" sz="1200" dirty="0"/>
              <a:t>: The water flows out of the turbines and back into the river or reservoir, ensuring a continuous cycle without depletion.</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87472294-D8B3-1D6D-B584-ED8E00292686}"/>
              </a:ext>
            </a:extLst>
          </p:cNvPr>
          <p:cNvSpPr/>
          <p:nvPr/>
        </p:nvSpPr>
        <p:spPr>
          <a:xfrm>
            <a:off x="6195269" y="2091228"/>
            <a:ext cx="2805845" cy="949290"/>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F66C5AF9-D41B-8DF1-CD40-74D551E17A72}"/>
              </a:ext>
            </a:extLst>
          </p:cNvPr>
          <p:cNvSpPr txBox="1"/>
          <p:nvPr/>
        </p:nvSpPr>
        <p:spPr>
          <a:xfrm>
            <a:off x="6195270" y="2083352"/>
            <a:ext cx="2759716" cy="929613"/>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5. </a:t>
            </a:r>
            <a:r>
              <a:rPr lang="en-GB" sz="1200" b="1" dirty="0"/>
              <a:t>Electricity Transmission</a:t>
            </a:r>
            <a:r>
              <a:rPr lang="en-GB" sz="1200" dirty="0"/>
              <a:t>: The generated electricity is transmitted through power lines to homes, businesses, and industries for use.</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0" name="Rectangle: Rounded Corners 9">
            <a:extLst>
              <a:ext uri="{FF2B5EF4-FFF2-40B4-BE49-F238E27FC236}">
                <a16:creationId xmlns:a16="http://schemas.microsoft.com/office/drawing/2014/main" id="{E666D2E3-FC3D-0069-1CD5-D39ACD13FF1D}"/>
              </a:ext>
            </a:extLst>
          </p:cNvPr>
          <p:cNvSpPr/>
          <p:nvPr/>
        </p:nvSpPr>
        <p:spPr>
          <a:xfrm>
            <a:off x="296592" y="1028025"/>
            <a:ext cx="2805845" cy="949290"/>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91DCFBF0-064D-673E-7823-5354E8BBD991}"/>
              </a:ext>
            </a:extLst>
          </p:cNvPr>
          <p:cNvSpPr txBox="1"/>
          <p:nvPr/>
        </p:nvSpPr>
        <p:spPr>
          <a:xfrm>
            <a:off x="296593" y="1020149"/>
            <a:ext cx="2759716" cy="929613"/>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1. </a:t>
            </a:r>
            <a:r>
              <a:rPr lang="en-GB" sz="1200" b="1" dirty="0"/>
              <a:t>Water Flow Collection</a:t>
            </a:r>
            <a:r>
              <a:rPr lang="en-GB" sz="1200" dirty="0"/>
              <a:t>: A dam is built to store water in a reservoir, creating potential energy due to the height of the water above the turbines.</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4" name="Rectangle: Rounded Corners 13">
            <a:extLst>
              <a:ext uri="{FF2B5EF4-FFF2-40B4-BE49-F238E27FC236}">
                <a16:creationId xmlns:a16="http://schemas.microsoft.com/office/drawing/2014/main" id="{9C4CC0BC-BD75-04C6-6C73-C1F7A1659C01}"/>
              </a:ext>
            </a:extLst>
          </p:cNvPr>
          <p:cNvSpPr/>
          <p:nvPr/>
        </p:nvSpPr>
        <p:spPr>
          <a:xfrm>
            <a:off x="4072309" y="130249"/>
            <a:ext cx="2805845" cy="1779076"/>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5D5494DD-A6CC-A875-759E-54E4AC2E85CC}"/>
              </a:ext>
            </a:extLst>
          </p:cNvPr>
          <p:cNvSpPr txBox="1"/>
          <p:nvPr/>
        </p:nvSpPr>
        <p:spPr>
          <a:xfrm>
            <a:off x="4072310" y="122373"/>
            <a:ext cx="2759716" cy="1779077"/>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4. </a:t>
            </a:r>
            <a:r>
              <a:rPr lang="en-GB" sz="1200" b="1" dirty="0"/>
              <a:t>Electricity Generation</a:t>
            </a:r>
            <a:r>
              <a:rPr lang="en-GB" sz="1200" dirty="0"/>
              <a:t>: The spinning turbine is connected to a generator. As the turbine rotates, it turns the rotor inside the generator, which is surrounded by coils of wire and magnetic fields. This movement induces an electric current through electromagnetic induction.</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6" name="Rectangle: Rounded Corners 15">
            <a:extLst>
              <a:ext uri="{FF2B5EF4-FFF2-40B4-BE49-F238E27FC236}">
                <a16:creationId xmlns:a16="http://schemas.microsoft.com/office/drawing/2014/main" id="{EBD3B8CA-F360-146D-616D-49FBA5CE4BAF}"/>
              </a:ext>
            </a:extLst>
          </p:cNvPr>
          <p:cNvSpPr/>
          <p:nvPr/>
        </p:nvSpPr>
        <p:spPr>
          <a:xfrm>
            <a:off x="2692450" y="5086938"/>
            <a:ext cx="2805845" cy="1141979"/>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2EFDF242-FB96-C431-BB40-7EC6558F7F4D}"/>
              </a:ext>
            </a:extLst>
          </p:cNvPr>
          <p:cNvSpPr txBox="1"/>
          <p:nvPr/>
        </p:nvSpPr>
        <p:spPr>
          <a:xfrm>
            <a:off x="2692451" y="5079063"/>
            <a:ext cx="2759716" cy="1141979"/>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3. </a:t>
            </a:r>
            <a:r>
              <a:rPr lang="en-GB" sz="1200" b="1" dirty="0"/>
              <a:t>Turbine Rotation</a:t>
            </a:r>
            <a:r>
              <a:rPr lang="en-GB" sz="1200" dirty="0"/>
              <a:t>: The flowing water strikes the blades of a turbine, causing it to spin. The kinetic energy of the water is transferred to the turbine, converting it into mechanical energy.</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cxnSp>
        <p:nvCxnSpPr>
          <p:cNvPr id="18" name="Straight Arrow Connector 17">
            <a:extLst>
              <a:ext uri="{FF2B5EF4-FFF2-40B4-BE49-F238E27FC236}">
                <a16:creationId xmlns:a16="http://schemas.microsoft.com/office/drawing/2014/main" id="{0EA08329-A9DB-2B16-377E-FB85220C163A}"/>
              </a:ext>
            </a:extLst>
          </p:cNvPr>
          <p:cNvCxnSpPr>
            <a:cxnSpLocks/>
          </p:cNvCxnSpPr>
          <p:nvPr/>
        </p:nvCxnSpPr>
        <p:spPr>
          <a:xfrm flipV="1">
            <a:off x="5262826" y="4583953"/>
            <a:ext cx="0" cy="495110"/>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8DEBD4E6-AFB8-9651-AAD4-E76BB37BB7F4}"/>
              </a:ext>
            </a:extLst>
          </p:cNvPr>
          <p:cNvCxnSpPr>
            <a:cxnSpLocks/>
          </p:cNvCxnSpPr>
          <p:nvPr/>
        </p:nvCxnSpPr>
        <p:spPr>
          <a:xfrm>
            <a:off x="1362611" y="1972655"/>
            <a:ext cx="570648" cy="544872"/>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93E0CC91-0C98-E941-0C22-5511E2528E88}"/>
              </a:ext>
            </a:extLst>
          </p:cNvPr>
          <p:cNvCxnSpPr>
            <a:cxnSpLocks/>
          </p:cNvCxnSpPr>
          <p:nvPr/>
        </p:nvCxnSpPr>
        <p:spPr>
          <a:xfrm>
            <a:off x="5262826" y="1901450"/>
            <a:ext cx="0" cy="1200338"/>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1BB2A275-F53F-C42D-888C-4C99E22FD063}"/>
              </a:ext>
            </a:extLst>
          </p:cNvPr>
          <p:cNvCxnSpPr>
            <a:cxnSpLocks/>
          </p:cNvCxnSpPr>
          <p:nvPr/>
        </p:nvCxnSpPr>
        <p:spPr>
          <a:xfrm flipH="1" flipV="1">
            <a:off x="7164613" y="4667624"/>
            <a:ext cx="546771" cy="419314"/>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a:extLst>
              <a:ext uri="{FF2B5EF4-FFF2-40B4-BE49-F238E27FC236}">
                <a16:creationId xmlns:a16="http://schemas.microsoft.com/office/drawing/2014/main" id="{57C4D634-FE31-F559-8902-909880AFF69F}"/>
              </a:ext>
            </a:extLst>
          </p:cNvPr>
          <p:cNvCxnSpPr>
            <a:cxnSpLocks/>
          </p:cNvCxnSpPr>
          <p:nvPr/>
        </p:nvCxnSpPr>
        <p:spPr>
          <a:xfrm flipH="1">
            <a:off x="6974541" y="3036060"/>
            <a:ext cx="531906" cy="293261"/>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1" name="Straight Arrow Connector 30">
            <a:extLst>
              <a:ext uri="{FF2B5EF4-FFF2-40B4-BE49-F238E27FC236}">
                <a16:creationId xmlns:a16="http://schemas.microsoft.com/office/drawing/2014/main" id="{85B7036A-67C9-5E3C-623D-676F408CB4F6}"/>
              </a:ext>
            </a:extLst>
          </p:cNvPr>
          <p:cNvCxnSpPr>
            <a:cxnSpLocks/>
          </p:cNvCxnSpPr>
          <p:nvPr/>
        </p:nvCxnSpPr>
        <p:spPr>
          <a:xfrm>
            <a:off x="2245324" y="3670566"/>
            <a:ext cx="570648" cy="0"/>
          </a:xfrm>
          <a:prstGeom prst="straightConnector1">
            <a:avLst/>
          </a:prstGeom>
          <a:ln w="762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12" name="Rectangle: Rounded Corners 11">
            <a:extLst>
              <a:ext uri="{FF2B5EF4-FFF2-40B4-BE49-F238E27FC236}">
                <a16:creationId xmlns:a16="http://schemas.microsoft.com/office/drawing/2014/main" id="{0A8A8365-9A4D-1A1F-018C-937D06A6C97B}"/>
              </a:ext>
            </a:extLst>
          </p:cNvPr>
          <p:cNvSpPr/>
          <p:nvPr/>
        </p:nvSpPr>
        <p:spPr>
          <a:xfrm>
            <a:off x="121188" y="3329321"/>
            <a:ext cx="2155252" cy="2048804"/>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D334DC2E-81C2-BEB7-D653-5382A2ED2F12}"/>
              </a:ext>
            </a:extLst>
          </p:cNvPr>
          <p:cNvSpPr txBox="1"/>
          <p:nvPr/>
        </p:nvSpPr>
        <p:spPr>
          <a:xfrm>
            <a:off x="125505" y="3358002"/>
            <a:ext cx="2119819" cy="1991443"/>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2. </a:t>
            </a:r>
            <a:r>
              <a:rPr lang="en-GB" sz="1200" b="1" dirty="0"/>
              <a:t>Release of Water</a:t>
            </a:r>
            <a:r>
              <a:rPr lang="en-GB" sz="1200" dirty="0"/>
              <a:t>: When electricity is needed, water is released from the reservoir through pipes called penstocks. The gravitational force causes the water to flow rapidly, converting potential energy into kinetic energy.</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7901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8CFD4-E7CA-C1C5-0D21-B2955A85AB68}"/>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24A5C97D-F600-03EB-25B3-32392FE937C6}"/>
              </a:ext>
            </a:extLst>
          </p:cNvPr>
          <p:cNvPicPr>
            <a:picLocks noChangeAspect="1"/>
          </p:cNvPicPr>
          <p:nvPr/>
        </p:nvPicPr>
        <p:blipFill rotWithShape="1">
          <a:blip r:embed="rId2"/>
          <a:srcRect t="12114"/>
          <a:stretch/>
        </p:blipFill>
        <p:spPr>
          <a:xfrm>
            <a:off x="2378635" y="1997293"/>
            <a:ext cx="5089448" cy="2516018"/>
          </a:xfrm>
          <a:prstGeom prst="rect">
            <a:avLst/>
          </a:prstGeom>
        </p:spPr>
      </p:pic>
      <p:sp>
        <p:nvSpPr>
          <p:cNvPr id="3" name="TextBox 2">
            <a:extLst>
              <a:ext uri="{FF2B5EF4-FFF2-40B4-BE49-F238E27FC236}">
                <a16:creationId xmlns:a16="http://schemas.microsoft.com/office/drawing/2014/main" id="{7EAE1B6C-7741-DDAE-FE85-2AD5A7D1D25C}"/>
              </a:ext>
            </a:extLst>
          </p:cNvPr>
          <p:cNvSpPr txBox="1"/>
          <p:nvPr/>
        </p:nvSpPr>
        <p:spPr>
          <a:xfrm>
            <a:off x="74411" y="85168"/>
            <a:ext cx="2231717" cy="36721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algn="ctr">
              <a:lnSpc>
                <a:spcPct val="107000"/>
              </a:lnSpc>
              <a:spcAft>
                <a:spcPts val="800"/>
              </a:spcAft>
              <a:defRPr/>
            </a:pPr>
            <a:r>
              <a:rPr lang="en-GB" b="1" kern="0" dirty="0">
                <a:solidFill>
                  <a:prstClr val="black"/>
                </a:solidFill>
                <a:latin typeface="Arial" panose="020B0604020202020204" pitchFamily="34" charset="0"/>
                <a:ea typeface="Times New Roman" panose="02020603050405020304" pitchFamily="18" charset="0"/>
              </a:rPr>
              <a:t>Geothermal Power</a:t>
            </a:r>
            <a:endParaRPr lang="en-GB" b="1" kern="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76977343-3B27-289B-BBD5-ADD1CEA5D024}"/>
              </a:ext>
            </a:extLst>
          </p:cNvPr>
          <p:cNvSpPr/>
          <p:nvPr/>
        </p:nvSpPr>
        <p:spPr>
          <a:xfrm>
            <a:off x="7665060" y="2259579"/>
            <a:ext cx="1312495" cy="1991443"/>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41319CF8-CE5A-68D6-E8EA-CA2A76E32C6E}"/>
              </a:ext>
            </a:extLst>
          </p:cNvPr>
          <p:cNvSpPr txBox="1"/>
          <p:nvPr/>
        </p:nvSpPr>
        <p:spPr>
          <a:xfrm>
            <a:off x="7731895" y="2259580"/>
            <a:ext cx="1290917" cy="1991443"/>
          </a:xfrm>
          <a:prstGeom prst="rect">
            <a:avLst/>
          </a:prstGeom>
          <a:noFill/>
        </p:spPr>
        <p:txBody>
          <a:bodyPr wrap="square">
            <a:spAutoFit/>
          </a:bodyPr>
          <a:lstStyle/>
          <a:p>
            <a:pPr>
              <a:lnSpc>
                <a:spcPct val="115000"/>
              </a:lnSpc>
              <a:spcAft>
                <a:spcPts val="1000"/>
              </a:spcAft>
              <a:defRPr/>
            </a:pPr>
            <a:r>
              <a:rPr lang="en-GB" sz="1200" b="1" dirty="0">
                <a:solidFill>
                  <a:prstClr val="black"/>
                </a:solidFill>
                <a:latin typeface="Calibri" panose="020F0502020204030204"/>
              </a:rPr>
              <a:t>6. </a:t>
            </a:r>
            <a:r>
              <a:rPr lang="en-GB" sz="1200" b="1" dirty="0"/>
              <a:t>Electricity Transmission</a:t>
            </a:r>
            <a:r>
              <a:rPr lang="en-GB" sz="1200" dirty="0"/>
              <a:t>: The generated electricity is then transmitted through power lines to homes, businesses, and industries.</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FE0F651A-556D-3FF8-0C23-6C3AC9D308C6}"/>
              </a:ext>
            </a:extLst>
          </p:cNvPr>
          <p:cNvSpPr/>
          <p:nvPr/>
        </p:nvSpPr>
        <p:spPr>
          <a:xfrm>
            <a:off x="109446" y="4952703"/>
            <a:ext cx="4462554" cy="949290"/>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B11A58B0-6AB2-F496-97CB-536FCFB481F3}"/>
              </a:ext>
            </a:extLst>
          </p:cNvPr>
          <p:cNvSpPr txBox="1"/>
          <p:nvPr/>
        </p:nvSpPr>
        <p:spPr>
          <a:xfrm>
            <a:off x="109445" y="4980256"/>
            <a:ext cx="4439490" cy="929613"/>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1. </a:t>
            </a:r>
            <a:r>
              <a:rPr lang="en-GB" sz="1200" b="1" dirty="0"/>
              <a:t>Heat from the Earth</a:t>
            </a:r>
            <a:r>
              <a:rPr lang="en-GB" sz="1200" dirty="0"/>
              <a:t>: Geothermal energy is derived from the heat stored beneath the Earth’s surface, often from molten rock (magma) or hot water reservoirs. This heat is naturally replenished by the Earth’s internal processes.</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CF2928FE-A867-1144-CA86-A93D446CAB5C}"/>
              </a:ext>
            </a:extLst>
          </p:cNvPr>
          <p:cNvSpPr/>
          <p:nvPr/>
        </p:nvSpPr>
        <p:spPr>
          <a:xfrm>
            <a:off x="1213998" y="731606"/>
            <a:ext cx="3478415" cy="949290"/>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B958A1D8-C1D9-C4C4-8B32-0EDBBF1B061C}"/>
              </a:ext>
            </a:extLst>
          </p:cNvPr>
          <p:cNvSpPr txBox="1"/>
          <p:nvPr/>
        </p:nvSpPr>
        <p:spPr>
          <a:xfrm>
            <a:off x="1225056" y="723730"/>
            <a:ext cx="3421229" cy="929613"/>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4. </a:t>
            </a:r>
            <a:r>
              <a:rPr lang="en-GB" sz="1200" b="1" dirty="0"/>
              <a:t>Turbine Activation</a:t>
            </a:r>
            <a:r>
              <a:rPr lang="en-GB" sz="1200" dirty="0"/>
              <a:t>: The steam flows through pipes to a turbine, causing it to spin. The mechanical energy of the spinning turbine is converted into rotational energy.</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4" name="Rectangle: Rounded Corners 13">
            <a:extLst>
              <a:ext uri="{FF2B5EF4-FFF2-40B4-BE49-F238E27FC236}">
                <a16:creationId xmlns:a16="http://schemas.microsoft.com/office/drawing/2014/main" id="{A1175EEA-855D-7923-A614-BBC0539323EC}"/>
              </a:ext>
            </a:extLst>
          </p:cNvPr>
          <p:cNvSpPr/>
          <p:nvPr/>
        </p:nvSpPr>
        <p:spPr>
          <a:xfrm>
            <a:off x="165733" y="2120288"/>
            <a:ext cx="2140395" cy="1837261"/>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5CB0416A-0E14-5A3D-620E-B043889BB431}"/>
              </a:ext>
            </a:extLst>
          </p:cNvPr>
          <p:cNvSpPr txBox="1"/>
          <p:nvPr/>
        </p:nvSpPr>
        <p:spPr>
          <a:xfrm>
            <a:off x="165733" y="2178473"/>
            <a:ext cx="2105205" cy="1779077"/>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3. </a:t>
            </a:r>
            <a:r>
              <a:rPr lang="en-GB" sz="1200" b="1" dirty="0"/>
              <a:t>Extracting Steam</a:t>
            </a:r>
            <a:r>
              <a:rPr lang="en-GB" sz="1200" dirty="0"/>
              <a:t>: In many geothermal power plants, the extracted hot water is directed to the surface where it is used to produce steam. This steam is typically used to drive turbines.</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cxnSp>
        <p:nvCxnSpPr>
          <p:cNvPr id="16" name="Straight Arrow Connector 15">
            <a:extLst>
              <a:ext uri="{FF2B5EF4-FFF2-40B4-BE49-F238E27FC236}">
                <a16:creationId xmlns:a16="http://schemas.microsoft.com/office/drawing/2014/main" id="{2F5EB778-5A93-69BB-2100-7E3BBF792686}"/>
              </a:ext>
            </a:extLst>
          </p:cNvPr>
          <p:cNvCxnSpPr>
            <a:cxnSpLocks/>
          </p:cNvCxnSpPr>
          <p:nvPr/>
        </p:nvCxnSpPr>
        <p:spPr>
          <a:xfrm flipV="1">
            <a:off x="3673085" y="4292119"/>
            <a:ext cx="0" cy="664755"/>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F262B919-1313-32E3-97C0-F3CE3BBCA11B}"/>
              </a:ext>
            </a:extLst>
          </p:cNvPr>
          <p:cNvCxnSpPr>
            <a:cxnSpLocks/>
          </p:cNvCxnSpPr>
          <p:nvPr/>
        </p:nvCxnSpPr>
        <p:spPr>
          <a:xfrm flipV="1">
            <a:off x="5943671" y="4189506"/>
            <a:ext cx="343576" cy="574146"/>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0" name="Rectangle: Rounded Corners 9">
            <a:extLst>
              <a:ext uri="{FF2B5EF4-FFF2-40B4-BE49-F238E27FC236}">
                <a16:creationId xmlns:a16="http://schemas.microsoft.com/office/drawing/2014/main" id="{3AA4C4E1-4815-0F2E-A8F5-BA7D5C2854C8}"/>
              </a:ext>
            </a:extLst>
          </p:cNvPr>
          <p:cNvSpPr/>
          <p:nvPr/>
        </p:nvSpPr>
        <p:spPr>
          <a:xfrm>
            <a:off x="5405422" y="4731667"/>
            <a:ext cx="2897222" cy="1645227"/>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6DADAB19-AE5C-7617-D117-3B4650F11E07}"/>
              </a:ext>
            </a:extLst>
          </p:cNvPr>
          <p:cNvSpPr txBox="1"/>
          <p:nvPr/>
        </p:nvSpPr>
        <p:spPr>
          <a:xfrm>
            <a:off x="5450680" y="4723792"/>
            <a:ext cx="2749038" cy="1566711"/>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2. </a:t>
            </a:r>
            <a:r>
              <a:rPr lang="en-GB" sz="1200" b="1" dirty="0"/>
              <a:t>Accessing Hot Water or Steam</a:t>
            </a:r>
            <a:r>
              <a:rPr lang="en-GB" sz="1200" dirty="0"/>
              <a:t>: Wells are drilled deep into the Earth’s crust to access hot water or steam located in geothermal reservoirs. The temperature of the water can range from 150°C to over 370°C, depending on the depth.</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BA75AE88-0074-94D1-9738-4EF55B42B6AB}"/>
              </a:ext>
            </a:extLst>
          </p:cNvPr>
          <p:cNvCxnSpPr>
            <a:cxnSpLocks/>
          </p:cNvCxnSpPr>
          <p:nvPr/>
        </p:nvCxnSpPr>
        <p:spPr>
          <a:xfrm flipH="1" flipV="1">
            <a:off x="7130473" y="2259579"/>
            <a:ext cx="534587" cy="471668"/>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113B149A-2264-93B8-745A-E7FFACAF6A3A}"/>
              </a:ext>
            </a:extLst>
          </p:cNvPr>
          <p:cNvCxnSpPr>
            <a:cxnSpLocks/>
          </p:cNvCxnSpPr>
          <p:nvPr/>
        </p:nvCxnSpPr>
        <p:spPr>
          <a:xfrm flipH="1">
            <a:off x="4846172" y="1389441"/>
            <a:ext cx="1118995" cy="730847"/>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6" name="Rectangle: Rounded Corners 5">
            <a:extLst>
              <a:ext uri="{FF2B5EF4-FFF2-40B4-BE49-F238E27FC236}">
                <a16:creationId xmlns:a16="http://schemas.microsoft.com/office/drawing/2014/main" id="{53894384-6E0C-7BCF-1967-2B902F2FE2B7}"/>
              </a:ext>
            </a:extLst>
          </p:cNvPr>
          <p:cNvSpPr/>
          <p:nvPr/>
        </p:nvSpPr>
        <p:spPr>
          <a:xfrm>
            <a:off x="5943671" y="432468"/>
            <a:ext cx="3079141" cy="1354345"/>
          </a:xfrm>
          <a:prstGeom prst="roundRect">
            <a:avLst>
              <a:gd name="adj" fmla="val 9012"/>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0F980F82-C2A3-6D83-7D20-C78BB8650297}"/>
              </a:ext>
            </a:extLst>
          </p:cNvPr>
          <p:cNvSpPr txBox="1"/>
          <p:nvPr/>
        </p:nvSpPr>
        <p:spPr>
          <a:xfrm>
            <a:off x="5943672" y="424592"/>
            <a:ext cx="3033883" cy="1354345"/>
          </a:xfrm>
          <a:prstGeom prst="rect">
            <a:avLst/>
          </a:prstGeom>
          <a:noFill/>
        </p:spPr>
        <p:txBody>
          <a:bodyPr wrap="square">
            <a:spAutoFit/>
          </a:bodyPr>
          <a:lstStyle/>
          <a:p>
            <a:pPr algn="just">
              <a:lnSpc>
                <a:spcPct val="115000"/>
              </a:lnSpc>
              <a:spcAft>
                <a:spcPts val="1000"/>
              </a:spcAft>
              <a:defRPr/>
            </a:pPr>
            <a:r>
              <a:rPr lang="en-GB" sz="1200" b="1" dirty="0">
                <a:solidFill>
                  <a:prstClr val="black"/>
                </a:solidFill>
                <a:latin typeface="Calibri" panose="020F0502020204030204"/>
              </a:rPr>
              <a:t>5. </a:t>
            </a:r>
            <a:r>
              <a:rPr lang="en-GB" sz="1200" b="1" dirty="0"/>
              <a:t>Electricity Generation</a:t>
            </a:r>
            <a:r>
              <a:rPr lang="en-GB" sz="1200" dirty="0"/>
              <a:t>: The turbine is connected to a generator. As the turbine spins, it turns a rotor inside the generator, which is surrounded by coils of wire and magnets. This induces an electric current through electromagnetic induction.</a:t>
            </a:r>
            <a:endParaRPr lang="en-US"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cxnSp>
        <p:nvCxnSpPr>
          <p:cNvPr id="25" name="Straight Arrow Connector 24">
            <a:extLst>
              <a:ext uri="{FF2B5EF4-FFF2-40B4-BE49-F238E27FC236}">
                <a16:creationId xmlns:a16="http://schemas.microsoft.com/office/drawing/2014/main" id="{FE8376D1-8B73-C923-E6B9-107B5E359D85}"/>
              </a:ext>
            </a:extLst>
          </p:cNvPr>
          <p:cNvCxnSpPr>
            <a:cxnSpLocks/>
          </p:cNvCxnSpPr>
          <p:nvPr/>
        </p:nvCxnSpPr>
        <p:spPr>
          <a:xfrm>
            <a:off x="2329190" y="3693459"/>
            <a:ext cx="448779" cy="0"/>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12F48C8C-0B11-6C40-C592-3F69A2A41FE1}"/>
              </a:ext>
            </a:extLst>
          </p:cNvPr>
          <p:cNvCxnSpPr>
            <a:cxnSpLocks/>
          </p:cNvCxnSpPr>
          <p:nvPr/>
        </p:nvCxnSpPr>
        <p:spPr>
          <a:xfrm>
            <a:off x="3744803" y="1653343"/>
            <a:ext cx="0" cy="525130"/>
          </a:xfrm>
          <a:prstGeom prst="straightConnector1">
            <a:avLst/>
          </a:prstGeom>
          <a:ln w="76200">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837278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168</TotalTime>
  <Words>869</Words>
  <Application>Microsoft Office PowerPoint</Application>
  <PresentationFormat>On-screen Show (4:3)</PresentationFormat>
  <Paragraphs>28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Calibri</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Mr D Chalk</dc:creator>
  <cp:lastModifiedBy>Mr D Chalk</cp:lastModifiedBy>
  <cp:revision>2</cp:revision>
  <dcterms:created xsi:type="dcterms:W3CDTF">2024-12-02T14:26:26Z</dcterms:created>
  <dcterms:modified xsi:type="dcterms:W3CDTF">2024-12-02T17:15:08Z</dcterms:modified>
</cp:coreProperties>
</file>