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4660"/>
  </p:normalViewPr>
  <p:slideViewPr>
    <p:cSldViewPr snapToGrid="0">
      <p:cViewPr varScale="1">
        <p:scale>
          <a:sx n="78" d="100"/>
          <a:sy n="78" d="100"/>
        </p:scale>
        <p:origin x="528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BE77E-9887-931A-11AD-DFCD5CA45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52C7D-40C4-81FD-D1DD-CA1866CAC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D4AB3-973F-F873-FA1E-EF4953093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8A29-0E2D-4FF2-B08A-6C01E6E4193B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4DF97-EC12-D2CA-2160-FB45330D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1F1A4-C5C7-814A-C9BB-944A9DEBC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4884-7C3B-4DD6-BA62-230349971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86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77F1-DAE8-6FB9-E165-A32DD528A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4B2662-B096-7B7D-A9C7-96556FA45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B66D6-5CE3-EAC4-ED4D-6FFBB54D6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8A29-0E2D-4FF2-B08A-6C01E6E4193B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B2790-4D6B-638D-6F52-39714D412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31C38-6A40-8C93-A1CF-57DF8882F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4884-7C3B-4DD6-BA62-230349971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68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FF837A-C8A7-8CD9-B5A4-251FDADB2C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BE2C9B-3B2A-5975-AA66-A209CCABD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1D8F1-10B3-1898-7F57-0CD6988EF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8A29-0E2D-4FF2-B08A-6C01E6E4193B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82176-3807-51DD-D156-A720DD656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85068-2047-3775-BD91-4EB14E577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4884-7C3B-4DD6-BA62-230349971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86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06975-FC63-C9C9-BC17-6F56EC0EC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26EBF-AC8C-759D-2CC7-7EB2433E1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DB4AB-0D19-3E0C-5CFF-6739F27A6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8A29-0E2D-4FF2-B08A-6C01E6E4193B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325E9-1B3C-061E-2432-49D074152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D5130-73F1-2874-E734-CCBA8C5C9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4884-7C3B-4DD6-BA62-230349971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0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47D58-F7FB-90F6-3FEB-8CA6F8F05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A769E-2D8D-6C78-B9A2-B44A2D4BA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09C48-8037-6D14-ADFB-7CE46AE84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8A29-0E2D-4FF2-B08A-6C01E6E4193B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E65AA-2088-9D1C-A519-5E378289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6BAD9-E6B8-6FFB-349B-01A17E1BD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4884-7C3B-4DD6-BA62-230349971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20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EFBA1-1CC8-D0F9-4F82-19A25B53D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20B88-659A-2C85-7F32-BC021B9B8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33CD5-3B26-232A-81AA-F1CDF4BFB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75E8E2-B967-4645-35C7-960330FAD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8A29-0E2D-4FF2-B08A-6C01E6E4193B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BB34A-286E-B752-CF85-90B0DFA6F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21792-C6BE-CB3E-1251-FECDC7B1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4884-7C3B-4DD6-BA62-230349971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92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F30C4-3FB1-B13C-6F75-1265642A7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DEDE4-6138-D557-8584-C0B0F3F61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77D015-7AD6-4793-7D8E-1CBE2E594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318840-A22B-0D1A-765A-4895DE1D8D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0C964F-8CBD-8FDC-8AA1-EC35FDFC2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84824D-A059-2BAB-1F36-74FC0B3FF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8A29-0E2D-4FF2-B08A-6C01E6E4193B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8C503F-1CAA-71E6-5691-C933A7858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5789FC-2319-09B1-A4FD-70590CB2C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4884-7C3B-4DD6-BA62-230349971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93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C76DE-27FB-4F8D-384A-C9F3A9DDA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12541A-9425-04DB-7D0D-FC6B6CA88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8A29-0E2D-4FF2-B08A-6C01E6E4193B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4F35DB-E4BF-91D2-7A53-377D6E1D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218E2-6BF1-7A33-089E-72F4D95A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4884-7C3B-4DD6-BA62-230349971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97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120C6E-7832-1BAD-1182-DB8844E7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8A29-0E2D-4FF2-B08A-6C01E6E4193B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EB8EEE-B0F5-8F95-C47C-9488F392F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BBAF4-43DA-F713-72BE-BDDDA1EB0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4884-7C3B-4DD6-BA62-230349971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671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9EA3A-E06E-6094-7F6C-406F6E3EC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791DC-FF23-5A8D-BF2C-4E0F544E0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D12A7D-F1CC-0004-3901-7669BF37B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C6D91-FAA5-180B-173F-2B6C6F80F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8A29-0E2D-4FF2-B08A-6C01E6E4193B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75B25-BE13-1F8F-56A4-BE69E8550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853FB-FD31-2C35-08CF-E4705EFA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4884-7C3B-4DD6-BA62-230349971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64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AB487-E150-6FAD-88F3-4A4AE090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54CCB2-8015-606B-A157-CD2AA3A507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77AF7-6D8D-9B64-4DA2-A160B73A9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7C260-239C-02DF-69E6-569B3F348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8A29-0E2D-4FF2-B08A-6C01E6E4193B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C2CC1-6875-B0F5-1DEE-2931CA481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1154AC-6F95-22F0-C828-2EC7451B6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4884-7C3B-4DD6-BA62-230349971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6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218D57-CADF-78B7-D607-AB544FCDE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59A51-1D27-7442-D672-A198B2D13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8C7AF-97F3-E54E-83E5-4D74FB6E19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C18A29-0E2D-4FF2-B08A-6C01E6E4193B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3FDFC-589F-6754-783A-C5E56DA553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D8ED4-1ECA-C6CE-AC19-0E974D96F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374884-7C3B-4DD6-BA62-230349971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15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45B0D-DFDD-56E9-D096-A2E4FA2EE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AD1999-6C04-4BAC-31B6-AA0253B9B5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70C0"/>
              </a:gs>
              <a:gs pos="71000">
                <a:schemeClr val="accent1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5EACFCD-60F0-BBF0-63D5-C65F3E3B7A6A}"/>
              </a:ext>
            </a:extLst>
          </p:cNvPr>
          <p:cNvSpPr/>
          <p:nvPr/>
        </p:nvSpPr>
        <p:spPr>
          <a:xfrm rot="20183846">
            <a:off x="2397217" y="4483271"/>
            <a:ext cx="11724674" cy="1682557"/>
          </a:xfrm>
          <a:prstGeom prst="ellipse">
            <a:avLst/>
          </a:prstGeom>
          <a:solidFill>
            <a:srgbClr val="0B30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832D10D-6E8E-02C1-5E3F-E8F37D9E4D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0084"/>
          <a:stretch>
            <a:fillRect/>
          </a:stretch>
        </p:blipFill>
        <p:spPr>
          <a:xfrm>
            <a:off x="2873271" y="2897121"/>
            <a:ext cx="4300030" cy="4944285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B8C2D583-25D2-BACB-C4B9-20D89A84B5B1}"/>
              </a:ext>
            </a:extLst>
          </p:cNvPr>
          <p:cNvSpPr/>
          <p:nvPr/>
        </p:nvSpPr>
        <p:spPr>
          <a:xfrm rot="20025954">
            <a:off x="-1296129" y="88232"/>
            <a:ext cx="6473529" cy="1682557"/>
          </a:xfrm>
          <a:prstGeom prst="ellipse">
            <a:avLst/>
          </a:prstGeom>
          <a:solidFill>
            <a:srgbClr val="0B30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EF5015-6260-817C-4435-8F4DD5BF1197}"/>
              </a:ext>
            </a:extLst>
          </p:cNvPr>
          <p:cNvSpPr/>
          <p:nvPr/>
        </p:nvSpPr>
        <p:spPr>
          <a:xfrm rot="20193899">
            <a:off x="6813497" y="5153751"/>
            <a:ext cx="6932085" cy="30272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8AB56E4-0B3D-699C-FF95-5AAF45884634}"/>
              </a:ext>
            </a:extLst>
          </p:cNvPr>
          <p:cNvSpPr txBox="1"/>
          <p:nvPr/>
        </p:nvSpPr>
        <p:spPr>
          <a:xfrm>
            <a:off x="11950897" y="7268307"/>
            <a:ext cx="2064089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Thymus Gland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55C578-C5EE-4EBB-910D-F554D1E11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38260" y="6028285"/>
            <a:ext cx="6798667" cy="47511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854901-7EFB-5F37-8D5F-918240D3A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54206" y="6533486"/>
            <a:ext cx="4630557" cy="34169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64A92E2-9C9E-151F-597D-E2AB0692C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562365">
            <a:off x="-595034" y="1468465"/>
            <a:ext cx="1713456" cy="19888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A2218CE-6C92-B169-3279-DEB26AFB1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562365">
            <a:off x="675453" y="392050"/>
            <a:ext cx="1713456" cy="19888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5ACE97B-B55C-B991-E823-6CD549D152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20414">
            <a:off x="2157423" y="-332416"/>
            <a:ext cx="1713456" cy="19888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2C3ED3E-24C0-E352-9DCB-CB20E8F04F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77605">
            <a:off x="3610263" y="-1014300"/>
            <a:ext cx="1713456" cy="198887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EEA70A-3080-D753-E9B7-A0A91B984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43764">
            <a:off x="5165340" y="-1510856"/>
            <a:ext cx="1713456" cy="198887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70FFA5F-6809-A5AA-69C4-F7C061524F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899665">
            <a:off x="2187766" y="6596800"/>
            <a:ext cx="1713456" cy="198887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04CE667-1A8A-569E-DB60-3BC7F814F4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282214">
            <a:off x="3651273" y="5832608"/>
            <a:ext cx="1713456" cy="198887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4EC59B0-D137-262D-8C21-2C6AEEFF8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572526">
            <a:off x="5192539" y="5190993"/>
            <a:ext cx="1713456" cy="198887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E560410-03D1-60F9-7220-A5F061191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693563">
            <a:off x="6650985" y="4288078"/>
            <a:ext cx="1713456" cy="198887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61104C6-6F6F-6681-48C7-E0F183EAC2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292849">
            <a:off x="8188756" y="3605401"/>
            <a:ext cx="1713456" cy="198887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908D902-842F-A804-3752-5F10B7B52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362067">
            <a:off x="9678823" y="2907140"/>
            <a:ext cx="1713456" cy="198887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F7AF871-B55E-3874-62DF-0F429C216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664537">
            <a:off x="11142769" y="2285690"/>
            <a:ext cx="1713456" cy="198887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D7ACA88-DDD7-6B55-29AE-F400847D5E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180075">
            <a:off x="6199485" y="5393524"/>
            <a:ext cx="3231160" cy="19325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9AF6DBC-E557-E949-3A27-AFA3BB3171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180075">
            <a:off x="9363843" y="4167552"/>
            <a:ext cx="3231160" cy="193259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DD2A951-F4EF-ED21-4222-37436135FA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156183">
            <a:off x="-737093" y="-414030"/>
            <a:ext cx="3231160" cy="1932599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0A80323A-3CD7-E2FD-34FF-E42F3CBFE75C}"/>
              </a:ext>
            </a:extLst>
          </p:cNvPr>
          <p:cNvSpPr txBox="1"/>
          <p:nvPr/>
        </p:nvSpPr>
        <p:spPr>
          <a:xfrm>
            <a:off x="334921" y="324514"/>
            <a:ext cx="2164939" cy="36721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Types of T Cells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0812786-1795-D776-987C-78E581D97DA6}"/>
              </a:ext>
            </a:extLst>
          </p:cNvPr>
          <p:cNvGrpSpPr/>
          <p:nvPr/>
        </p:nvGrpSpPr>
        <p:grpSpPr>
          <a:xfrm>
            <a:off x="4971648" y="4361794"/>
            <a:ext cx="7166148" cy="2655713"/>
            <a:chOff x="102351" y="177233"/>
            <a:chExt cx="3453791" cy="1593233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33636968-804D-1153-2928-1A24BA6B11FF}"/>
                </a:ext>
              </a:extLst>
            </p:cNvPr>
            <p:cNvSpPr/>
            <p:nvPr/>
          </p:nvSpPr>
          <p:spPr>
            <a:xfrm>
              <a:off x="102351" y="177233"/>
              <a:ext cx="3395698" cy="12563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52730CA-FEDE-29F5-D2C9-2B1DBA1B1519}"/>
                </a:ext>
              </a:extLst>
            </p:cNvPr>
            <p:cNvSpPr txBox="1"/>
            <p:nvPr/>
          </p:nvSpPr>
          <p:spPr>
            <a:xfrm>
              <a:off x="111591" y="188902"/>
              <a:ext cx="3444551" cy="15815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Helper T cells are a type of T lymphocyte that play a central role in the 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adaptive immune response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. They recognise antigens presented on 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MHC II molecules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by antigen-presenting cells and become activated. Once activated, helper T cells release 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cytokines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that stimulate 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B cells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, 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cytotoxic T cells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, and phagocytes, coordinating and strengthening the overall immune response.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54CF413-6938-229B-4885-0CC05F4655B5}"/>
              </a:ext>
            </a:extLst>
          </p:cNvPr>
          <p:cNvGrpSpPr/>
          <p:nvPr/>
        </p:nvGrpSpPr>
        <p:grpSpPr>
          <a:xfrm>
            <a:off x="4984905" y="4550246"/>
            <a:ext cx="7045613" cy="1682372"/>
            <a:chOff x="102351" y="177233"/>
            <a:chExt cx="3395698" cy="1266128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8CD84E5A-BAE9-3903-D400-D3CB9EA89CD4}"/>
                </a:ext>
              </a:extLst>
            </p:cNvPr>
            <p:cNvSpPr/>
            <p:nvPr/>
          </p:nvSpPr>
          <p:spPr>
            <a:xfrm>
              <a:off x="102351" y="177233"/>
              <a:ext cx="3395698" cy="12563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3CA61CE-DBDD-2290-A49E-FACFCAFF008C}"/>
                </a:ext>
              </a:extLst>
            </p:cNvPr>
            <p:cNvSpPr txBox="1"/>
            <p:nvPr/>
          </p:nvSpPr>
          <p:spPr>
            <a:xfrm>
              <a:off x="111591" y="188902"/>
              <a:ext cx="3369400" cy="12544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Cytotoxic T cells are a type of T lymphocyte involved in 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cell-mediated immunity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. They recognise antigens presented on 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MHC I molecules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on infected or abnormal body cells. Once activated, they release 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perforin and granzymes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, causing the target cell to undergo 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apoptosis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, which helps eliminate infected or cancerous cells.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1280942-CB9A-E380-EB2C-FCEEF9B178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814616" y="6240522"/>
            <a:ext cx="4111311" cy="206392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CC33443C-6DE2-FC7F-AA0A-9108C72BF8DD}"/>
              </a:ext>
            </a:extLst>
          </p:cNvPr>
          <p:cNvGrpSpPr/>
          <p:nvPr/>
        </p:nvGrpSpPr>
        <p:grpSpPr>
          <a:xfrm>
            <a:off x="5124048" y="4514194"/>
            <a:ext cx="7166148" cy="1880620"/>
            <a:chOff x="102351" y="177233"/>
            <a:chExt cx="3453791" cy="1256382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9B010CB-5C2A-D3CB-E43F-4887F8B0601D}"/>
                </a:ext>
              </a:extLst>
            </p:cNvPr>
            <p:cNvSpPr/>
            <p:nvPr/>
          </p:nvSpPr>
          <p:spPr>
            <a:xfrm>
              <a:off x="102351" y="177233"/>
              <a:ext cx="3395698" cy="12563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7915AD4-09FA-B66D-A975-27AE716ABED1}"/>
                </a:ext>
              </a:extLst>
            </p:cNvPr>
            <p:cNvSpPr txBox="1"/>
            <p:nvPr/>
          </p:nvSpPr>
          <p:spPr>
            <a:xfrm>
              <a:off x="111591" y="188902"/>
              <a:ext cx="3444551" cy="999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Memory T cells are long-lived T lymphocytes formed after an initial immune response. They remain in the body and 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retain the same specific T cell receptors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as the original activated T cells. If the same pathogen is encountered again, memory T cells enable a 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faster and stronger immune response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by quickly activating and dividing.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939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3 -0.05671 L 0.13984 -0.29375 L 0.24544 -0.48495 L 0.33333 -0.62176 L 0.42109 -0.67616 L 0.51289 -0.74629 L 0.55443 -0.7831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41 -0.12106 L 0.03997 -0.24977 L 0.13047 -0.40648 L 0.17252 -0.52315 L 0.20664 -0.5912 L 0.28581 -0.70254 L 0.3543 -0.75949 L 0.43229 -0.83287 L 0.51927 -0.87986 " pathEditMode="relative" rAng="0" ptsTypes="AAAAAAA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78" y="-3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1181 L 0.10651 -0.10324 L 0.17943 -0.22431 L 0.28203 -0.35417 L 0.36784 -0.46111 L 0.4625 -0.53658 L 0.53555 -0.60486 L 0.57018 -0.6382 " pathEditMode="relative" rAng="0" ptsTypes="AAAAAA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11" y="-3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1</cp:revision>
  <dcterms:created xsi:type="dcterms:W3CDTF">2026-03-30T05:46:02Z</dcterms:created>
  <dcterms:modified xsi:type="dcterms:W3CDTF">2026-03-30T05:46:40Z</dcterms:modified>
</cp:coreProperties>
</file>