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p:scale>
          <a:sx n="40" d="100"/>
          <a:sy n="40" d="100"/>
        </p:scale>
        <p:origin x="106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764218-E95F-43FF-8BE8-BDD169CA1E6D}" type="datetimeFigureOut">
              <a:rPr lang="en-GB" smtClean="0"/>
              <a:t>07/05/2018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387CB-1A11-4BD8-B539-DFF84A3B4815}" type="slidenum">
              <a:rPr lang="en-GB" smtClean="0"/>
              <a:t>‹#›</a:t>
            </a:fld>
            <a:endParaRPr lang="en-GB"/>
          </a:p>
        </p:txBody>
      </p:sp>
    </p:spTree>
    <p:extLst>
      <p:ext uri="{BB962C8B-B14F-4D97-AF65-F5344CB8AC3E}">
        <p14:creationId xmlns:p14="http://schemas.microsoft.com/office/powerpoint/2010/main" val="162309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764218-E95F-43FF-8BE8-BDD169CA1E6D}" type="datetimeFigureOut">
              <a:rPr lang="en-GB" smtClean="0"/>
              <a:t>07/05/2018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387CB-1A11-4BD8-B539-DFF84A3B4815}" type="slidenum">
              <a:rPr lang="en-GB" smtClean="0"/>
              <a:t>‹#›</a:t>
            </a:fld>
            <a:endParaRPr lang="en-GB"/>
          </a:p>
        </p:txBody>
      </p:sp>
    </p:spTree>
    <p:extLst>
      <p:ext uri="{BB962C8B-B14F-4D97-AF65-F5344CB8AC3E}">
        <p14:creationId xmlns:p14="http://schemas.microsoft.com/office/powerpoint/2010/main" val="234449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764218-E95F-43FF-8BE8-BDD169CA1E6D}" type="datetimeFigureOut">
              <a:rPr lang="en-GB" smtClean="0"/>
              <a:t>07/05/2018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387CB-1A11-4BD8-B539-DFF84A3B4815}" type="slidenum">
              <a:rPr lang="en-GB" smtClean="0"/>
              <a:t>‹#›</a:t>
            </a:fld>
            <a:endParaRPr lang="en-GB"/>
          </a:p>
        </p:txBody>
      </p:sp>
    </p:spTree>
    <p:extLst>
      <p:ext uri="{BB962C8B-B14F-4D97-AF65-F5344CB8AC3E}">
        <p14:creationId xmlns:p14="http://schemas.microsoft.com/office/powerpoint/2010/main" val="210803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764218-E95F-43FF-8BE8-BDD169CA1E6D}" type="datetimeFigureOut">
              <a:rPr lang="en-GB" smtClean="0"/>
              <a:t>07/05/2018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387CB-1A11-4BD8-B539-DFF84A3B4815}" type="slidenum">
              <a:rPr lang="en-GB" smtClean="0"/>
              <a:t>‹#›</a:t>
            </a:fld>
            <a:endParaRPr lang="en-GB"/>
          </a:p>
        </p:txBody>
      </p:sp>
    </p:spTree>
    <p:extLst>
      <p:ext uri="{BB962C8B-B14F-4D97-AF65-F5344CB8AC3E}">
        <p14:creationId xmlns:p14="http://schemas.microsoft.com/office/powerpoint/2010/main" val="364569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764218-E95F-43FF-8BE8-BDD169CA1E6D}" type="datetimeFigureOut">
              <a:rPr lang="en-GB" smtClean="0"/>
              <a:t>07/05/2018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387CB-1A11-4BD8-B539-DFF84A3B4815}" type="slidenum">
              <a:rPr lang="en-GB" smtClean="0"/>
              <a:t>‹#›</a:t>
            </a:fld>
            <a:endParaRPr lang="en-GB"/>
          </a:p>
        </p:txBody>
      </p:sp>
    </p:spTree>
    <p:extLst>
      <p:ext uri="{BB962C8B-B14F-4D97-AF65-F5344CB8AC3E}">
        <p14:creationId xmlns:p14="http://schemas.microsoft.com/office/powerpoint/2010/main" val="416430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764218-E95F-43FF-8BE8-BDD169CA1E6D}" type="datetimeFigureOut">
              <a:rPr lang="en-GB" smtClean="0"/>
              <a:t>07/05/2018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387CB-1A11-4BD8-B539-DFF84A3B4815}" type="slidenum">
              <a:rPr lang="en-GB" smtClean="0"/>
              <a:t>‹#›</a:t>
            </a:fld>
            <a:endParaRPr lang="en-GB"/>
          </a:p>
        </p:txBody>
      </p:sp>
    </p:spTree>
    <p:extLst>
      <p:ext uri="{BB962C8B-B14F-4D97-AF65-F5344CB8AC3E}">
        <p14:creationId xmlns:p14="http://schemas.microsoft.com/office/powerpoint/2010/main" val="423796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764218-E95F-43FF-8BE8-BDD169CA1E6D}" type="datetimeFigureOut">
              <a:rPr lang="en-GB" smtClean="0"/>
              <a:t>07/05/2018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6387CB-1A11-4BD8-B539-DFF84A3B4815}" type="slidenum">
              <a:rPr lang="en-GB" smtClean="0"/>
              <a:t>‹#›</a:t>
            </a:fld>
            <a:endParaRPr lang="en-GB"/>
          </a:p>
        </p:txBody>
      </p:sp>
    </p:spTree>
    <p:extLst>
      <p:ext uri="{BB962C8B-B14F-4D97-AF65-F5344CB8AC3E}">
        <p14:creationId xmlns:p14="http://schemas.microsoft.com/office/powerpoint/2010/main" val="420238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764218-E95F-43FF-8BE8-BDD169CA1E6D}" type="datetimeFigureOut">
              <a:rPr lang="en-GB" smtClean="0"/>
              <a:t>07/05/2018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6387CB-1A11-4BD8-B539-DFF84A3B4815}" type="slidenum">
              <a:rPr lang="en-GB" smtClean="0"/>
              <a:t>‹#›</a:t>
            </a:fld>
            <a:endParaRPr lang="en-GB"/>
          </a:p>
        </p:txBody>
      </p:sp>
    </p:spTree>
    <p:extLst>
      <p:ext uri="{BB962C8B-B14F-4D97-AF65-F5344CB8AC3E}">
        <p14:creationId xmlns:p14="http://schemas.microsoft.com/office/powerpoint/2010/main" val="262296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64218-E95F-43FF-8BE8-BDD169CA1E6D}" type="datetimeFigureOut">
              <a:rPr lang="en-GB" smtClean="0"/>
              <a:t>07/05/2018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6387CB-1A11-4BD8-B539-DFF84A3B4815}" type="slidenum">
              <a:rPr lang="en-GB" smtClean="0"/>
              <a:t>‹#›</a:t>
            </a:fld>
            <a:endParaRPr lang="en-GB"/>
          </a:p>
        </p:txBody>
      </p:sp>
    </p:spTree>
    <p:extLst>
      <p:ext uri="{BB962C8B-B14F-4D97-AF65-F5344CB8AC3E}">
        <p14:creationId xmlns:p14="http://schemas.microsoft.com/office/powerpoint/2010/main" val="30134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CE764218-E95F-43FF-8BE8-BDD169CA1E6D}" type="datetimeFigureOut">
              <a:rPr lang="en-GB" smtClean="0"/>
              <a:t>07/05/2018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387CB-1A11-4BD8-B539-DFF84A3B4815}" type="slidenum">
              <a:rPr lang="en-GB" smtClean="0"/>
              <a:t>‹#›</a:t>
            </a:fld>
            <a:endParaRPr lang="en-GB"/>
          </a:p>
        </p:txBody>
      </p:sp>
    </p:spTree>
    <p:extLst>
      <p:ext uri="{BB962C8B-B14F-4D97-AF65-F5344CB8AC3E}">
        <p14:creationId xmlns:p14="http://schemas.microsoft.com/office/powerpoint/2010/main" val="1710684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CE764218-E95F-43FF-8BE8-BDD169CA1E6D}" type="datetimeFigureOut">
              <a:rPr lang="en-GB" smtClean="0"/>
              <a:t>07/05/2018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387CB-1A11-4BD8-B539-DFF84A3B4815}" type="slidenum">
              <a:rPr lang="en-GB" smtClean="0"/>
              <a:t>‹#›</a:t>
            </a:fld>
            <a:endParaRPr lang="en-GB"/>
          </a:p>
        </p:txBody>
      </p:sp>
    </p:spTree>
    <p:extLst>
      <p:ext uri="{BB962C8B-B14F-4D97-AF65-F5344CB8AC3E}">
        <p14:creationId xmlns:p14="http://schemas.microsoft.com/office/powerpoint/2010/main" val="28366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CE764218-E95F-43FF-8BE8-BDD169CA1E6D}" type="datetimeFigureOut">
              <a:rPr lang="en-GB" smtClean="0"/>
              <a:t>07/05/2018</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36387CB-1A11-4BD8-B539-DFF84A3B4815}" type="slidenum">
              <a:rPr lang="en-GB" smtClean="0"/>
              <a:t>‹#›</a:t>
            </a:fld>
            <a:endParaRPr lang="en-GB"/>
          </a:p>
        </p:txBody>
      </p:sp>
    </p:spTree>
    <p:extLst>
      <p:ext uri="{BB962C8B-B14F-4D97-AF65-F5344CB8AC3E}">
        <p14:creationId xmlns:p14="http://schemas.microsoft.com/office/powerpoint/2010/main" val="1615257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804008B-7A66-4D17-90E8-B58824FA686E}"/>
              </a:ext>
            </a:extLst>
          </p:cNvPr>
          <p:cNvSpPr/>
          <p:nvPr/>
        </p:nvSpPr>
        <p:spPr>
          <a:xfrm>
            <a:off x="272955" y="310029"/>
            <a:ext cx="12215008" cy="890444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A5204510-3BF3-4721-A332-3144C36D4247}"/>
              </a:ext>
            </a:extLst>
          </p:cNvPr>
          <p:cNvSpPr/>
          <p:nvPr/>
        </p:nvSpPr>
        <p:spPr>
          <a:xfrm>
            <a:off x="-143691" y="0"/>
            <a:ext cx="12215008" cy="1050878"/>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4A24E56-39BA-4DF3-B9E4-3F5E9A2CAC53}"/>
              </a:ext>
            </a:extLst>
          </p:cNvPr>
          <p:cNvSpPr txBox="1"/>
          <p:nvPr/>
        </p:nvSpPr>
        <p:spPr>
          <a:xfrm>
            <a:off x="0" y="98595"/>
            <a:ext cx="12487963"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Level Biology:  The Nervous System, Generation of an Action Potential &amp; the Maintenance of a </a:t>
            </a:r>
            <a:r>
              <a:rPr lang="en-GB" sz="2400" b="1" dirty="0">
                <a:solidFill>
                  <a:prstClr val="black"/>
                </a:solidFill>
                <a:latin typeface="Comic Sans MS" panose="030F0702030302020204" pitchFamily="66" charset="0"/>
              </a:rPr>
              <a:t>R</a:t>
            </a:r>
            <a:r>
              <a:rPr kumimoji="0" lang="en-GB" sz="2400" b="1"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esting</a:t>
            </a:r>
            <a:r>
              <a:rPr kumimoji="0" lang="en-GB"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Potential</a:t>
            </a:r>
          </a:p>
        </p:txBody>
      </p:sp>
      <p:sp>
        <p:nvSpPr>
          <p:cNvPr id="9" name="Rectangle: Rounded Corners 8">
            <a:extLst>
              <a:ext uri="{FF2B5EF4-FFF2-40B4-BE49-F238E27FC236}">
                <a16:creationId xmlns:a16="http://schemas.microsoft.com/office/drawing/2014/main" id="{12CA2AF8-2E32-4E2F-B5EA-87491A174462}"/>
              </a:ext>
            </a:extLst>
          </p:cNvPr>
          <p:cNvSpPr/>
          <p:nvPr/>
        </p:nvSpPr>
        <p:spPr>
          <a:xfrm>
            <a:off x="592013" y="1205690"/>
            <a:ext cx="5390866" cy="357078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F2E7EB10-E070-4330-82BD-B700A7501835}"/>
              </a:ext>
            </a:extLst>
          </p:cNvPr>
          <p:cNvPicPr>
            <a:picLocks noChangeAspect="1"/>
          </p:cNvPicPr>
          <p:nvPr/>
        </p:nvPicPr>
        <p:blipFill rotWithShape="1">
          <a:blip r:embed="rId3"/>
          <a:srcRect l="21122" r="23360"/>
          <a:stretch/>
        </p:blipFill>
        <p:spPr>
          <a:xfrm>
            <a:off x="754111" y="2030469"/>
            <a:ext cx="2338558" cy="23694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a:extLst>
              <a:ext uri="{FF2B5EF4-FFF2-40B4-BE49-F238E27FC236}">
                <a16:creationId xmlns:a16="http://schemas.microsoft.com/office/drawing/2014/main" id="{EBB505B5-6479-4280-89AD-9C9F9686F109}"/>
              </a:ext>
            </a:extLst>
          </p:cNvPr>
          <p:cNvSpPr/>
          <p:nvPr/>
        </p:nvSpPr>
        <p:spPr>
          <a:xfrm>
            <a:off x="3113934" y="1367518"/>
            <a:ext cx="2826415" cy="3265381"/>
          </a:xfrm>
          <a:prstGeom prst="rect">
            <a:avLst/>
          </a:prstGeom>
        </p:spPr>
        <p:txBody>
          <a:bodyPr wrap="square">
            <a:spAutoFit/>
          </a:bodyPr>
          <a:lstStyle/>
          <a:p>
            <a:pPr algn="just">
              <a:lnSpc>
                <a:spcPct val="115000"/>
              </a:lnSpc>
              <a:spcAft>
                <a:spcPts val="1000"/>
              </a:spcAft>
            </a:pPr>
            <a:r>
              <a:rPr lang="en-GB" sz="1200" dirty="0">
                <a:ea typeface="Calibri" panose="020F0502020204030204" pitchFamily="34" charset="0"/>
                <a:cs typeface="Times New Roman" panose="02020603050405020304" pitchFamily="18" charset="0"/>
              </a:rPr>
              <a:t>Pacinian corpuscles, are one of the four major types of mechanoreceptor. They are nerve endings in the skin responsible for sensitivity to vibration and pressure. They respond only to sudden disturbances and are especially sensitive to vibration. The vibrational role may be used to detect surface texture, e.g., rough vs. smooth. Lamellar corpuscles are also found in the pancreas, where they detect vibration and possibly very low frequency sounds. Lamellar corpuscles act as very rapidly adapting mechanoreceptors. Groups of corpuscles respond to pressure changes, e.g. on grasping or releasing an object.</a:t>
            </a:r>
          </a:p>
        </p:txBody>
      </p:sp>
      <p:sp>
        <p:nvSpPr>
          <p:cNvPr id="11" name="TextBox 10">
            <a:extLst>
              <a:ext uri="{FF2B5EF4-FFF2-40B4-BE49-F238E27FC236}">
                <a16:creationId xmlns:a16="http://schemas.microsoft.com/office/drawing/2014/main" id="{3016B90B-A937-4EEA-8351-260F74B4F60A}"/>
              </a:ext>
            </a:extLst>
          </p:cNvPr>
          <p:cNvSpPr txBox="1"/>
          <p:nvPr/>
        </p:nvSpPr>
        <p:spPr>
          <a:xfrm>
            <a:off x="658115" y="1141026"/>
            <a:ext cx="2530549" cy="954107"/>
          </a:xfrm>
          <a:prstGeom prst="rect">
            <a:avLst/>
          </a:prstGeom>
          <a:noFill/>
        </p:spPr>
        <p:txBody>
          <a:bodyPr wrap="square" rtlCol="0">
            <a:spAutoFit/>
          </a:bodyPr>
          <a:lstStyle/>
          <a:p>
            <a:pPr algn="ctr"/>
            <a:r>
              <a:rPr lang="en-GB" sz="2800" b="1" dirty="0"/>
              <a:t>Pacinian Corpuscles</a:t>
            </a:r>
          </a:p>
        </p:txBody>
      </p:sp>
      <p:sp>
        <p:nvSpPr>
          <p:cNvPr id="12" name="Rectangle: Rounded Corners 11">
            <a:extLst>
              <a:ext uri="{FF2B5EF4-FFF2-40B4-BE49-F238E27FC236}">
                <a16:creationId xmlns:a16="http://schemas.microsoft.com/office/drawing/2014/main" id="{E1E84622-D424-47C9-A5F0-E32ABC058993}"/>
              </a:ext>
            </a:extLst>
          </p:cNvPr>
          <p:cNvSpPr/>
          <p:nvPr/>
        </p:nvSpPr>
        <p:spPr>
          <a:xfrm>
            <a:off x="6695667" y="1182102"/>
            <a:ext cx="5390866" cy="357078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6BEE934-13F7-4106-B7FA-D10CA4A899F3}"/>
              </a:ext>
            </a:extLst>
          </p:cNvPr>
          <p:cNvPicPr>
            <a:picLocks noChangeAspect="1"/>
          </p:cNvPicPr>
          <p:nvPr/>
        </p:nvPicPr>
        <p:blipFill rotWithShape="1">
          <a:blip r:embed="rId4"/>
          <a:srcRect l="28286" r="24480" b="25226"/>
          <a:stretch/>
        </p:blipFill>
        <p:spPr>
          <a:xfrm>
            <a:off x="6845029" y="2499016"/>
            <a:ext cx="2192203" cy="1952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ectangle 14">
            <a:extLst>
              <a:ext uri="{FF2B5EF4-FFF2-40B4-BE49-F238E27FC236}">
                <a16:creationId xmlns:a16="http://schemas.microsoft.com/office/drawing/2014/main" id="{1D0D29B4-3B34-467E-93A1-45C936188F96}"/>
              </a:ext>
            </a:extLst>
          </p:cNvPr>
          <p:cNvSpPr/>
          <p:nvPr/>
        </p:nvSpPr>
        <p:spPr>
          <a:xfrm>
            <a:off x="9175653" y="1424350"/>
            <a:ext cx="2772459" cy="3231654"/>
          </a:xfrm>
          <a:prstGeom prst="rect">
            <a:avLst/>
          </a:prstGeom>
        </p:spPr>
        <p:txBody>
          <a:bodyPr wrap="square">
            <a:spAutoFit/>
          </a:bodyPr>
          <a:lstStyle/>
          <a:p>
            <a:pPr algn="just"/>
            <a:r>
              <a:rPr lang="en-US" sz="1200" dirty="0"/>
              <a:t>At rest, the nerve ending within the Pacinian corpuscle maintains a resting potential of −70 mV, typical of the membrane of a </a:t>
            </a:r>
            <a:r>
              <a:rPr lang="en-US" sz="1200" dirty="0" err="1"/>
              <a:t>neurone</a:t>
            </a:r>
            <a:r>
              <a:rPr lang="en-US" sz="1200" dirty="0"/>
              <a:t>. When </a:t>
            </a:r>
            <a:r>
              <a:rPr lang="en-US" sz="1200" dirty="0" err="1"/>
              <a:t>localised</a:t>
            </a:r>
            <a:r>
              <a:rPr lang="en-US" sz="1200" dirty="0"/>
              <a:t>, strong pressure is applied to a Pacinian corpuscle it causes the layers of collagen of the capsule to be deformed. The outcome is a temporary change to the permeability of the membrane at the nerve ending. Sodium ions flow in, the membrane is </a:t>
            </a:r>
            <a:r>
              <a:rPr lang="en-US" sz="1200" dirty="0" err="1"/>
              <a:t>depolarised</a:t>
            </a:r>
            <a:r>
              <a:rPr lang="en-US" sz="1200" dirty="0"/>
              <a:t> and the interior starts to become less negative. The stronger the stimulus, the greater the </a:t>
            </a:r>
            <a:r>
              <a:rPr lang="en-US" sz="1200" dirty="0" err="1"/>
              <a:t>depolarisation</a:t>
            </a:r>
            <a:r>
              <a:rPr lang="en-US" sz="1200" dirty="0"/>
              <a:t>. If a threshold value is reached, it triggers an impulse in the sensory </a:t>
            </a:r>
            <a:r>
              <a:rPr lang="en-US" sz="1200" dirty="0" err="1"/>
              <a:t>neurone</a:t>
            </a:r>
            <a:r>
              <a:rPr lang="en-US" sz="1200" dirty="0"/>
              <a:t> that serves the sense cell.</a:t>
            </a:r>
            <a:endParaRPr lang="en-GB" sz="1200" dirty="0"/>
          </a:p>
        </p:txBody>
      </p:sp>
      <p:sp>
        <p:nvSpPr>
          <p:cNvPr id="16" name="TextBox 15">
            <a:extLst>
              <a:ext uri="{FF2B5EF4-FFF2-40B4-BE49-F238E27FC236}">
                <a16:creationId xmlns:a16="http://schemas.microsoft.com/office/drawing/2014/main" id="{B3A1329D-FB53-4A80-A074-A464E256B91A}"/>
              </a:ext>
            </a:extLst>
          </p:cNvPr>
          <p:cNvSpPr txBox="1"/>
          <p:nvPr/>
        </p:nvSpPr>
        <p:spPr>
          <a:xfrm>
            <a:off x="6682931" y="1308243"/>
            <a:ext cx="2530549" cy="954107"/>
          </a:xfrm>
          <a:prstGeom prst="rect">
            <a:avLst/>
          </a:prstGeom>
          <a:noFill/>
        </p:spPr>
        <p:txBody>
          <a:bodyPr wrap="square" rtlCol="0">
            <a:spAutoFit/>
          </a:bodyPr>
          <a:lstStyle/>
          <a:p>
            <a:pPr algn="ctr"/>
            <a:r>
              <a:rPr lang="en-GB" sz="2800" b="1" dirty="0"/>
              <a:t>Generator Potentials</a:t>
            </a:r>
          </a:p>
        </p:txBody>
      </p:sp>
      <p:pic>
        <p:nvPicPr>
          <p:cNvPr id="17" name="Picture 16">
            <a:extLst>
              <a:ext uri="{FF2B5EF4-FFF2-40B4-BE49-F238E27FC236}">
                <a16:creationId xmlns:a16="http://schemas.microsoft.com/office/drawing/2014/main" id="{0C19C5E6-5D8F-4921-B62D-022BEF8ED9CC}"/>
              </a:ext>
            </a:extLst>
          </p:cNvPr>
          <p:cNvPicPr>
            <a:picLocks noChangeAspect="1"/>
          </p:cNvPicPr>
          <p:nvPr/>
        </p:nvPicPr>
        <p:blipFill rotWithShape="1">
          <a:blip r:embed="rId5"/>
          <a:srcRect l="7566" r="32956" b="22868"/>
          <a:stretch/>
        </p:blipFill>
        <p:spPr>
          <a:xfrm>
            <a:off x="8197026" y="5565237"/>
            <a:ext cx="3998935" cy="2917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3C30D97E-8E8C-424A-8DCC-4CE56A6DBCE7}"/>
              </a:ext>
            </a:extLst>
          </p:cNvPr>
          <p:cNvPicPr>
            <a:picLocks noChangeAspect="1"/>
          </p:cNvPicPr>
          <p:nvPr/>
        </p:nvPicPr>
        <p:blipFill rotWithShape="1">
          <a:blip r:embed="rId6"/>
          <a:srcRect l="10859" t="8012" r="26515" b="8834"/>
          <a:stretch/>
        </p:blipFill>
        <p:spPr>
          <a:xfrm>
            <a:off x="551396" y="5531473"/>
            <a:ext cx="3905712" cy="29170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a:extLst>
              <a:ext uri="{FF2B5EF4-FFF2-40B4-BE49-F238E27FC236}">
                <a16:creationId xmlns:a16="http://schemas.microsoft.com/office/drawing/2014/main" id="{4DF58436-16FD-4184-AA71-436C96329782}"/>
              </a:ext>
            </a:extLst>
          </p:cNvPr>
          <p:cNvSpPr txBox="1"/>
          <p:nvPr/>
        </p:nvSpPr>
        <p:spPr>
          <a:xfrm>
            <a:off x="9391100" y="4999111"/>
            <a:ext cx="1675915" cy="40011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algn="ctr"/>
            <a:r>
              <a:rPr lang="en-GB" sz="2000" b="1" dirty="0"/>
              <a:t>Cells at rest</a:t>
            </a:r>
          </a:p>
        </p:txBody>
      </p:sp>
      <p:sp>
        <p:nvSpPr>
          <p:cNvPr id="20" name="TextBox 19">
            <a:extLst>
              <a:ext uri="{FF2B5EF4-FFF2-40B4-BE49-F238E27FC236}">
                <a16:creationId xmlns:a16="http://schemas.microsoft.com/office/drawing/2014/main" id="{03E1384C-DAE4-47B4-BAA6-45A2C2274FFE}"/>
              </a:ext>
            </a:extLst>
          </p:cNvPr>
          <p:cNvSpPr txBox="1"/>
          <p:nvPr/>
        </p:nvSpPr>
        <p:spPr>
          <a:xfrm>
            <a:off x="551396" y="4987907"/>
            <a:ext cx="2541273" cy="40011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algn="ctr"/>
            <a:r>
              <a:rPr lang="en-GB" sz="2000" b="1" dirty="0"/>
              <a:t>Cells when stimulated</a:t>
            </a:r>
          </a:p>
        </p:txBody>
      </p:sp>
      <p:pic>
        <p:nvPicPr>
          <p:cNvPr id="24" name="Picture 23" descr="Image result for action potential">
            <a:extLst>
              <a:ext uri="{FF2B5EF4-FFF2-40B4-BE49-F238E27FC236}">
                <a16:creationId xmlns:a16="http://schemas.microsoft.com/office/drawing/2014/main" id="{4D344DA4-AAFE-4C6F-BC07-975548774F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2860" y="4978343"/>
            <a:ext cx="2595198" cy="2560594"/>
          </a:xfrm>
          <a:prstGeom prst="rect">
            <a:avLst/>
          </a:prstGeom>
          <a:solidFill>
            <a:schemeClr val="bg1"/>
          </a:solidFill>
          <a:extLst/>
        </p:spPr>
      </p:pic>
      <p:sp>
        <p:nvSpPr>
          <p:cNvPr id="26" name="Rectangle 25">
            <a:extLst>
              <a:ext uri="{FF2B5EF4-FFF2-40B4-BE49-F238E27FC236}">
                <a16:creationId xmlns:a16="http://schemas.microsoft.com/office/drawing/2014/main" id="{EB992A92-43F5-439B-82F5-CC3C855EC465}"/>
              </a:ext>
            </a:extLst>
          </p:cNvPr>
          <p:cNvSpPr/>
          <p:nvPr/>
        </p:nvSpPr>
        <p:spPr>
          <a:xfrm>
            <a:off x="4779920" y="7740807"/>
            <a:ext cx="3241760" cy="138499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a:r>
              <a:rPr lang="en-US" sz="1200" dirty="0"/>
              <a:t>The all-or-none law is the principle that the strength by which a nerve or muscle fiber responds to a stimulus is independent of the strength of the stimulus. If that stimulus exceeds the threshold potential, the nerve or muscle fiber will give a complete response; otherwise, there is no response.</a:t>
            </a:r>
            <a:endParaRPr lang="en-GB" sz="1200" dirty="0"/>
          </a:p>
        </p:txBody>
      </p:sp>
    </p:spTree>
    <p:extLst>
      <p:ext uri="{BB962C8B-B14F-4D97-AF65-F5344CB8AC3E}">
        <p14:creationId xmlns:p14="http://schemas.microsoft.com/office/powerpoint/2010/main" val="8137055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3464</TotalTime>
  <Words>311</Words>
  <Application>Microsoft Office PowerPoint</Application>
  <PresentationFormat>A3 Paper (297x420 mm)</PresentationFormat>
  <Paragraphs>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Sans MS</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Chalky Chalk</dc:creator>
  <cp:lastModifiedBy>Chalky Chalk</cp:lastModifiedBy>
  <cp:revision>10</cp:revision>
  <dcterms:created xsi:type="dcterms:W3CDTF">2018-05-06T23:14:13Z</dcterms:created>
  <dcterms:modified xsi:type="dcterms:W3CDTF">2018-05-09T08:58:39Z</dcterms:modified>
</cp:coreProperties>
</file>