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Effect of pH on Enzyme Activity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56688"/>
            <a:ext cx="613770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A student investigated the effect of pH on the rate of an enzyme-controlled reaction. The results are shown in the graph below, where the rate of reaction increases, reaches a peak at pH 7, and then decreases.</a:t>
            </a:r>
            <a:br>
              <a:rPr lang="en-GB" sz="2000" dirty="0"/>
            </a:br>
            <a:endParaRPr lang="en-GB" sz="2000" dirty="0"/>
          </a:p>
          <a:p>
            <a:pPr algn="just">
              <a:spcBef>
                <a:spcPts val="1200"/>
              </a:spcBef>
            </a:pPr>
            <a:endParaRPr lang="en-GB" sz="2000" dirty="0"/>
          </a:p>
          <a:p>
            <a:pPr algn="just">
              <a:spcBef>
                <a:spcPts val="1200"/>
              </a:spcBef>
            </a:pPr>
            <a:endParaRPr lang="en-GB" sz="2000" dirty="0"/>
          </a:p>
          <a:p>
            <a:pPr algn="just">
              <a:spcBef>
                <a:spcPts val="1200"/>
              </a:spcBef>
            </a:pPr>
            <a:endParaRPr lang="en-GB" sz="2000" dirty="0"/>
          </a:p>
          <a:p>
            <a:pPr algn="just">
              <a:spcBef>
                <a:spcPts val="1200"/>
              </a:spcBef>
            </a:pPr>
            <a:endParaRPr lang="en-GB" sz="2000" dirty="0"/>
          </a:p>
          <a:p>
            <a:pPr algn="just">
              <a:spcBef>
                <a:spcPts val="1200"/>
              </a:spcBef>
            </a:pPr>
            <a:r>
              <a:rPr lang="en-GB" sz="2000" dirty="0"/>
              <a:t>Using your knowledge of enzyme action, analyse the data and explain the trend observed.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2" name="Picture 8" descr="Enzymes Temperature Graphs">
            <a:extLst>
              <a:ext uri="{FF2B5EF4-FFF2-40B4-BE49-F238E27FC236}">
                <a16:creationId xmlns:a16="http://schemas.microsoft.com/office/drawing/2014/main" id="{1BD81AEF-91DC-92E7-DA81-F67A722F86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7" t="24354" r="7868" b="7256"/>
          <a:stretch/>
        </p:blipFill>
        <p:spPr bwMode="auto">
          <a:xfrm>
            <a:off x="821768" y="2141476"/>
            <a:ext cx="5214464" cy="2327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A1AD89-6882-0A93-605B-6AFAE86ED32B}"/>
              </a:ext>
            </a:extLst>
          </p:cNvPr>
          <p:cNvSpPr txBox="1"/>
          <p:nvPr/>
        </p:nvSpPr>
        <p:spPr>
          <a:xfrm rot="16200000">
            <a:off x="-945363" y="6313209"/>
            <a:ext cx="313780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5694C7-7FFB-ECF3-8503-3EDB13FEBE32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B8B54C8A-C4A8-6FE9-AE3D-C83EF83F3D4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D1FD665-CABF-288B-A632-9066B5B48D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9211" y="7518928"/>
            <a:ext cx="1324386" cy="13111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13388</TotalTime>
  <Words>73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124</cp:revision>
  <dcterms:created xsi:type="dcterms:W3CDTF">2024-01-19T05:37:07Z</dcterms:created>
  <dcterms:modified xsi:type="dcterms:W3CDTF">2025-07-03T15:43:21Z</dcterms:modified>
</cp:coreProperties>
</file>